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3" r:id="rId7"/>
    <p:sldId id="265" r:id="rId8"/>
    <p:sldId id="266" r:id="rId9"/>
    <p:sldId id="267" r:id="rId10"/>
    <p:sldId id="259" r:id="rId11"/>
    <p:sldId id="270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5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6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0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6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46A173-CF6A-4FAC-92E0-3379DCF218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C4D877-F852-4616-9406-2C3AFBADF4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3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9B49-3BDE-441E-A18C-CDBE55F92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 de hipótese para a média de uma população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8081C-A1C5-4826-8E41-EE7621D29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3438-AE1A-4CB6-81B0-56BAE569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nossa hipótese nula estiver correta...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DB58-AE7D-4EA3-81B2-E6785EE951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7510271" cy="4023360"/>
              </a:xfrm>
            </p:spPr>
            <p:txBody>
              <a:bodyPr/>
              <a:lstStyle/>
              <a:p>
                <a:r>
                  <a:rPr lang="en-US" dirty="0"/>
                  <a:t>Então </a:t>
                </a:r>
                <a:r>
                  <a:rPr lang="en-US" dirty="0" err="1"/>
                  <a:t>esperaríamos</a:t>
                </a:r>
                <a:r>
                  <a:rPr lang="en-US" dirty="0"/>
                  <a:t> que as medias das </a:t>
                </a:r>
                <a:r>
                  <a:rPr lang="en-US" dirty="0" err="1"/>
                  <a:t>amostras</a:t>
                </a:r>
                <a:r>
                  <a:rPr lang="en-US" dirty="0"/>
                  <a:t> de </a:t>
                </a:r>
                <a:r>
                  <a:rPr lang="en-US" dirty="0" err="1"/>
                  <a:t>barrinhas</a:t>
                </a:r>
                <a:r>
                  <a:rPr lang="en-US" dirty="0"/>
                  <a:t> </a:t>
                </a:r>
                <a:r>
                  <a:rPr lang="en-US" dirty="0" err="1"/>
                  <a:t>seguisse</a:t>
                </a:r>
                <a:r>
                  <a:rPr lang="en-US" dirty="0"/>
                  <a:t>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distribui</a:t>
                </a:r>
                <a:r>
                  <a:rPr lang="pt-BR" dirty="0"/>
                  <a:t>ção normal com média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0,40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pt-BR" dirty="0"/>
                  <a:t> e desvio-padrão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=0,005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&gt;0,41|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−0,40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0,005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0,41−0,40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0,005</m:t>
                            </m:r>
                          </m:den>
                        </m:f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=2.3%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Rejeita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DB58-AE7D-4EA3-81B2-E6785EE95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7510271" cy="4023360"/>
              </a:xfrm>
              <a:blipFill>
                <a:blip r:embed="rId2"/>
                <a:stretch>
                  <a:fillRect l="-162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1DFFD0-BB60-47D1-ABF0-C6D1CE0C9A57}"/>
                  </a:ext>
                </a:extLst>
              </p:cNvPr>
              <p:cNvSpPr txBox="1"/>
              <p:nvPr/>
            </p:nvSpPr>
            <p:spPr>
              <a:xfrm>
                <a:off x="8820151" y="2647950"/>
                <a:ext cx="2938462" cy="15411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=0,40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=0,41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1DFFD0-BB60-47D1-ABF0-C6D1CE0C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1" y="2647950"/>
                <a:ext cx="2938462" cy="1541191"/>
              </a:xfrm>
              <a:prstGeom prst="rect">
                <a:avLst/>
              </a:prstGeom>
              <a:blipFill>
                <a:blip r:embed="rId3"/>
                <a:stretch>
                  <a:fillRect b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B51C6FA-122F-4CF7-B325-4989D6953F68}"/>
              </a:ext>
            </a:extLst>
          </p:cNvPr>
          <p:cNvSpPr/>
          <p:nvPr/>
        </p:nvSpPr>
        <p:spPr>
          <a:xfrm>
            <a:off x="8805863" y="2257425"/>
            <a:ext cx="2947987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Dados do </a:t>
            </a:r>
            <a:r>
              <a:rPr lang="en-US" dirty="0" err="1">
                <a:solidFill>
                  <a:schemeClr val="bg1"/>
                </a:solidFill>
              </a:rPr>
              <a:t>problema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0628B9-F760-4717-B024-C5CB3D541D7B}"/>
                  </a:ext>
                </a:extLst>
              </p:cNvPr>
              <p:cNvSpPr txBox="1"/>
              <p:nvPr/>
            </p:nvSpPr>
            <p:spPr>
              <a:xfrm>
                <a:off x="8810626" y="4772025"/>
                <a:ext cx="2938462" cy="144892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=0,40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Teorema</a:t>
                </a:r>
                <a:r>
                  <a:rPr lang="en-US" dirty="0"/>
                  <a:t> do </a:t>
                </a:r>
                <a:r>
                  <a:rPr lang="en-US" dirty="0" err="1"/>
                  <a:t>Limite</a:t>
                </a:r>
                <a:r>
                  <a:rPr lang="en-US" dirty="0"/>
                  <a:t> Central)</a:t>
                </a:r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0628B9-F760-4717-B024-C5CB3D541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626" y="4772025"/>
                <a:ext cx="2938462" cy="1448923"/>
              </a:xfrm>
              <a:prstGeom prst="rect">
                <a:avLst/>
              </a:prstGeom>
              <a:blipFill>
                <a:blip r:embed="rId4"/>
                <a:stretch>
                  <a:fillRect b="-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5E0D96-1680-41FF-ABC5-B50A02090486}"/>
                  </a:ext>
                </a:extLst>
              </p:cNvPr>
              <p:cNvSpPr/>
              <p:nvPr/>
            </p:nvSpPr>
            <p:spPr>
              <a:xfrm>
                <a:off x="8805863" y="4381500"/>
                <a:ext cx="2938462" cy="39052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</a:t>
                </a:r>
                <a:r>
                  <a:rPr lang="en-US" dirty="0" err="1">
                    <a:solidFill>
                      <a:schemeClr val="bg1"/>
                    </a:solidFill>
                  </a:rPr>
                  <a:t>verdade</a:t>
                </a:r>
                <a:r>
                  <a:rPr lang="en-US" dirty="0">
                    <a:solidFill>
                      <a:schemeClr val="bg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5E0D96-1680-41FF-ABC5-B50A02090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863" y="4381500"/>
                <a:ext cx="2938462" cy="390525"/>
              </a:xfrm>
              <a:prstGeom prst="rect">
                <a:avLst/>
              </a:prstGeom>
              <a:blipFill>
                <a:blip r:embed="rId5"/>
                <a:stretch>
                  <a:fillRect t="-447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36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CE3D-6AC5-4474-8218-FAD20C29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modificar esse exemplo...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A330-9E01-4A90-B60D-0405E061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Você é o responsável pelo controle de qualidade das barras de cereais PercaPeso.  </a:t>
            </a:r>
          </a:p>
          <a:p>
            <a:r>
              <a:rPr lang="pt-BR" altLang="pt-BR" dirty="0"/>
              <a:t>Segundo a embalagem, as barras de cereal têm, em média, 0,40g de carboidratos.</a:t>
            </a:r>
          </a:p>
          <a:p>
            <a:r>
              <a:rPr lang="pt-BR" altLang="pt-BR" dirty="0"/>
              <a:t>Para verificar se o processo está sob controle, a cada dia colhe-se uma </a:t>
            </a:r>
            <a:r>
              <a:rPr lang="pt-BR" altLang="pt-BR" b="1" dirty="0">
                <a:solidFill>
                  <a:srgbClr val="00B050"/>
                </a:solidFill>
              </a:rPr>
              <a:t>amostra de 25 barras de cereal</a:t>
            </a:r>
            <a:r>
              <a:rPr lang="pt-BR" altLang="pt-BR" dirty="0">
                <a:solidFill>
                  <a:srgbClr val="00B050"/>
                </a:solidFill>
              </a:rPr>
              <a:t> </a:t>
            </a:r>
            <a:r>
              <a:rPr lang="pt-BR" altLang="pt-BR" dirty="0"/>
              <a:t>e mede-se a quantidade de carboidratos.</a:t>
            </a:r>
          </a:p>
          <a:p>
            <a:r>
              <a:rPr lang="pt-BR" altLang="pt-BR" strike="sngStrike" dirty="0"/>
              <a:t>Sabe-se que, historicamente, com esse processo fabril, a quantidade de carboidratos por barra de cereal tem desvio padrão 0,05g.</a:t>
            </a:r>
          </a:p>
          <a:p>
            <a:r>
              <a:rPr lang="en-US" altLang="pt-BR" dirty="0"/>
              <a:t>Na </a:t>
            </a:r>
            <a:r>
              <a:rPr lang="en-US" altLang="pt-BR" dirty="0" err="1"/>
              <a:t>última</a:t>
            </a:r>
            <a:r>
              <a:rPr lang="en-US" altLang="pt-BR" dirty="0"/>
              <a:t> </a:t>
            </a:r>
            <a:r>
              <a:rPr lang="en-US" altLang="pt-BR" dirty="0" err="1"/>
              <a:t>amostra</a:t>
            </a:r>
            <a:r>
              <a:rPr lang="en-US" altLang="pt-BR" dirty="0"/>
              <a:t> </a:t>
            </a:r>
            <a:r>
              <a:rPr lang="en-US" altLang="pt-BR" dirty="0" err="1"/>
              <a:t>coletada</a:t>
            </a:r>
            <a:r>
              <a:rPr lang="en-US" altLang="pt-BR" dirty="0"/>
              <a:t>, a </a:t>
            </a:r>
            <a:r>
              <a:rPr lang="en-US" altLang="pt-BR" dirty="0" err="1"/>
              <a:t>média</a:t>
            </a:r>
            <a:r>
              <a:rPr lang="en-US" altLang="pt-BR" dirty="0"/>
              <a:t> </a:t>
            </a:r>
            <a:r>
              <a:rPr lang="en-US" altLang="pt-BR" dirty="0" err="1"/>
              <a:t>observada</a:t>
            </a:r>
            <a:r>
              <a:rPr lang="en-US" altLang="pt-BR" dirty="0"/>
              <a:t> </a:t>
            </a:r>
            <a:r>
              <a:rPr lang="en-US" altLang="pt-BR" dirty="0" err="1"/>
              <a:t>foi</a:t>
            </a:r>
            <a:r>
              <a:rPr lang="en-US" altLang="pt-BR" dirty="0"/>
              <a:t> de 0,41g, </a:t>
            </a:r>
            <a:r>
              <a:rPr lang="en-US" altLang="pt-BR" b="1" dirty="0">
                <a:solidFill>
                  <a:schemeClr val="accent2"/>
                </a:solidFill>
              </a:rPr>
              <a:t>com um </a:t>
            </a:r>
            <a:r>
              <a:rPr lang="en-US" altLang="pt-BR" b="1" dirty="0" err="1">
                <a:solidFill>
                  <a:schemeClr val="accent2"/>
                </a:solidFill>
              </a:rPr>
              <a:t>desvio-padr</a:t>
            </a:r>
            <a:r>
              <a:rPr lang="pt-BR" altLang="pt-BR" b="1" dirty="0">
                <a:solidFill>
                  <a:schemeClr val="accent2"/>
                </a:solidFill>
              </a:rPr>
              <a:t>ão de 0,05g</a:t>
            </a:r>
            <a:r>
              <a:rPr lang="en-US" altLang="pt-BR" dirty="0"/>
              <a:t>.</a:t>
            </a:r>
            <a:endParaRPr lang="pt-BR" altLang="pt-BR" dirty="0"/>
          </a:p>
          <a:p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evidências</a:t>
            </a:r>
            <a:r>
              <a:rPr lang="en-US" dirty="0"/>
              <a:t> de que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fabricação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produzindo</a:t>
            </a:r>
            <a:r>
              <a:rPr lang="en-US" dirty="0"/>
              <a:t> </a:t>
            </a:r>
            <a:r>
              <a:rPr lang="en-US" dirty="0" err="1"/>
              <a:t>barras</a:t>
            </a:r>
            <a:r>
              <a:rPr lang="en-US" dirty="0"/>
              <a:t> de </a:t>
            </a:r>
            <a:r>
              <a:rPr lang="en-US" dirty="0" err="1"/>
              <a:t>cereais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do que 0,4g de </a:t>
            </a:r>
            <a:r>
              <a:rPr lang="en-US" dirty="0" err="1"/>
              <a:t>carboidratos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</a:t>
            </a:r>
            <a:r>
              <a:rPr lang="pt-BR" dirty="0"/>
              <a:t>é</a:t>
            </a:r>
            <a:r>
              <a:rPr lang="en-US" dirty="0" err="1"/>
              <a:t>dia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024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F7B7-8B28-4F90-BFB5-F1DFF1D4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pt-BR" dirty="0"/>
              <a:t>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br>
              <a:rPr lang="en-US" dirty="0"/>
            </a:br>
            <a:r>
              <a:rPr lang="en-US" sz="2800" dirty="0" err="1">
                <a:solidFill>
                  <a:srgbClr val="0070C0"/>
                </a:solidFill>
              </a:rPr>
              <a:t>Tudo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em</a:t>
            </a:r>
            <a:r>
              <a:rPr lang="en-US" sz="2800" dirty="0">
                <a:solidFill>
                  <a:srgbClr val="0070C0"/>
                </a:solidFill>
              </a:rPr>
              <a:t> 1 slide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err="1"/>
                  <a:t>Quantidade</a:t>
                </a:r>
                <a:r>
                  <a:rPr lang="en-US" dirty="0"/>
                  <a:t> m</a:t>
                </a:r>
                <a:r>
                  <a:rPr lang="pt-BR" dirty="0"/>
                  <a:t>édia de carboidratos em uma barrinha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=0,40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: Desvio-padrão da quantidade de carboidratos em uma barrinha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1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𝐛𝐚𝐫𝐫𝐢𝐧𝐡𝐚𝐬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=0,41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US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:r>
                  <a:rPr lang="en-US" dirty="0" err="1"/>
                  <a:t>evid</a:t>
                </a:r>
                <a:r>
                  <a:rPr lang="pt-BR" dirty="0"/>
                  <a:t>ências sugerem que devemos rejeitar ou não-rejeitar a hipótese nula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  <a:blipFill>
                <a:blip r:embed="rId2"/>
                <a:stretch>
                  <a:fillRect l="-1254" t="-212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30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3438-AE1A-4CB6-81B0-56BAE569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nossa hipótese nula estiver correta...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DB58-AE7D-4EA3-81B2-E6785EE951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7510271" cy="4023360"/>
              </a:xfrm>
            </p:spPr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&gt;0,41|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−0,40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0,05/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0,41−0,40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0,05/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=16.3%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Rejeita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DB58-AE7D-4EA3-81B2-E6785EE95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7510271" cy="4023360"/>
              </a:xfr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1DFFD0-BB60-47D1-ABF0-C6D1CE0C9A57}"/>
                  </a:ext>
                </a:extLst>
              </p:cNvPr>
              <p:cNvSpPr txBox="1"/>
              <p:nvPr/>
            </p:nvSpPr>
            <p:spPr>
              <a:xfrm>
                <a:off x="8820151" y="2647950"/>
                <a:ext cx="2938462" cy="15411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=0,40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=0,41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1DFFD0-BB60-47D1-ABF0-C6D1CE0C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1" y="2647950"/>
                <a:ext cx="2938462" cy="1541191"/>
              </a:xfrm>
              <a:prstGeom prst="rect">
                <a:avLst/>
              </a:prstGeom>
              <a:blipFill>
                <a:blip r:embed="rId3"/>
                <a:stretch>
                  <a:fillRect b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B51C6FA-122F-4CF7-B325-4989D6953F68}"/>
              </a:ext>
            </a:extLst>
          </p:cNvPr>
          <p:cNvSpPr/>
          <p:nvPr/>
        </p:nvSpPr>
        <p:spPr>
          <a:xfrm>
            <a:off x="8805863" y="2257425"/>
            <a:ext cx="2947987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Dados do </a:t>
            </a:r>
            <a:r>
              <a:rPr lang="en-US" dirty="0" err="1">
                <a:solidFill>
                  <a:schemeClr val="bg1"/>
                </a:solidFill>
              </a:rPr>
              <a:t>problema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0628B9-F760-4717-B024-C5CB3D541D7B}"/>
                  </a:ext>
                </a:extLst>
              </p:cNvPr>
              <p:cNvSpPr txBox="1"/>
              <p:nvPr/>
            </p:nvSpPr>
            <p:spPr>
              <a:xfrm>
                <a:off x="8810626" y="4772025"/>
                <a:ext cx="2938462" cy="117192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=0,40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0628B9-F760-4717-B024-C5CB3D541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626" y="4772025"/>
                <a:ext cx="2938462" cy="1171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5E0D96-1680-41FF-ABC5-B50A02090486}"/>
                  </a:ext>
                </a:extLst>
              </p:cNvPr>
              <p:cNvSpPr/>
              <p:nvPr/>
            </p:nvSpPr>
            <p:spPr>
              <a:xfrm>
                <a:off x="8805863" y="4381500"/>
                <a:ext cx="2938462" cy="39052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</a:t>
                </a:r>
                <a:r>
                  <a:rPr lang="en-US" dirty="0" err="1">
                    <a:solidFill>
                      <a:schemeClr val="bg1"/>
                    </a:solidFill>
                  </a:rPr>
                  <a:t>verdade</a:t>
                </a:r>
                <a:r>
                  <a:rPr lang="en-US" dirty="0">
                    <a:solidFill>
                      <a:schemeClr val="bg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5E0D96-1680-41FF-ABC5-B50A02090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863" y="4381500"/>
                <a:ext cx="2938462" cy="390525"/>
              </a:xfrm>
              <a:prstGeom prst="rect">
                <a:avLst/>
              </a:prstGeom>
              <a:blipFill>
                <a:blip r:embed="rId5"/>
                <a:stretch>
                  <a:fillRect t="-447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2DF1C0-14E8-49D0-9A08-3DBBBC151E9D}"/>
              </a:ext>
            </a:extLst>
          </p:cNvPr>
          <p:cNvCxnSpPr>
            <a:cxnSpLocks/>
          </p:cNvCxnSpPr>
          <p:nvPr/>
        </p:nvCxnSpPr>
        <p:spPr>
          <a:xfrm flipH="1">
            <a:off x="2819400" y="4141516"/>
            <a:ext cx="23431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C87F09-8FD7-4D72-B99F-0A7F4B871A85}"/>
                  </a:ext>
                </a:extLst>
              </p:cNvPr>
              <p:cNvSpPr txBox="1"/>
              <p:nvPr/>
            </p:nvSpPr>
            <p:spPr>
              <a:xfrm>
                <a:off x="5353050" y="3125853"/>
                <a:ext cx="3076575" cy="203132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Como </a:t>
                </a:r>
                <a:r>
                  <a:rPr lang="en-US" dirty="0" err="1"/>
                  <a:t>estamos</a:t>
                </a:r>
                <a:r>
                  <a:rPr lang="en-US" dirty="0"/>
                  <a:t> </a:t>
                </a:r>
                <a:r>
                  <a:rPr lang="en-US" dirty="0" err="1"/>
                  <a:t>usando</a:t>
                </a:r>
                <a:r>
                  <a:rPr lang="en-US" dirty="0"/>
                  <a:t> o </a:t>
                </a:r>
                <a:r>
                  <a:rPr lang="en-US" dirty="0" err="1"/>
                  <a:t>desvio-padr</a:t>
                </a:r>
                <a:r>
                  <a:rPr lang="pt-BR" dirty="0"/>
                  <a:t>ão da amostra (ao invés do da população), usamos a distribuição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de Student (</a:t>
                </a:r>
                <a:r>
                  <a:rPr lang="en-US" dirty="0" err="1"/>
                  <a:t>ao</a:t>
                </a:r>
                <a:r>
                  <a:rPr lang="en-US" dirty="0"/>
                  <a:t> </a:t>
                </a:r>
                <a:r>
                  <a:rPr lang="en-US" dirty="0" err="1"/>
                  <a:t>invés</a:t>
                </a:r>
                <a:r>
                  <a:rPr lang="en-US" dirty="0"/>
                  <a:t> da Normal).</a:t>
                </a:r>
              </a:p>
              <a:p>
                <a:r>
                  <a:rPr lang="en-US" dirty="0"/>
                  <a:t>Essa </a:t>
                </a:r>
                <a:r>
                  <a:rPr lang="en-US" dirty="0" err="1"/>
                  <a:t>distribuição</a:t>
                </a:r>
                <a:r>
                  <a:rPr lang="en-US" dirty="0"/>
                  <a:t> </a:t>
                </a:r>
                <a:r>
                  <a:rPr lang="en-US" dirty="0" err="1"/>
                  <a:t>tem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graus</a:t>
                </a:r>
                <a:r>
                  <a:rPr lang="en-US" dirty="0"/>
                  <a:t> de </a:t>
                </a:r>
                <a:r>
                  <a:rPr lang="en-US" dirty="0" err="1"/>
                  <a:t>liberdade</a:t>
                </a:r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C87F09-8FD7-4D72-B99F-0A7F4B871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50" y="3125853"/>
                <a:ext cx="3076575" cy="2031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79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CE3D-6AC5-4474-8218-FAD20C29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A330-9E01-4A90-B60D-0405E061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Você é o responsável pelo controle de qualidade das barras de cereais PercaPeso.  </a:t>
            </a:r>
          </a:p>
          <a:p>
            <a:r>
              <a:rPr lang="pt-BR" altLang="pt-BR" dirty="0"/>
              <a:t>Segundo a embalagem, as barras de cereal têm, em média, 0,40g de carboidratos.</a:t>
            </a:r>
          </a:p>
          <a:p>
            <a:r>
              <a:rPr lang="pt-BR" altLang="pt-BR" dirty="0"/>
              <a:t>Para verificar se o processo está sob controle, a cada dia colhe-se uma amostra de 100 barras de cereal e mede-se a quantidade de carboidratos.</a:t>
            </a:r>
          </a:p>
          <a:p>
            <a:r>
              <a:rPr lang="pt-BR" altLang="pt-BR" dirty="0"/>
              <a:t>Sabe-se que, historicamente, com esse processo fabril, a quantidade de carboidratos por barra de cereal tem desvio padrão 0,05g.</a:t>
            </a:r>
          </a:p>
          <a:p>
            <a:r>
              <a:rPr lang="en-US" altLang="pt-BR" dirty="0"/>
              <a:t>Na </a:t>
            </a:r>
            <a:r>
              <a:rPr lang="en-US" altLang="pt-BR" dirty="0" err="1"/>
              <a:t>última</a:t>
            </a:r>
            <a:r>
              <a:rPr lang="en-US" altLang="pt-BR" dirty="0"/>
              <a:t> </a:t>
            </a:r>
            <a:r>
              <a:rPr lang="en-US" altLang="pt-BR" dirty="0" err="1"/>
              <a:t>amostra</a:t>
            </a:r>
            <a:r>
              <a:rPr lang="en-US" altLang="pt-BR" dirty="0"/>
              <a:t> </a:t>
            </a:r>
            <a:r>
              <a:rPr lang="en-US" altLang="pt-BR" dirty="0" err="1"/>
              <a:t>coletada</a:t>
            </a:r>
            <a:r>
              <a:rPr lang="en-US" altLang="pt-BR" dirty="0"/>
              <a:t>, a </a:t>
            </a:r>
            <a:r>
              <a:rPr lang="en-US" altLang="pt-BR" dirty="0" err="1"/>
              <a:t>média</a:t>
            </a:r>
            <a:r>
              <a:rPr lang="en-US" altLang="pt-BR" dirty="0"/>
              <a:t> </a:t>
            </a:r>
            <a:r>
              <a:rPr lang="en-US" altLang="pt-BR" dirty="0" err="1"/>
              <a:t>observada</a:t>
            </a:r>
            <a:r>
              <a:rPr lang="en-US" altLang="pt-BR" dirty="0"/>
              <a:t> </a:t>
            </a:r>
            <a:r>
              <a:rPr lang="en-US" altLang="pt-BR" dirty="0" err="1"/>
              <a:t>foi</a:t>
            </a:r>
            <a:r>
              <a:rPr lang="en-US" altLang="pt-BR" dirty="0"/>
              <a:t> de 0,41g.</a:t>
            </a:r>
            <a:endParaRPr lang="pt-BR" altLang="pt-BR" dirty="0"/>
          </a:p>
          <a:p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evidências</a:t>
            </a:r>
            <a:r>
              <a:rPr lang="en-US" dirty="0"/>
              <a:t> de que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fabricação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produzindo</a:t>
            </a:r>
            <a:r>
              <a:rPr lang="en-US" dirty="0"/>
              <a:t> </a:t>
            </a:r>
            <a:r>
              <a:rPr lang="en-US" dirty="0" err="1"/>
              <a:t>barras</a:t>
            </a:r>
            <a:r>
              <a:rPr lang="en-US" dirty="0"/>
              <a:t> de </a:t>
            </a:r>
            <a:r>
              <a:rPr lang="en-US" dirty="0" err="1"/>
              <a:t>cereais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do que 0,4g de </a:t>
            </a:r>
            <a:r>
              <a:rPr lang="en-US" dirty="0" err="1"/>
              <a:t>carboidratos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</a:t>
            </a:r>
            <a:r>
              <a:rPr lang="pt-BR" dirty="0"/>
              <a:t>é</a:t>
            </a:r>
            <a:r>
              <a:rPr lang="en-US" dirty="0" err="1"/>
              <a:t>dia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32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CE3D-6AC5-4474-8218-FAD20C29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A330-9E01-4A90-B60D-0405E061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solidFill>
                  <a:schemeClr val="bg1">
                    <a:lumMod val="75000"/>
                  </a:schemeClr>
                </a:solidFill>
              </a:rPr>
              <a:t>Você é o responsável pelo controle de qualidade das barras de cereais PercaPeso.  </a:t>
            </a:r>
          </a:p>
          <a:p>
            <a:r>
              <a:rPr lang="pt-BR" altLang="pt-BR" dirty="0">
                <a:solidFill>
                  <a:schemeClr val="bg1">
                    <a:lumMod val="75000"/>
                  </a:schemeClr>
                </a:solidFill>
              </a:rPr>
              <a:t>Segundo a embalagem, </a:t>
            </a:r>
            <a:r>
              <a:rPr lang="pt-BR" altLang="pt-BR" dirty="0"/>
              <a:t>as barras de cereal têm, em média, 0,40g de carboidratos.</a:t>
            </a:r>
          </a:p>
          <a:p>
            <a:r>
              <a:rPr lang="pt-BR" altLang="pt-BR" dirty="0">
                <a:solidFill>
                  <a:schemeClr val="bg1">
                    <a:lumMod val="75000"/>
                  </a:schemeClr>
                </a:solidFill>
              </a:rPr>
              <a:t>Para verificar se o processo está sob controle, a cada dia colhe-se uma </a:t>
            </a:r>
            <a:r>
              <a:rPr lang="pt-BR" altLang="pt-BR" dirty="0"/>
              <a:t>amostra de 100 barras de cereal</a:t>
            </a:r>
            <a:r>
              <a:rPr lang="pt-BR" altLang="pt-BR" dirty="0">
                <a:solidFill>
                  <a:schemeClr val="bg1">
                    <a:lumMod val="75000"/>
                  </a:schemeClr>
                </a:solidFill>
              </a:rPr>
              <a:t> e mede-se a quantidade de carboidratos.</a:t>
            </a:r>
          </a:p>
          <a:p>
            <a:r>
              <a:rPr lang="pt-BR" altLang="pt-BR" dirty="0">
                <a:solidFill>
                  <a:schemeClr val="bg1">
                    <a:lumMod val="75000"/>
                  </a:schemeClr>
                </a:solidFill>
              </a:rPr>
              <a:t>Sabe-se que, historicamente, com esse processo fabril, </a:t>
            </a:r>
            <a:r>
              <a:rPr lang="pt-BR" altLang="pt-BR" dirty="0"/>
              <a:t>a quantidade de carboidratos por barra de cereal tem desvio padrão 0,05g.</a:t>
            </a:r>
          </a:p>
          <a:p>
            <a:r>
              <a:rPr lang="en-US" altLang="pt-BR" dirty="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en-US" altLang="pt-BR" dirty="0" err="1">
                <a:solidFill>
                  <a:schemeClr val="bg1">
                    <a:lumMod val="75000"/>
                  </a:schemeClr>
                </a:solidFill>
              </a:rPr>
              <a:t>última</a:t>
            </a:r>
            <a:r>
              <a:rPr lang="en-US" alt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pt-BR" dirty="0" err="1">
                <a:solidFill>
                  <a:schemeClr val="bg1">
                    <a:lumMod val="75000"/>
                  </a:schemeClr>
                </a:solidFill>
              </a:rPr>
              <a:t>amostra</a:t>
            </a:r>
            <a:r>
              <a:rPr lang="en-US" alt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pt-BR" dirty="0" err="1">
                <a:solidFill>
                  <a:schemeClr val="bg1">
                    <a:lumMod val="75000"/>
                  </a:schemeClr>
                </a:solidFill>
              </a:rPr>
              <a:t>coletada</a:t>
            </a:r>
            <a:r>
              <a:rPr lang="en-US" altLang="pt-B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pt-BR" dirty="0"/>
              <a:t>a </a:t>
            </a:r>
            <a:r>
              <a:rPr lang="en-US" altLang="pt-BR" dirty="0" err="1"/>
              <a:t>média</a:t>
            </a:r>
            <a:r>
              <a:rPr lang="en-US" altLang="pt-BR" dirty="0"/>
              <a:t> </a:t>
            </a:r>
            <a:r>
              <a:rPr lang="en-US" altLang="pt-BR" dirty="0" err="1"/>
              <a:t>observada</a:t>
            </a:r>
            <a:r>
              <a:rPr lang="en-US" altLang="pt-BR" dirty="0"/>
              <a:t> </a:t>
            </a:r>
            <a:r>
              <a:rPr lang="en-US" altLang="pt-BR" dirty="0" err="1"/>
              <a:t>foi</a:t>
            </a:r>
            <a:r>
              <a:rPr lang="en-US" altLang="pt-BR" dirty="0"/>
              <a:t> de 0,41g.</a:t>
            </a:r>
            <a:endParaRPr lang="pt-BR" altLang="pt-BR" dirty="0"/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Existem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evidências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que o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processo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fabricação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esteja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produzindo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barras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cereais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 </a:t>
            </a:r>
            <a:r>
              <a:rPr lang="en-US" dirty="0" err="1"/>
              <a:t>mais</a:t>
            </a:r>
            <a:r>
              <a:rPr lang="en-US" dirty="0"/>
              <a:t> do que 0,4g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carboidratos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é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dia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37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F7B7-8B28-4F90-BFB5-F1DFF1D4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Estrutura</a:t>
            </a:r>
            <a:r>
              <a:rPr lang="pt-BR" dirty="0"/>
              <a:t>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br>
              <a:rPr lang="en-US" dirty="0"/>
            </a:br>
            <a:r>
              <a:rPr lang="pt-BR" sz="2800" dirty="0">
                <a:solidFill>
                  <a:schemeClr val="accent2"/>
                </a:solidFill>
              </a:rPr>
              <a:t>Qual a característica da população em que estamos interessados</a:t>
            </a:r>
            <a:r>
              <a:rPr lang="en-US" sz="2800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err="1"/>
                  <a:t>Quantidade</a:t>
                </a:r>
                <a:r>
                  <a:rPr lang="en-US" dirty="0"/>
                  <a:t> m</a:t>
                </a:r>
                <a:r>
                  <a:rPr lang="pt-BR" dirty="0"/>
                  <a:t>édia de carboidratos em uma barrinha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7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F7B7-8B28-4F90-BFB5-F1DFF1D4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Estrutura</a:t>
            </a:r>
            <a:r>
              <a:rPr lang="pt-BR" dirty="0"/>
              <a:t>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br>
              <a:rPr lang="en-US" dirty="0"/>
            </a:br>
            <a:r>
              <a:rPr lang="pt-BR" sz="2800" dirty="0">
                <a:solidFill>
                  <a:schemeClr val="accent2"/>
                </a:solidFill>
              </a:rPr>
              <a:t>Quais as hipóteses que estamos testando</a:t>
            </a:r>
            <a:r>
              <a:rPr lang="en-US" sz="2800" dirty="0">
                <a:solidFill>
                  <a:schemeClr val="accent2"/>
                </a:solidFill>
              </a:rPr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Quantidade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m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édia de carboidratos em uma barrinha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=0,40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90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F7B7-8B28-4F90-BFB5-F1DFF1D4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Estrutura</a:t>
            </a:r>
            <a:r>
              <a:rPr lang="pt-BR" dirty="0"/>
              <a:t>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br>
              <a:rPr lang="en-US" dirty="0"/>
            </a:br>
            <a:r>
              <a:rPr lang="en-US" sz="2800" dirty="0">
                <a:solidFill>
                  <a:schemeClr val="accent2"/>
                </a:solidFill>
              </a:rPr>
              <a:t>Aten</a:t>
            </a:r>
            <a:r>
              <a:rPr lang="pt-BR" sz="2800" dirty="0">
                <a:solidFill>
                  <a:schemeClr val="accent2"/>
                </a:solidFill>
              </a:rPr>
              <a:t>ção especial ao sinal da hipótese alternativa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Quantidade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m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édia de carboidratos em uma barrinha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=0,40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39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F7B7-8B28-4F90-BFB5-F1DFF1D4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Estrutura</a:t>
            </a:r>
            <a:r>
              <a:rPr lang="pt-BR" dirty="0"/>
              <a:t>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br>
              <a:rPr lang="en-US" dirty="0"/>
            </a:br>
            <a:r>
              <a:rPr lang="pt-BR" sz="2800" dirty="0">
                <a:solidFill>
                  <a:schemeClr val="accent2"/>
                </a:solidFill>
              </a:rPr>
              <a:t>Sabemos o desvio-padrão da população</a:t>
            </a:r>
            <a:r>
              <a:rPr lang="en-US" sz="2800" dirty="0">
                <a:solidFill>
                  <a:schemeClr val="accent2"/>
                </a:solidFill>
              </a:rPr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7EE53D-E306-4153-93AC-0C3F3AE178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128" y="2249424"/>
                <a:ext cx="9720073" cy="402336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Quantidade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m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édia de carboidratos em uma barrinha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=0,40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  <m:r>
                                <a:rPr lang="en-US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: Desvio-padrão da quantidade de carboidratos em uma barrinha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=0,05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B7EE53D-E306-4153-93AC-0C3F3AE17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249424"/>
                <a:ext cx="9720073" cy="4023360"/>
              </a:xfrm>
              <a:prstGeom prst="rect">
                <a:avLst/>
              </a:prstGeom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F7B7-8B28-4F90-BFB5-F1DFF1D4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Estrutura</a:t>
            </a:r>
            <a:r>
              <a:rPr lang="pt-BR" dirty="0"/>
              <a:t>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br>
              <a:rPr lang="en-US" dirty="0"/>
            </a:br>
            <a:r>
              <a:rPr lang="en-US" sz="2800" dirty="0" err="1">
                <a:solidFill>
                  <a:schemeClr val="accent2"/>
                </a:solidFill>
              </a:rPr>
              <a:t>Colhemos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uma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amostra</a:t>
            </a:r>
            <a:r>
              <a:rPr lang="en-US" sz="2800" dirty="0">
                <a:solidFill>
                  <a:schemeClr val="accent2"/>
                </a:solidFill>
              </a:rPr>
              <a:t>! O que </a:t>
            </a:r>
            <a:r>
              <a:rPr lang="en-US" sz="2800" dirty="0" err="1">
                <a:solidFill>
                  <a:schemeClr val="accent2"/>
                </a:solidFill>
              </a:rPr>
              <a:t>sabemos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sobre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ela</a:t>
            </a:r>
            <a:r>
              <a:rPr lang="en-US" sz="2800" dirty="0">
                <a:solidFill>
                  <a:schemeClr val="accent2"/>
                </a:solidFill>
              </a:rPr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Quantidade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m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édia de carboidratos em uma barrinha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=0,40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  <m:r>
                                <a:rPr lang="en-US" b="0" i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: Desvio-padrão da quantidade de carboidratos em uma barrinha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=0,05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b="0" i="0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barrinhas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=0,41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16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F7B7-8B28-4F90-BFB5-F1DFF1D4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pt-BR" dirty="0"/>
              <a:t>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br>
              <a:rPr lang="en-US" dirty="0"/>
            </a:br>
            <a:r>
              <a:rPr lang="en-US" sz="2800" dirty="0" err="1">
                <a:solidFill>
                  <a:srgbClr val="0070C0"/>
                </a:solidFill>
              </a:rPr>
              <a:t>Tudo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em</a:t>
            </a:r>
            <a:r>
              <a:rPr lang="en-US" sz="2800" dirty="0">
                <a:solidFill>
                  <a:srgbClr val="0070C0"/>
                </a:solidFill>
              </a:rPr>
              <a:t> 1 slide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err="1"/>
                  <a:t>Quantidade</a:t>
                </a:r>
                <a:r>
                  <a:rPr lang="en-US" dirty="0"/>
                  <a:t> m</a:t>
                </a:r>
                <a:r>
                  <a:rPr lang="pt-BR" dirty="0"/>
                  <a:t>édia de carboidratos em uma barrinha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=0,40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: Desvio-padrão da quantidade de carboidratos em uma barrinha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barrinhas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=0,41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:r>
                  <a:rPr lang="en-US" dirty="0" err="1"/>
                  <a:t>evid</a:t>
                </a:r>
                <a:r>
                  <a:rPr lang="pt-BR" dirty="0"/>
                  <a:t>ências sugerem que devemos rejeitar ou não-rejeitar a hipótese nula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0D99-8A07-422B-92B9-FB34947FD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227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5758</TotalTime>
  <Words>805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Cambria Math</vt:lpstr>
      <vt:lpstr>Tw Cen MT</vt:lpstr>
      <vt:lpstr>Tw Cen MT Condensed</vt:lpstr>
      <vt:lpstr>Wingdings 3</vt:lpstr>
      <vt:lpstr>Integral</vt:lpstr>
      <vt:lpstr>Teste de hipótese para a média de uma população</vt:lpstr>
      <vt:lpstr>Exemplo</vt:lpstr>
      <vt:lpstr>Exemplo</vt:lpstr>
      <vt:lpstr>Estruturação do problema Qual a característica da população em que estamos interessados?</vt:lpstr>
      <vt:lpstr>Estruturação do problema Quais as hipóteses que estamos testando?</vt:lpstr>
      <vt:lpstr>Estruturação do problema Atenção especial ao sinal da hipótese alternativa</vt:lpstr>
      <vt:lpstr>Estruturação do problema Sabemos o desvio-padrão da população?</vt:lpstr>
      <vt:lpstr>Estruturação do problema Colhemos uma amostra! O que sabemos sobre ela?</vt:lpstr>
      <vt:lpstr>Estruturação do problema Tudo em 1 slide</vt:lpstr>
      <vt:lpstr>Se nossa hipótese nula estiver correta...</vt:lpstr>
      <vt:lpstr>Vamos modificar esse exemplo...</vt:lpstr>
      <vt:lpstr>Estruturação do problema Tudo em 1 slide</vt:lpstr>
      <vt:lpstr>Se nossa hipótese nula estiver correta...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hipótese para a média de uma população</dc:title>
  <dc:creator>Felipe Buchbinder</dc:creator>
  <cp:lastModifiedBy>Felipe Buchbinder</cp:lastModifiedBy>
  <cp:revision>18</cp:revision>
  <dcterms:created xsi:type="dcterms:W3CDTF">2021-06-07T01:54:28Z</dcterms:created>
  <dcterms:modified xsi:type="dcterms:W3CDTF">2021-06-17T04:40:36Z</dcterms:modified>
</cp:coreProperties>
</file>