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85" r:id="rId5"/>
    <p:sldId id="257" r:id="rId6"/>
    <p:sldId id="259" r:id="rId7"/>
    <p:sldId id="260" r:id="rId8"/>
    <p:sldId id="261" r:id="rId9"/>
    <p:sldId id="258" r:id="rId10"/>
    <p:sldId id="262" r:id="rId11"/>
    <p:sldId id="287" r:id="rId12"/>
    <p:sldId id="265" r:id="rId13"/>
    <p:sldId id="266" r:id="rId14"/>
    <p:sldId id="267" r:id="rId15"/>
    <p:sldId id="288" r:id="rId16"/>
    <p:sldId id="289" r:id="rId17"/>
    <p:sldId id="270" r:id="rId18"/>
    <p:sldId id="269" r:id="rId19"/>
    <p:sldId id="271" r:id="rId20"/>
    <p:sldId id="290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3543-01B8-46B0-83FC-F50C80E667B9}">
          <p14:sldIdLst>
            <p14:sldId id="256"/>
          </p14:sldIdLst>
        </p14:section>
        <p14:section name="Vida útil" id="{5191F724-D406-4745-A429-C6E7A32C3156}">
          <p14:sldIdLst>
            <p14:sldId id="263"/>
            <p14:sldId id="264"/>
            <p14:sldId id="285"/>
          </p14:sldIdLst>
        </p14:section>
        <p14:section name="Portfólio de Investimentos" id="{3BE4A319-6013-4ADE-9B02-C7AD933D0402}">
          <p14:sldIdLst>
            <p14:sldId id="257"/>
            <p14:sldId id="259"/>
            <p14:sldId id="260"/>
            <p14:sldId id="261"/>
          </p14:sldIdLst>
        </p14:section>
        <p14:section name="VaR" id="{633B5E5D-7D10-42E0-8700-FAC9551171B6}">
          <p14:sldIdLst>
            <p14:sldId id="258"/>
            <p14:sldId id="262"/>
            <p14:sldId id="287"/>
          </p14:sldIdLst>
        </p14:section>
        <p14:section name="Media da exponencial" id="{187B4836-A7B5-496C-8D21-18E197C4C333}">
          <p14:sldIdLst>
            <p14:sldId id="265"/>
            <p14:sldId id="266"/>
            <p14:sldId id="267"/>
            <p14:sldId id="288"/>
            <p14:sldId id="289"/>
          </p14:sldIdLst>
        </p14:section>
        <p14:section name="Banco" id="{08085068-D876-4B5B-A256-B719DBD4A838}">
          <p14:sldIdLst>
            <p14:sldId id="270"/>
            <p14:sldId id="269"/>
            <p14:sldId id="271"/>
            <p14:sldId id="290"/>
          </p14:sldIdLst>
        </p14:section>
        <p14:section name="Transmissão de energia elétrica" id="{9F63AB7D-D0CB-49FF-B168-499CE62EF9DD}">
          <p14:sldIdLst>
            <p14:sldId id="272"/>
            <p14:sldId id="273"/>
          </p14:sldIdLst>
        </p14:section>
        <p14:section name="Gestão de estoque com estoque de segurança" id="{61079095-0E7B-405B-AA0B-15F4BA7EF9E4}">
          <p14:sldIdLst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7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1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D7FA62-7F94-4DE4-8C3A-32AB9AB4CF0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702433-E21F-483E-9899-7FF6CB4EBE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97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688C-88CB-49DA-95EC-6D18DC9F9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Exerc</a:t>
            </a:r>
            <a:r>
              <a:rPr lang="pt-BR" dirty="0"/>
              <a:t>ícios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4D057-F39E-4D1F-94D4-C63859E53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Felipe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6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535A-FFAB-4099-B51D-CD9E97D9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 de investimento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0E4AD-EBD2-41AA-B164-40C68F9F4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624947" cy="402336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−500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=−1,64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=500−100×1,64=336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0E4AD-EBD2-41AA-B164-40C68F9F4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624947" cy="4023360"/>
              </a:xfrm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0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 de investimento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norm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>
                <a:solidFill>
                  <a:srgbClr val="FF0000"/>
                </a:solidFill>
              </a:rPr>
              <a:t>norm</a:t>
            </a:r>
            <a:r>
              <a:rPr lang="fr-FR" dirty="0" err="1"/>
              <a:t>.ppf</a:t>
            </a:r>
            <a:r>
              <a:rPr lang="fr-FR" dirty="0"/>
              <a:t>(0.05, </a:t>
            </a:r>
            <a:r>
              <a:rPr lang="fr-FR" dirty="0" err="1"/>
              <a:t>loc</a:t>
            </a:r>
            <a:r>
              <a:rPr lang="fr-FR" dirty="0"/>
              <a:t>=500, </a:t>
            </a:r>
            <a:r>
              <a:rPr lang="fr-FR" dirty="0" err="1"/>
              <a:t>scale</a:t>
            </a:r>
            <a:r>
              <a:rPr lang="fr-FR" dirty="0"/>
              <a:t>=100)</a:t>
            </a:r>
          </a:p>
          <a:p>
            <a:r>
              <a:rPr lang="en-US" dirty="0"/>
              <a:t>&gt; 335.5146373048527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28C5-947C-4298-B93A-D6BDB76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Vida </a:t>
            </a:r>
            <a:r>
              <a:rPr lang="pt-BR" dirty="0"/>
              <a:t>útil - 2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FB9A-10AF-4F97-87A4-4D4F8D4E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tempo de </a:t>
            </a:r>
            <a:r>
              <a:rPr lang="en-US" dirty="0" err="1"/>
              <a:t>vida</a:t>
            </a:r>
            <a:r>
              <a:rPr lang="en-US" dirty="0"/>
              <a:t> </a:t>
            </a:r>
            <a:r>
              <a:rPr lang="pt-BR" dirty="0"/>
              <a:t>útil de um equipamento segue uma distribuição exponencial com média de 2 anos. </a:t>
            </a:r>
          </a:p>
          <a:p>
            <a:r>
              <a:rPr lang="pt-BR" dirty="0"/>
              <a:t>A) Qual é probabilidade do equipamento durar mais do que sua vida media</a:t>
            </a:r>
            <a:r>
              <a:rPr lang="en-US" dirty="0"/>
              <a:t>?</a:t>
            </a:r>
          </a:p>
          <a:p>
            <a:r>
              <a:rPr lang="en-US" dirty="0"/>
              <a:t>B) </a:t>
            </a:r>
            <a:r>
              <a:rPr lang="pt-BR" dirty="0"/>
              <a:t>Metade dos equipamentos quebram em quanto tempo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746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28C5-947C-4298-B93A-D6BDB76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Vida </a:t>
            </a:r>
            <a:r>
              <a:rPr lang="pt-BR" dirty="0"/>
              <a:t>útil - 2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CFB9A-10AF-4F97-87A4-4D4F8D4E0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A) Qual é probabilidade do equipamento durar mais do que sua vida media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≈36,8%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Note que a </a:t>
                </a:r>
                <a:r>
                  <a:rPr lang="en-US" dirty="0" err="1">
                    <a:solidFill>
                      <a:srgbClr val="FF0000"/>
                    </a:solidFill>
                  </a:rPr>
                  <a:t>resposta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seria</a:t>
                </a:r>
                <a:r>
                  <a:rPr lang="en-US" dirty="0">
                    <a:solidFill>
                      <a:srgbClr val="FF0000"/>
                    </a:solidFill>
                  </a:rPr>
                  <a:t> a </a:t>
                </a:r>
                <a:r>
                  <a:rPr lang="en-US" dirty="0" err="1">
                    <a:solidFill>
                      <a:srgbClr val="FF0000"/>
                    </a:solidFill>
                  </a:rPr>
                  <a:t>mesma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independente</a:t>
                </a:r>
                <a:r>
                  <a:rPr lang="en-US" dirty="0">
                    <a:solidFill>
                      <a:srgbClr val="FF0000"/>
                    </a:solidFill>
                  </a:rPr>
                  <a:t> da </a:t>
                </a:r>
                <a:r>
                  <a:rPr lang="en-US" dirty="0" err="1">
                    <a:solidFill>
                      <a:srgbClr val="FF0000"/>
                    </a:solidFill>
                  </a:rPr>
                  <a:t>vida</a:t>
                </a:r>
                <a:r>
                  <a:rPr lang="en-US" dirty="0">
                    <a:solidFill>
                      <a:srgbClr val="FF0000"/>
                    </a:solidFill>
                  </a:rPr>
                  <a:t> m</a:t>
                </a:r>
                <a:r>
                  <a:rPr lang="pt-BR" dirty="0">
                    <a:solidFill>
                      <a:srgbClr val="FF0000"/>
                    </a:solidFill>
                  </a:rPr>
                  <a:t>édia do equipamento.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CFB9A-10AF-4F97-87A4-4D4F8D4E0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93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28C5-947C-4298-B93A-D6BDB768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Vida </a:t>
            </a:r>
            <a:r>
              <a:rPr lang="pt-BR" dirty="0"/>
              <a:t>útil - 2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CFB9A-10AF-4F97-87A4-4D4F8D4E0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en-US" dirty="0"/>
                  <a:t>B)</a:t>
                </a:r>
                <a:r>
                  <a:rPr lang="pt-BR" dirty="0"/>
                  <a:t> Metade dos equipamentos quebram em quanto tempo</a:t>
                </a:r>
                <a:r>
                  <a:rPr lang="en-US" dirty="0"/>
                  <a:t>?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=1,38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dirty="0" err="1"/>
                  <a:t>Metade</a:t>
                </a:r>
                <a:r>
                  <a:rPr lang="en-US" b="0" dirty="0"/>
                  <a:t> dos </a:t>
                </a:r>
                <a:r>
                  <a:rPr lang="en-US" b="0" dirty="0" err="1"/>
                  <a:t>equipamentos</a:t>
                </a:r>
                <a:r>
                  <a:rPr lang="en-US" b="0" dirty="0"/>
                  <a:t> </a:t>
                </a:r>
                <a:r>
                  <a:rPr lang="en-US" b="0" dirty="0" err="1"/>
                  <a:t>quebram</a:t>
                </a:r>
                <a:r>
                  <a:rPr lang="en-US" b="0" dirty="0"/>
                  <a:t> </a:t>
                </a:r>
                <a:r>
                  <a:rPr lang="en-US" b="0" dirty="0" err="1"/>
                  <a:t>em</a:t>
                </a:r>
                <a:r>
                  <a:rPr lang="en-US" b="0" dirty="0"/>
                  <a:t> 1,38 </a:t>
                </a:r>
                <a:r>
                  <a:rPr lang="en-US" b="0" dirty="0" err="1"/>
                  <a:t>anos</a:t>
                </a:r>
                <a:r>
                  <a:rPr lang="en-US" b="0" dirty="0"/>
                  <a:t>. </a:t>
                </a:r>
                <a:r>
                  <a:rPr lang="en-US" b="0" dirty="0" err="1"/>
                  <a:t>Ou</a:t>
                </a:r>
                <a:r>
                  <a:rPr lang="en-US" b="0" dirty="0"/>
                  <a:t> </a:t>
                </a:r>
                <a:r>
                  <a:rPr lang="en-US" b="0" dirty="0" err="1"/>
                  <a:t>seja</a:t>
                </a:r>
                <a:r>
                  <a:rPr lang="en-US" b="0" dirty="0"/>
                  <a:t>, </a:t>
                </a:r>
                <a:r>
                  <a:rPr lang="en-US" b="0" dirty="0" err="1"/>
                  <a:t>metade</a:t>
                </a:r>
                <a:r>
                  <a:rPr lang="en-US" b="0" dirty="0"/>
                  <a:t> dos </a:t>
                </a:r>
                <a:r>
                  <a:rPr lang="en-US" b="0" dirty="0" err="1"/>
                  <a:t>equipamentos</a:t>
                </a:r>
                <a:r>
                  <a:rPr lang="en-US" b="0" dirty="0"/>
                  <a:t> dura </a:t>
                </a:r>
                <a:r>
                  <a:rPr lang="en-US" b="0" dirty="0" err="1"/>
                  <a:t>menos</a:t>
                </a:r>
                <a:r>
                  <a:rPr lang="en-US" b="0" dirty="0"/>
                  <a:t> do que a </a:t>
                </a:r>
                <a:r>
                  <a:rPr lang="en-US" b="0" dirty="0" err="1"/>
                  <a:t>vida</a:t>
                </a:r>
                <a:r>
                  <a:rPr lang="en-US" b="0" dirty="0"/>
                  <a:t> </a:t>
                </a:r>
                <a:r>
                  <a:rPr lang="en-US" b="0" dirty="0" err="1"/>
                  <a:t>útil</a:t>
                </a:r>
                <a:r>
                  <a:rPr lang="en-US" b="0" dirty="0"/>
                  <a:t> m</a:t>
                </a:r>
                <a:r>
                  <a:rPr lang="pt-BR" b="0" dirty="0"/>
                  <a:t>édia.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CFB9A-10AF-4F97-87A4-4D4F8D4E0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6" r="-376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6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VIDA ÚTIL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expon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/>
              <a:t>A –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jeito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rgbClr val="FF0000"/>
                </a:solidFill>
              </a:rPr>
              <a:t>1 - </a:t>
            </a:r>
            <a:r>
              <a:rPr lang="fr-FR" dirty="0" err="1">
                <a:solidFill>
                  <a:srgbClr val="FF0000"/>
                </a:solidFill>
              </a:rPr>
              <a:t>expon</a:t>
            </a:r>
            <a:r>
              <a:rPr lang="fr-FR" dirty="0" err="1"/>
              <a:t>.</a:t>
            </a:r>
            <a:r>
              <a:rPr lang="fr-FR" dirty="0" err="1">
                <a:solidFill>
                  <a:srgbClr val="0070C0"/>
                </a:solidFill>
              </a:rPr>
              <a:t>cdf</a:t>
            </a:r>
            <a:r>
              <a:rPr lang="fr-FR" dirty="0"/>
              <a:t>(2, </a:t>
            </a:r>
            <a:r>
              <a:rPr lang="fr-FR" dirty="0" err="1"/>
              <a:t>scale</a:t>
            </a:r>
            <a:r>
              <a:rPr lang="fr-FR" dirty="0"/>
              <a:t>= 2)</a:t>
            </a:r>
          </a:p>
          <a:p>
            <a:r>
              <a:rPr lang="en-US" dirty="0"/>
              <a:t>&gt; 0.36787944117144233</a:t>
            </a:r>
          </a:p>
          <a:p>
            <a:r>
              <a:rPr lang="fr-FR" dirty="0"/>
              <a:t>A – </a:t>
            </a:r>
            <a:r>
              <a:rPr lang="fr-FR" dirty="0" err="1"/>
              <a:t>outro</a:t>
            </a:r>
            <a:r>
              <a:rPr lang="fr-FR" dirty="0"/>
              <a:t> </a:t>
            </a:r>
            <a:r>
              <a:rPr lang="fr-FR" dirty="0" err="1"/>
              <a:t>jeito</a:t>
            </a:r>
            <a:r>
              <a:rPr lang="fr-FR" dirty="0"/>
              <a:t>)</a:t>
            </a:r>
          </a:p>
          <a:p>
            <a:r>
              <a:rPr lang="fr-FR" dirty="0" err="1">
                <a:solidFill>
                  <a:srgbClr val="FF0000"/>
                </a:solidFill>
              </a:rPr>
              <a:t>expon</a:t>
            </a:r>
            <a:r>
              <a:rPr lang="fr-FR" dirty="0" err="1"/>
              <a:t>.</a:t>
            </a:r>
            <a:r>
              <a:rPr lang="fr-FR" dirty="0" err="1">
                <a:solidFill>
                  <a:srgbClr val="0070C0"/>
                </a:solidFill>
              </a:rPr>
              <a:t>sf</a:t>
            </a:r>
            <a:r>
              <a:rPr lang="fr-FR" dirty="0"/>
              <a:t>(2, </a:t>
            </a:r>
            <a:r>
              <a:rPr lang="fr-FR" dirty="0" err="1"/>
              <a:t>scale</a:t>
            </a:r>
            <a:r>
              <a:rPr lang="fr-FR" dirty="0"/>
              <a:t>= 2)</a:t>
            </a:r>
          </a:p>
          <a:p>
            <a:r>
              <a:rPr lang="en-US" dirty="0"/>
              <a:t>&gt; 0.36787944117144233</a:t>
            </a:r>
            <a:endParaRPr lang="fr-FR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8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VIDA ÚTIL –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expon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pt-BR" dirty="0"/>
              <a:t>B) </a:t>
            </a:r>
          </a:p>
          <a:p>
            <a:r>
              <a:rPr lang="pt-BR" dirty="0">
                <a:solidFill>
                  <a:srgbClr val="FF0000"/>
                </a:solidFill>
              </a:rPr>
              <a:t>expon</a:t>
            </a:r>
            <a:r>
              <a:rPr lang="pt-BR" dirty="0"/>
              <a:t>.</a:t>
            </a:r>
            <a:r>
              <a:rPr lang="pt-BR" dirty="0">
                <a:solidFill>
                  <a:srgbClr val="0070C0"/>
                </a:solidFill>
              </a:rPr>
              <a:t>ppf</a:t>
            </a:r>
            <a:r>
              <a:rPr lang="pt-BR" dirty="0"/>
              <a:t>(0.5, scale=2)</a:t>
            </a:r>
          </a:p>
          <a:p>
            <a:r>
              <a:rPr lang="fr-FR" dirty="0"/>
              <a:t>&gt; 1.3862943611198906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3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A9B-BA88-4A2E-9DA1-DEB3AC6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um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BFE8-7EA1-466A-9B05-A64B49B7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número de pessoas atendidas em um banco comercial segue uma distribuição de Poisson com média de 6 pessoas por hora.</a:t>
            </a:r>
          </a:p>
          <a:p>
            <a:r>
              <a:rPr lang="pt-BR" dirty="0"/>
              <a:t>Se uma pessoa demora mais do que 15 minutos para ser atendida, o banco é multado.</a:t>
            </a:r>
          </a:p>
          <a:p>
            <a:r>
              <a:rPr lang="pt-BR" dirty="0"/>
              <a:t>Qual é a probabilidade do banco ser multado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06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A9B-BA88-4A2E-9DA1-DEB3AC6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um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BFE8-7EA1-466A-9B05-A64B49B7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número de pessoas atendidas em um banco comercial segue uma distribuição de Poisson com média de 6 pessoas por hora.</a:t>
            </a:r>
          </a:p>
          <a:p>
            <a:r>
              <a:rPr lang="pt-BR" dirty="0"/>
              <a:t>Se uma pessoa demora mais do que </a:t>
            </a:r>
            <a:r>
              <a:rPr lang="pt-BR" strike="sngStrike" dirty="0">
                <a:solidFill>
                  <a:srgbClr val="FF0000"/>
                </a:solidFill>
              </a:rPr>
              <a:t>15 minutos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1/4 de hora</a:t>
            </a:r>
            <a:r>
              <a:rPr lang="pt-BR" dirty="0"/>
              <a:t> para ser atendida, o banco é multado.</a:t>
            </a:r>
          </a:p>
          <a:p>
            <a:r>
              <a:rPr lang="pt-BR" dirty="0"/>
              <a:t>Qual é a probabilidade do banco ser multado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1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A9B-BA88-4A2E-9DA1-DEB3AC6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um banco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CBFE8-7EA1-466A-9B05-A64B49B7F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N</a:t>
                </a:r>
                <a:r>
                  <a:rPr lang="pt-BR" dirty="0"/>
                  <a:t>úmero de pessoas atendidas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Tempo que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pessoa</a:t>
                </a:r>
                <a:r>
                  <a:rPr lang="en-US" dirty="0"/>
                  <a:t> </a:t>
                </a:r>
                <a:r>
                  <a:rPr lang="en-US" dirty="0" err="1"/>
                  <a:t>espera</a:t>
                </a:r>
                <a:r>
                  <a:rPr lang="en-US" dirty="0"/>
                  <a:t> para ser </a:t>
                </a:r>
                <a:r>
                  <a:rPr lang="en-US" dirty="0" err="1"/>
                  <a:t>atendida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≈22%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CBFE8-7EA1-466A-9B05-A64B49B7F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0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2FA2-9FE9-496D-82BE-A188B40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Vida útil de um equipamento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9722-713D-452F-94B7-DF50B7BA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tempo de vida útil de uma máquina segue uma distribuição exponencial com valor médio de 5 anos. Assim sendo, qual é a probabilidade de essa máquina quebrar em menos de 1 ano de utilização</a:t>
            </a:r>
            <a:r>
              <a:rPr lang="en-US" sz="1800" kern="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4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0A9B-BA88-4A2E-9DA1-DEB3AC62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Fila de um banco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CBFE8-7EA1-466A-9B05-A64B49B7F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N</a:t>
                </a:r>
                <a:r>
                  <a:rPr lang="pt-BR" dirty="0"/>
                  <a:t>úmero de pessoas atendidas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Tempo que </a:t>
                </a:r>
                <a:r>
                  <a:rPr lang="en-US" dirty="0" err="1"/>
                  <a:t>uma</a:t>
                </a:r>
                <a:r>
                  <a:rPr lang="en-US" dirty="0"/>
                  <a:t> </a:t>
                </a:r>
                <a:r>
                  <a:rPr lang="en-US" dirty="0" err="1"/>
                  <a:t>pessoa</a:t>
                </a:r>
                <a:r>
                  <a:rPr lang="en-US" dirty="0"/>
                  <a:t> </a:t>
                </a:r>
                <a:r>
                  <a:rPr lang="en-US" dirty="0" err="1"/>
                  <a:t>espera</a:t>
                </a:r>
                <a:r>
                  <a:rPr lang="en-US" dirty="0"/>
                  <a:t> para ser </a:t>
                </a:r>
                <a:r>
                  <a:rPr lang="en-US" dirty="0" err="1"/>
                  <a:t>atendida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</a:t>
                </a:r>
                <a:r>
                  <a:rPr lang="en-US" dirty="0" err="1"/>
                  <a:t>scipy.stats</a:t>
                </a:r>
                <a:r>
                  <a:rPr lang="en-US" dirty="0"/>
                  <a:t> import </a:t>
                </a:r>
                <a:r>
                  <a:rPr lang="en-US" dirty="0" err="1"/>
                  <a:t>expon</a:t>
                </a:r>
                <a:endParaRPr lang="en-US" dirty="0"/>
              </a:p>
              <a:p>
                <a:r>
                  <a:rPr lang="en-US" dirty="0" err="1"/>
                  <a:t>expon.sf</a:t>
                </a:r>
                <a:r>
                  <a:rPr lang="en-US" dirty="0"/>
                  <a:t>(1/4, scale=1/6)</a:t>
                </a:r>
              </a:p>
              <a:p>
                <a:r>
                  <a:rPr lang="en-US" dirty="0"/>
                  <a:t>&gt; 0.22313016014842982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CBFE8-7EA1-466A-9B05-A64B49B7F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1A6A93AA-6ACF-4438-BA35-F5CEEDDDE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89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E44E-D372-422D-B19F-A6273BF7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Transmiss</a:t>
            </a:r>
            <a:r>
              <a:rPr lang="pt-BR" dirty="0"/>
              <a:t>ão de energia elétrica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0FA8-E89F-4C0F-9572-F37FAAC2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n</a:t>
            </a:r>
            <a:r>
              <a:rPr lang="pt-BR" dirty="0"/>
              <a:t>úmero de defeitos em um cabo de transmissão de energia elétrica segue uma distribuição de Poisson com média de 1 defeito a cada 10 quilômetros.</a:t>
            </a:r>
          </a:p>
          <a:p>
            <a:r>
              <a:rPr lang="pt-BR" dirty="0"/>
              <a:t>Qual é a probabilidade que uma seção de fio com 20 quilômetros de extensão não apresente nenhum defeito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835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5A59-9989-4D89-A440-707205E9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Transmiss</a:t>
            </a:r>
            <a:r>
              <a:rPr lang="pt-BR" dirty="0"/>
              <a:t>ão de energia elétrica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ABAC-0C2C-424F-859B-E98D346F1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defeitos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entre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defeitos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&gt;20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=13.5%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BABAC-0C2C-424F-859B-E98D346F1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003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F13-E0DB-493A-9B8C-91F9AA05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</a:t>
            </a:r>
            <a:r>
              <a:rPr lang="pt-BR" dirty="0"/>
              <a:t>ão de estoque com estoque de segurança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4C8-E8C5-44F8-AE11-916E657E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29722" cy="4023360"/>
          </a:xfrm>
        </p:spPr>
        <p:txBody>
          <a:bodyPr/>
          <a:lstStyle/>
          <a:p>
            <a:r>
              <a:rPr lang="pt-BR" dirty="0"/>
              <a:t>A demanda por um determinado item segue uma distribuição normal com valor esperado de 5 itens por dia, com desvio-padrão de 2 itens por dia.</a:t>
            </a:r>
          </a:p>
          <a:p>
            <a:r>
              <a:rPr lang="pt-BR" dirty="0"/>
              <a:t>O tempo de ressuprimento desse item é de 9 dias. Ou seja, entre a loja pedir o ressuprimento do item e ela efetivamente receber esse ressuprimento, passam-se 4 dias.</a:t>
            </a:r>
          </a:p>
          <a:p>
            <a:r>
              <a:rPr lang="pt-BR" dirty="0"/>
              <a:t>A loja deseja que a probabilidade de falta de estoque seja de apenas 1%.</a:t>
            </a:r>
          </a:p>
          <a:p>
            <a:r>
              <a:rPr lang="pt-BR" dirty="0"/>
              <a:t>O pedido de ressuprimento deve ser feito quando a loja tiver quantos itens em estoque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33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F13-E0DB-493A-9B8C-91F9AA05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</a:t>
            </a:r>
            <a:r>
              <a:rPr lang="pt-BR" dirty="0"/>
              <a:t>ão de estoque com estoque de segurança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7C4C8-E8C5-44F8-AE11-916E657E8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Demanda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dias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itens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estoque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hora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pedido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ressuprimento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5×9;4×9 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45;36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=2,326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=58.9→59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itens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7C4C8-E8C5-44F8-AE11-916E657E8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0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F13-E0DB-493A-9B8C-91F9AA05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</a:t>
            </a:r>
            <a:r>
              <a:rPr lang="pt-BR" dirty="0"/>
              <a:t>ão de estoque com estoque de segurança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7C4C8-E8C5-44F8-AE11-916E657E8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Demanda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dias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mero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itens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estoque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hora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pedido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ressuprimento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5×9;4×9 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45;36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endParaRPr lang="pt-BR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−45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=2,326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=58.9→59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itens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7C4C8-E8C5-44F8-AE11-916E657E8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883830-0B85-4C6F-8B73-F13ACC551381}"/>
                  </a:ext>
                </a:extLst>
              </p:cNvPr>
              <p:cNvSpPr txBox="1"/>
              <p:nvPr/>
            </p:nvSpPr>
            <p:spPr>
              <a:xfrm>
                <a:off x="5543550" y="3638550"/>
                <a:ext cx="4486275" cy="1754326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t-BR" dirty="0"/>
                  <a:t>O valor esperado das vendas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dirty="0"/>
                  <a:t>, mas </a:t>
                </a:r>
                <a:r>
                  <a:rPr lang="en-US" dirty="0" err="1"/>
                  <a:t>usa</a:t>
                </a:r>
                <a:r>
                  <a:rPr lang="en-US" dirty="0"/>
                  <a:t>-se um estoque 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itens</a:t>
                </a:r>
                <a:r>
                  <a:rPr lang="en-US" dirty="0"/>
                  <a:t>. </a:t>
                </a:r>
              </a:p>
              <a:p>
                <a:r>
                  <a:rPr lang="en-US" dirty="0" err="1"/>
                  <a:t>Esses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itens</a:t>
                </a:r>
                <a:r>
                  <a:rPr lang="en-US" dirty="0"/>
                  <a:t> a </a:t>
                </a:r>
                <a:r>
                  <a:rPr lang="en-US" dirty="0" err="1"/>
                  <a:t>mais</a:t>
                </a:r>
                <a:r>
                  <a:rPr lang="en-US" dirty="0"/>
                  <a:t> </a:t>
                </a:r>
                <a:r>
                  <a:rPr lang="en-US" dirty="0" err="1"/>
                  <a:t>garantem</a:t>
                </a:r>
                <a:r>
                  <a:rPr lang="en-US" dirty="0"/>
                  <a:t> que a </a:t>
                </a:r>
                <a:r>
                  <a:rPr lang="en-US" dirty="0" err="1"/>
                  <a:t>probabilidade</a:t>
                </a:r>
                <a:r>
                  <a:rPr lang="en-US" dirty="0"/>
                  <a:t> de haver </a:t>
                </a:r>
                <a:r>
                  <a:rPr lang="en-US" dirty="0" err="1"/>
                  <a:t>falta</a:t>
                </a:r>
                <a:r>
                  <a:rPr lang="en-US" dirty="0"/>
                  <a:t> de estoque é de 1% (e </a:t>
                </a:r>
                <a:r>
                  <a:rPr lang="en-US" dirty="0" err="1"/>
                  <a:t>não</a:t>
                </a:r>
                <a:r>
                  <a:rPr lang="en-US" dirty="0"/>
                  <a:t> de 50%) e, por </a:t>
                </a:r>
                <a:r>
                  <a:rPr lang="en-US" dirty="0" err="1"/>
                  <a:t>isso</a:t>
                </a:r>
                <a:r>
                  <a:rPr lang="en-US" dirty="0"/>
                  <a:t>, </a:t>
                </a:r>
                <a:r>
                  <a:rPr lang="en-US" dirty="0" err="1"/>
                  <a:t>são</a:t>
                </a:r>
                <a:r>
                  <a:rPr lang="en-US" dirty="0"/>
                  <a:t> </a:t>
                </a:r>
                <a:r>
                  <a:rPr lang="en-US" dirty="0" err="1"/>
                  <a:t>chamados</a:t>
                </a:r>
                <a:r>
                  <a:rPr lang="en-US" dirty="0"/>
                  <a:t> de </a:t>
                </a:r>
                <a:r>
                  <a:rPr lang="en-US" dirty="0">
                    <a:solidFill>
                      <a:schemeClr val="accent2"/>
                    </a:solidFill>
                  </a:rPr>
                  <a:t>estoque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segurança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883830-0B85-4C6F-8B73-F13ACC55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3638550"/>
                <a:ext cx="4486275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68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70A7-10C0-4232-B3F2-FB3DE112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cultura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2A005-E917-4AE9-AD33-AF80AE88ED47}"/>
              </a:ext>
            </a:extLst>
          </p:cNvPr>
          <p:cNvSpPr txBox="1"/>
          <p:nvPr/>
        </p:nvSpPr>
        <p:spPr>
          <a:xfrm>
            <a:off x="3369564" y="2563267"/>
            <a:ext cx="5029200" cy="28623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Você sabia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  <a:p>
            <a:r>
              <a:rPr lang="en-US" dirty="0"/>
              <a:t>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estocástico</a:t>
            </a:r>
            <a:r>
              <a:rPr lang="en-US" dirty="0"/>
              <a:t>, sin</a:t>
            </a:r>
            <a:r>
              <a:rPr lang="pt-BR" dirty="0"/>
              <a:t>ônimo de aleatório, tem origem na palavra </a:t>
            </a:r>
            <a:r>
              <a:rPr lang="pt-BR" dirty="0">
                <a:solidFill>
                  <a:schemeClr val="accent2"/>
                </a:solidFill>
              </a:rPr>
              <a:t>estoque</a:t>
            </a:r>
            <a:r>
              <a:rPr lang="pt-BR" dirty="0"/>
              <a:t>. </a:t>
            </a:r>
          </a:p>
          <a:p>
            <a:r>
              <a:rPr lang="pt-BR" dirty="0"/>
              <a:t>Isso porque a gestão de estoque foi uma das primeiras aplicações da Estatística na Administração.</a:t>
            </a:r>
          </a:p>
          <a:p>
            <a:endParaRPr lang="pt-BR" dirty="0"/>
          </a:p>
          <a:p>
            <a:r>
              <a:rPr lang="pt-BR" dirty="0"/>
              <a:t>Já a palavra </a:t>
            </a:r>
            <a:r>
              <a:rPr lang="pt-BR" dirty="0">
                <a:solidFill>
                  <a:schemeClr val="accent2"/>
                </a:solidFill>
              </a:rPr>
              <a:t>aleatório</a:t>
            </a:r>
            <a:r>
              <a:rPr lang="pt-BR" dirty="0"/>
              <a:t> deriva da palavra </a:t>
            </a:r>
            <a:r>
              <a:rPr lang="pt-BR" i="1" dirty="0">
                <a:solidFill>
                  <a:schemeClr val="accent2"/>
                </a:solidFill>
              </a:rPr>
              <a:t>alea</a:t>
            </a:r>
            <a:r>
              <a:rPr lang="pt-BR" dirty="0"/>
              <a:t>, em latim, significando </a:t>
            </a:r>
            <a:r>
              <a:rPr lang="pt-BR" i="1" dirty="0">
                <a:solidFill>
                  <a:schemeClr val="accent2"/>
                </a:solidFill>
              </a:rPr>
              <a:t>dado</a:t>
            </a:r>
            <a:r>
              <a:rPr lang="pt-BR" dirty="0"/>
              <a:t>. </a:t>
            </a:r>
          </a:p>
          <a:p>
            <a:r>
              <a:rPr lang="pt-BR" dirty="0"/>
              <a:t>Júlio César, ao invadir Roma e tomar o Senado, diz:</a:t>
            </a:r>
            <a:r>
              <a:rPr lang="pt-BR" i="1" dirty="0"/>
              <a:t>  “Alea jacta est”: </a:t>
            </a:r>
            <a:r>
              <a:rPr lang="pt-BR" dirty="0"/>
              <a:t>O dado está lançado</a:t>
            </a:r>
            <a:r>
              <a:rPr lang="pt-BR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238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2FA2-9FE9-496D-82BE-A188B40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Vida útil de um equipamento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9722-713D-452F-94B7-DF50B7BA7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 tempo de vida útil de uma máquina segue uma distribuição exponencial com valor médio de 5 anos. Assim sendo, qual é a probabilidade de essa máquina quebrar em menos de 1 ano de utilização</a:t>
                </a:r>
                <a:r>
                  <a:rPr lang="en-US" sz="1800" kern="5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Vida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til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quina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/5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=18%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9722-713D-452F-94B7-DF50B7BA7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4"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0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1BC-3F04-42C4-92C9-CA9DE9C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Vida útil de um equipamento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F4B4-0F87-4170-AEE8-0F820677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accent5"/>
                </a:solidFill>
              </a:rPr>
              <a:t>from</a:t>
            </a:r>
            <a:r>
              <a:rPr lang="fr-FR" dirty="0"/>
              <a:t> </a:t>
            </a:r>
            <a:r>
              <a:rPr lang="fr-FR" dirty="0" err="1"/>
              <a:t>scipy.</a:t>
            </a:r>
            <a:r>
              <a:rPr lang="fr-FR" dirty="0" err="1">
                <a:solidFill>
                  <a:srgbClr val="0070C0"/>
                </a:solidFill>
              </a:rPr>
              <a:t>stats</a:t>
            </a:r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expon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>
                <a:solidFill>
                  <a:srgbClr val="FF0000"/>
                </a:solidFill>
              </a:rPr>
              <a:t>expon</a:t>
            </a:r>
            <a:r>
              <a:rPr lang="fr-FR" dirty="0" err="1"/>
              <a:t>.</a:t>
            </a:r>
            <a:r>
              <a:rPr lang="fr-FR" dirty="0" err="1">
                <a:solidFill>
                  <a:schemeClr val="accent2"/>
                </a:solidFill>
              </a:rPr>
              <a:t>cdf</a:t>
            </a:r>
            <a:r>
              <a:rPr lang="fr-FR" dirty="0"/>
              <a:t>(1, </a:t>
            </a:r>
            <a:r>
              <a:rPr lang="fr-FR" dirty="0" err="1"/>
              <a:t>scale</a:t>
            </a:r>
            <a:r>
              <a:rPr lang="fr-FR" dirty="0"/>
              <a:t>=5)</a:t>
            </a:r>
          </a:p>
          <a:p>
            <a:r>
              <a:rPr lang="en-US" dirty="0"/>
              <a:t>&gt; 0.18126924692201815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55AEC37-6DE2-4E96-BCF6-8846EC73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891232"/>
            <a:ext cx="3058160" cy="88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E4BA-51BB-4774-A70D-928D1D4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Portf</a:t>
            </a:r>
            <a:r>
              <a:rPr lang="pt-BR" dirty="0"/>
              <a:t>ólio de investimentos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AF79D-FBF1-43AF-A400-7EF447567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Um investidor tem R$20 mil reais repartidos igualmente entre dois investimentos. O retorno do primeiro segue uma distribuição exponencial com parâmetro 5.</a:t>
                </a:r>
              </a:p>
              <a:p>
                <a:r>
                  <a:rPr lang="pt-BR" dirty="0"/>
                  <a:t>O retorno do segundo segue uma distribuição normal com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=0,04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 correlação entre ambos os retornos é 20%.</a:t>
                </a:r>
              </a:p>
              <a:p>
                <a:r>
                  <a:rPr lang="pt-BR" dirty="0"/>
                  <a:t>Calcule o valor esperado e o desvio-padrão do portfólio do investidor.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AF79D-FBF1-43AF-A400-7EF447567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76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5E6D-0401-435E-B461-E1F8CFC3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 de investimentos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13DDC-2638-4298-9963-127CC4F23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0,10;0,04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milhares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reais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13DDC-2638-4298-9963-127CC4F23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03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8F200-3C5B-493E-A356-8992C08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 de investimentos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86B0C3-4074-4A2B-BA01-CB8B84661F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6548248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=10×0,20+10×0,10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mil reais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86B0C3-4074-4A2B-BA01-CB8B84661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6548248" cy="4023360"/>
              </a:xfrm>
              <a:blipFill>
                <a:blip r:embed="rId2"/>
                <a:stretch>
                  <a:fillRect l="-1862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0ECE1D-A423-4475-9A58-E527C0412E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400924" y="2286000"/>
                <a:ext cx="3343275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0,10;0,04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milhares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reais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0ECE1D-A423-4475-9A58-E527C0412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400924" y="2286000"/>
                <a:ext cx="3343275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9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8F200-3C5B-493E-A356-8992C08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 de investimentos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86B0C3-4074-4A2B-BA01-CB8B84661F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6548248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+10⋅10⋅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𝕍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𝕍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=100⋅0,04+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00⋅0,04+100⋅0,20⋅0,04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=4+4+0,8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=8,8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≈2.97</m:t>
                    </m:r>
                  </m:oMath>
                </a14:m>
                <a:r>
                  <a:rPr lang="en-US" b="0" dirty="0"/>
                  <a:t> mil reais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186B0C3-4074-4A2B-BA01-CB8B84661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6548248" cy="4023360"/>
              </a:xfrm>
              <a:blipFill>
                <a:blip r:embed="rId2"/>
                <a:stretch>
                  <a:fillRect l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0ECE1D-A423-4475-9A58-E527C0412E2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400924" y="2286000"/>
                <a:ext cx="3343275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0,10;0,04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=0,04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milhares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reais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0ECE1D-A423-4475-9A58-E527C0412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400924" y="2286000"/>
                <a:ext cx="3343275" cy="40233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C70A-A9B8-4F0B-B425-702411A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 de investimento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0BA6-387E-4B52-8A50-4E5A31F1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medida de risco de um investimento muito utilizada no mercado financeiro é o VAR, sigla em inglês para Value At Risk, ou “valor em risco”. </a:t>
            </a:r>
          </a:p>
          <a:p>
            <a:r>
              <a:rPr lang="pt-BR" dirty="0"/>
              <a:t>Se dizemos que o VAR-5% de um investimento é R$100 mil, o que estamos dizendo é que a probabilidade de que esse investimento venha a valer menos do que R$100 mil é de 5%. </a:t>
            </a:r>
          </a:p>
          <a:p>
            <a:r>
              <a:rPr lang="pt-BR" dirty="0"/>
              <a:t>Considere um investimento cujo valor siga uma distribuição normal com valor esperado R$500 mil e desvio-padrão R$100 mil. </a:t>
            </a:r>
          </a:p>
          <a:p>
            <a:r>
              <a:rPr lang="pt-BR" dirty="0"/>
              <a:t>Qual é o VAR-5% desse investimento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041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</TotalTime>
  <Words>1438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Tw Cen MT</vt:lpstr>
      <vt:lpstr>Tw Cen MT Condensed</vt:lpstr>
      <vt:lpstr>Wingdings 3</vt:lpstr>
      <vt:lpstr>Integral</vt:lpstr>
      <vt:lpstr>Exercícios</vt:lpstr>
      <vt:lpstr>Vida útil de um equipamento</vt:lpstr>
      <vt:lpstr>Vida útil de um equipamento</vt:lpstr>
      <vt:lpstr>Vida útil de um equipamento</vt:lpstr>
      <vt:lpstr>Portfólio de investimentos</vt:lpstr>
      <vt:lpstr>Portfólio de investimentos</vt:lpstr>
      <vt:lpstr>Portfólio de investimentos</vt:lpstr>
      <vt:lpstr>Portfólio de investimentos</vt:lpstr>
      <vt:lpstr>Análise de risco de investimento</vt:lpstr>
      <vt:lpstr>Análise de risco de investimento</vt:lpstr>
      <vt:lpstr>Análise de risco de investimento</vt:lpstr>
      <vt:lpstr>Vida útil - 2</vt:lpstr>
      <vt:lpstr>Vida útil - 2</vt:lpstr>
      <vt:lpstr>Vida útil - 2</vt:lpstr>
      <vt:lpstr>VIDA ÚTIL – 2</vt:lpstr>
      <vt:lpstr>VIDA ÚTIL – 2</vt:lpstr>
      <vt:lpstr>Fila de um banco</vt:lpstr>
      <vt:lpstr>Fila de um banco</vt:lpstr>
      <vt:lpstr>Fila de um banco</vt:lpstr>
      <vt:lpstr>Fila de um banco</vt:lpstr>
      <vt:lpstr>Transmissão de energia elétrica</vt:lpstr>
      <vt:lpstr>Transmissão de energia elétrica</vt:lpstr>
      <vt:lpstr>Gestão de estoque com estoque de segurança</vt:lpstr>
      <vt:lpstr>Gestão de estoque com estoque de segurança</vt:lpstr>
      <vt:lpstr>Gestão de estoque com estoque de segurança</vt:lpstr>
      <vt:lpstr>Momento cultura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Felipe Buchbinder</dc:creator>
  <cp:lastModifiedBy>Felipe Buchbinder</cp:lastModifiedBy>
  <cp:revision>15</cp:revision>
  <dcterms:created xsi:type="dcterms:W3CDTF">2021-06-16T03:58:12Z</dcterms:created>
  <dcterms:modified xsi:type="dcterms:W3CDTF">2021-06-21T23:19:19Z</dcterms:modified>
</cp:coreProperties>
</file>