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4" r:id="rId9"/>
    <p:sldId id="271" r:id="rId10"/>
    <p:sldId id="273" r:id="rId11"/>
    <p:sldId id="274" r:id="rId12"/>
    <p:sldId id="275" r:id="rId13"/>
    <p:sldId id="276" r:id="rId14"/>
    <p:sldId id="269" r:id="rId15"/>
    <p:sldId id="262" r:id="rId16"/>
    <p:sldId id="268" r:id="rId17"/>
    <p:sldId id="265" r:id="rId18"/>
    <p:sldId id="266" r:id="rId19"/>
    <p:sldId id="267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Buchbinder" initials="FB" lastIdx="1" clrIdx="0">
    <p:extLst>
      <p:ext uri="{19B8F6BF-5375-455C-9EA6-DF929625EA0E}">
        <p15:presenceInfo xmlns:p15="http://schemas.microsoft.com/office/powerpoint/2012/main" userId="4076cd2bd8818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AA59AC-BFD7-41E6-B3F2-E0A0DEE7AB9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C45-C7D1-491F-9272-E9499DCA56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5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9AC-BFD7-41E6-B3F2-E0A0DEE7AB9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C45-C7D1-491F-9272-E9499DCA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9AC-BFD7-41E6-B3F2-E0A0DEE7AB9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C45-C7D1-491F-9272-E9499DCA560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1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9AC-BFD7-41E6-B3F2-E0A0DEE7AB9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C45-C7D1-491F-9272-E9499DCA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9AC-BFD7-41E6-B3F2-E0A0DEE7AB9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C45-C7D1-491F-9272-E9499DCA56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9AC-BFD7-41E6-B3F2-E0A0DEE7AB9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C45-C7D1-491F-9272-E9499DCA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9AC-BFD7-41E6-B3F2-E0A0DEE7AB9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C45-C7D1-491F-9272-E9499DCA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9AC-BFD7-41E6-B3F2-E0A0DEE7AB9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C45-C7D1-491F-9272-E9499DCA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9AC-BFD7-41E6-B3F2-E0A0DEE7AB9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C45-C7D1-491F-9272-E9499DCA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9AC-BFD7-41E6-B3F2-E0A0DEE7AB9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C45-C7D1-491F-9272-E9499DCA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9AC-BFD7-41E6-B3F2-E0A0DEE7AB9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C45-C7D1-491F-9272-E9499DCA56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5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AA59AC-BFD7-41E6-B3F2-E0A0DEE7AB9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23C45-C7D1-491F-9272-E9499DCA560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7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ia.com/bible/esv/1-kings/18#footnote17" TargetMode="External"/><Relationship Id="rId2" Type="http://schemas.openxmlformats.org/officeDocument/2006/relationships/hyperlink" Target="https://biblia.com/bible/esv/1-kings/18#footnote1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iblia.com/bible/esv/1-kings/18#footnote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CA8F-2F13-4B04-87DA-9FADDB1DE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Testes de hip</a:t>
            </a:r>
            <a:r>
              <a:rPr lang="pt-BR" dirty="0"/>
              <a:t>ótese</a:t>
            </a:r>
            <a:br>
              <a:rPr lang="pt-BR" dirty="0"/>
            </a:br>
            <a:r>
              <a:rPr lang="pt-BR" sz="3600" dirty="0"/>
              <a:t>intuição e conceitos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3E592-FB4E-4235-A46E-AA4FFDC23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3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8C8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CE6-A2CC-4DAC-950D-94B5E516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Análise do caso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as hipóteses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8B5243-0D08-43EF-BD80-156D733A1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3791711" cy="39319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3D3D3D"/>
                    </a:solidFill>
                    <a:effectLst/>
                    <a:latin typeface="Georgia" panose="02040502050405020303" pitchFamily="18" charset="0"/>
                  </a:rPr>
                  <a:t>Elijah came near to all the people and said, “How long </a:t>
                </a:r>
                <a:r>
                  <a:rPr lang="en-US" b="0" i="0" u="none" strike="noStrike" baseline="30000" dirty="0" err="1">
                    <a:solidFill>
                      <a:srgbClr val="FD544F"/>
                    </a:solidFill>
                    <a:effectLst/>
                    <a:latin typeface="Source Sans Pro" panose="020B0503030403020204" pitchFamily="34" charset="0"/>
                    <a:hlinkClick r:id="rId2"/>
                  </a:rPr>
                  <a:t>r</a:t>
                </a:r>
                <a:r>
                  <a:rPr lang="en-US" b="0" i="0" dirty="0" err="1">
                    <a:solidFill>
                      <a:srgbClr val="3D3D3D"/>
                    </a:solidFill>
                    <a:effectLst/>
                    <a:latin typeface="Georgia" panose="02040502050405020303" pitchFamily="18" charset="0"/>
                  </a:rPr>
                  <a:t>will</a:t>
                </a:r>
                <a:r>
                  <a:rPr lang="en-US" b="0" i="0" dirty="0">
                    <a:solidFill>
                      <a:srgbClr val="3D3D3D"/>
                    </a:solidFill>
                    <a:effectLst/>
                    <a:latin typeface="Georgia" panose="02040502050405020303" pitchFamily="18" charset="0"/>
                  </a:rPr>
                  <a:t> you go limping between two different opinions? </a:t>
                </a:r>
                <a:r>
                  <a:rPr lang="en-US" b="0" i="0" u="none" strike="noStrike" baseline="30000" dirty="0" err="1">
                    <a:solidFill>
                      <a:srgbClr val="FD544F"/>
                    </a:solidFill>
                    <a:effectLst/>
                    <a:latin typeface="Source Sans Pro" panose="020B0503030403020204" pitchFamily="34" charset="0"/>
                    <a:hlinkClick r:id="rId3"/>
                  </a:rPr>
                  <a:t>s</a:t>
                </a:r>
                <a:r>
                  <a:rPr lang="en-US" b="0" i="0" dirty="0" err="1">
                    <a:solidFill>
                      <a:srgbClr val="FFFF00"/>
                    </a:solidFill>
                    <a:effectLst/>
                    <a:latin typeface="Georgia" panose="02040502050405020303" pitchFamily="18" charset="0"/>
                  </a:rPr>
                  <a:t>If</a:t>
                </a:r>
                <a:r>
                  <a:rPr lang="en-US" b="0" i="0" dirty="0">
                    <a:solidFill>
                      <a:srgbClr val="FFFF00"/>
                    </a:solidFill>
                    <a:effectLst/>
                    <a:latin typeface="Georgia" panose="02040502050405020303" pitchFamily="18" charset="0"/>
                  </a:rPr>
                  <a:t> the </a:t>
                </a:r>
                <a:r>
                  <a:rPr lang="en-US" b="0" i="0" cap="small" dirty="0">
                    <a:solidFill>
                      <a:srgbClr val="FFFF00"/>
                    </a:solidFill>
                    <a:effectLst/>
                    <a:latin typeface="Georgia" panose="02040502050405020303" pitchFamily="18" charset="0"/>
                  </a:rPr>
                  <a:t>Lord</a:t>
                </a:r>
                <a:r>
                  <a:rPr lang="en-US" b="0" i="0" dirty="0">
                    <a:solidFill>
                      <a:srgbClr val="FFFF00"/>
                    </a:solidFill>
                    <a:effectLst/>
                    <a:latin typeface="Georgia" panose="02040502050405020303" pitchFamily="18" charset="0"/>
                  </a:rPr>
                  <a:t> is God, follow him; but if Baal, then follow him</a:t>
                </a:r>
                <a:r>
                  <a:rPr lang="en-US" b="0" i="0" dirty="0">
                    <a:solidFill>
                      <a:srgbClr val="3D3D3D"/>
                    </a:solidFill>
                    <a:effectLst/>
                    <a:latin typeface="Georgia" panose="02040502050405020303" pitchFamily="18" charset="0"/>
                  </a:rPr>
                  <a:t>.” 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3D3D3D"/>
                  </a:solidFill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Baal</m:t>
                              </m:r>
                              <m: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é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Deus</m:t>
                              </m:r>
                              <m:r>
                                <a:rPr lang="en-US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Deus</m:t>
                              </m:r>
                              <m: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de</m:t>
                              </m:r>
                              <m: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Israel</m:t>
                              </m:r>
                              <m: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é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Deus</m:t>
                              </m:r>
                              <m: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8B5243-0D08-43EF-BD80-156D733A1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3791711" cy="3931920"/>
              </a:xfrm>
              <a:blipFill>
                <a:blip r:embed="rId4"/>
                <a:stretch>
                  <a:fillRect l="-2894" t="-1860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661D0785-48C0-44EA-A28A-9AEC13015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8" r="18044" b="-1"/>
          <a:stretch/>
        </p:blipFill>
        <p:spPr bwMode="auto">
          <a:xfrm>
            <a:off x="6096000" y="640080"/>
            <a:ext cx="545592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13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8C8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CE6-A2CC-4DAC-950D-94B5E516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094408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Análise do caso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amostra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5243-0D08-43EF-BD80-156D733A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Amostra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Baal </a:t>
            </a:r>
            <a:r>
              <a:rPr lang="en-US" dirty="0" err="1">
                <a:solidFill>
                  <a:srgbClr val="FFFFFF"/>
                </a:solidFill>
              </a:rPr>
              <a:t>não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responde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seus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profetas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Quando</a:t>
            </a:r>
            <a:r>
              <a:rPr lang="en-US" dirty="0">
                <a:solidFill>
                  <a:srgbClr val="FFFFFF"/>
                </a:solidFill>
              </a:rPr>
              <a:t> Elias chama </a:t>
            </a:r>
            <a:r>
              <a:rPr lang="en-US" dirty="0" err="1">
                <a:solidFill>
                  <a:srgbClr val="FFFFFF"/>
                </a:solidFill>
              </a:rPr>
              <a:t>pelo</a:t>
            </a:r>
            <a:r>
              <a:rPr lang="en-US" dirty="0">
                <a:solidFill>
                  <a:srgbClr val="FFFFFF"/>
                </a:solidFill>
              </a:rPr>
              <a:t> Deus de Israel, um pilar de </a:t>
            </a:r>
            <a:r>
              <a:rPr lang="en-US" dirty="0" err="1">
                <a:solidFill>
                  <a:srgbClr val="FFFFFF"/>
                </a:solidFill>
              </a:rPr>
              <a:t>fogo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desce</a:t>
            </a:r>
            <a:r>
              <a:rPr lang="en-US" dirty="0">
                <a:solidFill>
                  <a:srgbClr val="FFFFFF"/>
                </a:solidFill>
              </a:rPr>
              <a:t> dos </a:t>
            </a:r>
            <a:r>
              <a:rPr lang="en-US" dirty="0" err="1">
                <a:solidFill>
                  <a:srgbClr val="FFFFFF"/>
                </a:solidFill>
              </a:rPr>
              <a:t>céus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661D0785-48C0-44EA-A28A-9AEC13015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8" r="18044" b="-1"/>
          <a:stretch/>
        </p:blipFill>
        <p:spPr bwMode="auto">
          <a:xfrm>
            <a:off x="6096000" y="640080"/>
            <a:ext cx="545592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91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8C8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CE6-A2CC-4DAC-950D-94B5E516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094408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Análise do caso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valor-p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5243-0D08-43EF-BD80-156D733A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Valor-p = </a:t>
            </a:r>
            <a:r>
              <a:rPr lang="en-US" dirty="0" err="1">
                <a:solidFill>
                  <a:srgbClr val="FFFFFF"/>
                </a:solidFill>
              </a:rPr>
              <a:t>Probabilidade</a:t>
            </a:r>
            <a:r>
              <a:rPr lang="en-US" dirty="0">
                <a:solidFill>
                  <a:srgbClr val="FFFFFF"/>
                </a:solidFill>
              </a:rPr>
              <a:t> de se </a:t>
            </a:r>
            <a:r>
              <a:rPr lang="en-US" dirty="0" err="1">
                <a:solidFill>
                  <a:srgbClr val="FFFFFF"/>
                </a:solidFill>
              </a:rPr>
              <a:t>observar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amostra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caso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hipótese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nula</a:t>
            </a:r>
            <a:r>
              <a:rPr lang="en-US" dirty="0">
                <a:solidFill>
                  <a:srgbClr val="FFFFFF"/>
                </a:solidFill>
              </a:rPr>
              <a:t> fosse </a:t>
            </a:r>
            <a:r>
              <a:rPr lang="en-US" dirty="0" err="1">
                <a:solidFill>
                  <a:srgbClr val="FFFFFF"/>
                </a:solidFill>
              </a:rPr>
              <a:t>verdadeira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seja</a:t>
            </a:r>
            <a:r>
              <a:rPr lang="en-US" dirty="0">
                <a:solidFill>
                  <a:srgbClr val="FFFFFF"/>
                </a:solidFill>
              </a:rPr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FFFF"/>
                </a:solidFill>
              </a:rPr>
              <a:t>Probabilidade</a:t>
            </a:r>
            <a:r>
              <a:rPr lang="en-US" dirty="0">
                <a:solidFill>
                  <a:srgbClr val="FFFFFF"/>
                </a:solidFill>
              </a:rPr>
              <a:t> de Baal </a:t>
            </a:r>
            <a:r>
              <a:rPr lang="en-US" dirty="0" err="1">
                <a:solidFill>
                  <a:srgbClr val="FFFFFF"/>
                </a:solidFill>
              </a:rPr>
              <a:t>não</a:t>
            </a:r>
            <a:r>
              <a:rPr lang="en-US" dirty="0">
                <a:solidFill>
                  <a:srgbClr val="FFFFFF"/>
                </a:solidFill>
              </a:rPr>
              <a:t> responder a </a:t>
            </a:r>
            <a:r>
              <a:rPr lang="en-US" dirty="0" err="1">
                <a:solidFill>
                  <a:srgbClr val="FFFFFF"/>
                </a:solidFill>
              </a:rPr>
              <a:t>seus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profetas</a:t>
            </a:r>
            <a:r>
              <a:rPr lang="en-US" dirty="0">
                <a:solidFill>
                  <a:srgbClr val="FFFFFF"/>
                </a:solidFill>
              </a:rPr>
              <a:t> mas </a:t>
            </a:r>
            <a:r>
              <a:rPr lang="en-US" dirty="0" err="1">
                <a:solidFill>
                  <a:srgbClr val="FFFFFF"/>
                </a:solidFill>
              </a:rPr>
              <a:t>enviar</a:t>
            </a:r>
            <a:r>
              <a:rPr lang="en-US" dirty="0">
                <a:solidFill>
                  <a:srgbClr val="FFFFFF"/>
                </a:solidFill>
              </a:rPr>
              <a:t> um pilar de </a:t>
            </a:r>
            <a:r>
              <a:rPr lang="en-US" dirty="0" err="1">
                <a:solidFill>
                  <a:srgbClr val="FFFFFF"/>
                </a:solidFill>
              </a:rPr>
              <a:t>fogo</a:t>
            </a:r>
            <a:r>
              <a:rPr lang="en-US" dirty="0">
                <a:solidFill>
                  <a:srgbClr val="FFFFFF"/>
                </a:solidFill>
              </a:rPr>
              <a:t> no altar do Deus de Israel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FFFF"/>
                </a:solidFill>
              </a:rPr>
              <a:t>Muito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baixa</a:t>
            </a:r>
            <a:r>
              <a:rPr lang="en-US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661D0785-48C0-44EA-A28A-9AEC13015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8" r="18044" b="-1"/>
          <a:stretch/>
        </p:blipFill>
        <p:spPr bwMode="auto">
          <a:xfrm>
            <a:off x="6096000" y="640080"/>
            <a:ext cx="545592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8C8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CE6-A2CC-4DAC-950D-94B5E516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094408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Análise do caso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conclusão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8B5243-0D08-43EF-BD80-156D733A1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3791711" cy="393192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3D3D3D"/>
                  </a:solidFill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Baal</m:t>
                              </m:r>
                              <m: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é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Deus</m:t>
                              </m:r>
                              <m:r>
                                <a:rPr lang="en-US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Deus</m:t>
                              </m:r>
                              <m: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de</m:t>
                              </m:r>
                              <m: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Israel</m:t>
                              </m:r>
                              <m: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é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Deus</m:t>
                              </m:r>
                              <m: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FFFFFF"/>
                    </a:solidFill>
                  </a:rPr>
                  <a:t>Valor-p </a:t>
                </a:r>
                <a:r>
                  <a:rPr lang="en-US" dirty="0" err="1">
                    <a:solidFill>
                      <a:srgbClr val="FFFFFF"/>
                    </a:solidFill>
                  </a:rPr>
                  <a:t>baixo</a:t>
                </a: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olidFill>
                      <a:srgbClr val="FFFFFF"/>
                    </a:solidFill>
                    <a:sym typeface="Wingdings" panose="05000000000000000000" pitchFamily="2" charset="2"/>
                  </a:rPr>
                  <a:t>rejeita</a:t>
                </a:r>
                <a:r>
                  <a:rPr lang="en-US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 a </a:t>
                </a:r>
                <a:r>
                  <a:rPr lang="en-US" dirty="0" err="1">
                    <a:solidFill>
                      <a:srgbClr val="FFFFFF"/>
                    </a:solidFill>
                    <a:sym typeface="Wingdings" panose="05000000000000000000" pitchFamily="2" charset="2"/>
                  </a:rPr>
                  <a:t>Hipótese</a:t>
                </a:r>
                <a:r>
                  <a:rPr lang="en-US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 Nula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FFFF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b="1" i="0" dirty="0">
                    <a:solidFill>
                      <a:schemeClr val="bg1"/>
                    </a:solidFill>
                    <a:effectLst/>
                    <a:latin typeface="Source Sans Pro" panose="020B0503030403020204" pitchFamily="34" charset="0"/>
                  </a:rPr>
                  <a:t>39 </a:t>
                </a:r>
                <a:r>
                  <a:rPr lang="en-US" b="0" i="0" dirty="0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And when all the people saw it, they fell on their faces and said, </a:t>
                </a:r>
                <a:r>
                  <a:rPr lang="en-US" b="0" i="0" u="none" strike="noStrike" baseline="30000" dirty="0" err="1">
                    <a:solidFill>
                      <a:schemeClr val="bg1"/>
                    </a:solidFill>
                    <a:effectLst/>
                    <a:latin typeface="Source Sans Pro" panose="020B0503030403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</a:t>
                </a:r>
                <a:r>
                  <a:rPr lang="en-US" b="0" i="0" dirty="0" err="1">
                    <a:solidFill>
                      <a:srgbClr val="FFFF00"/>
                    </a:solidFill>
                    <a:effectLst/>
                    <a:latin typeface="Georgia" panose="02040502050405020303" pitchFamily="18" charset="0"/>
                  </a:rPr>
                  <a:t>“</a:t>
                </a:r>
                <a:r>
                  <a:rPr lang="en-US" b="1" i="0" dirty="0" err="1">
                    <a:solidFill>
                      <a:srgbClr val="FFFF00"/>
                    </a:solidFill>
                    <a:effectLst/>
                    <a:latin typeface="Georgia" panose="02040502050405020303" pitchFamily="18" charset="0"/>
                  </a:rPr>
                  <a:t>The</a:t>
                </a:r>
                <a:r>
                  <a:rPr lang="en-US" b="1" i="0" dirty="0">
                    <a:solidFill>
                      <a:srgbClr val="FFFF00"/>
                    </a:solidFill>
                    <a:effectLst/>
                    <a:latin typeface="Georgia" panose="02040502050405020303" pitchFamily="18" charset="0"/>
                  </a:rPr>
                  <a:t> </a:t>
                </a:r>
                <a:r>
                  <a:rPr lang="en-US" b="1" i="0" cap="small" dirty="0">
                    <a:solidFill>
                      <a:srgbClr val="FFFF00"/>
                    </a:solidFill>
                    <a:effectLst/>
                    <a:latin typeface="Georgia" panose="02040502050405020303" pitchFamily="18" charset="0"/>
                  </a:rPr>
                  <a:t>Lord</a:t>
                </a:r>
                <a:r>
                  <a:rPr lang="en-US" b="1" i="0" dirty="0">
                    <a:solidFill>
                      <a:srgbClr val="FFFF00"/>
                    </a:solidFill>
                    <a:effectLst/>
                    <a:latin typeface="Georgia" panose="02040502050405020303" pitchFamily="18" charset="0"/>
                  </a:rPr>
                  <a:t>, he is God; the </a:t>
                </a:r>
                <a:r>
                  <a:rPr lang="en-US" b="1" i="0" cap="small" dirty="0">
                    <a:solidFill>
                      <a:srgbClr val="FFFF00"/>
                    </a:solidFill>
                    <a:effectLst/>
                    <a:latin typeface="Georgia" panose="02040502050405020303" pitchFamily="18" charset="0"/>
                  </a:rPr>
                  <a:t>Lord</a:t>
                </a:r>
                <a:r>
                  <a:rPr lang="en-US" b="1" i="0" dirty="0">
                    <a:solidFill>
                      <a:srgbClr val="FFFF00"/>
                    </a:solidFill>
                    <a:effectLst/>
                    <a:latin typeface="Georgia" panose="02040502050405020303" pitchFamily="18" charset="0"/>
                  </a:rPr>
                  <a:t>, he is God</a:t>
                </a:r>
                <a:r>
                  <a:rPr lang="en-US" b="0" i="0" dirty="0">
                    <a:solidFill>
                      <a:srgbClr val="FFFF00"/>
                    </a:solidFill>
                    <a:effectLst/>
                    <a:latin typeface="Georgia" panose="02040502050405020303" pitchFamily="18" charset="0"/>
                  </a:rPr>
                  <a:t>.”</a:t>
                </a:r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FF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8B5243-0D08-43EF-BD80-156D733A1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3791711" cy="3931920"/>
              </a:xfrm>
              <a:blipFill>
                <a:blip r:embed="rId3"/>
                <a:stretch>
                  <a:fillRect l="-3215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661D0785-48C0-44EA-A28A-9AEC13015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8" r="18044" b="-1"/>
          <a:stretch/>
        </p:blipFill>
        <p:spPr bwMode="auto">
          <a:xfrm>
            <a:off x="6096000" y="640080"/>
            <a:ext cx="545592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994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377D-7419-4829-90BD-84882641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significa “um valor-p pequeno”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4B23A-E362-4C78-998A-79D9797CC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990713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Menor do que um valor determinado </a:t>
                </a:r>
                <a:r>
                  <a:rPr lang="pt-BR" i="1" dirty="0"/>
                  <a:t>a priori </a:t>
                </a:r>
                <a:r>
                  <a:rPr lang="pt-BR" dirty="0"/>
                  <a:t>e chamado de </a:t>
                </a:r>
                <a:r>
                  <a:rPr lang="pt-BR" dirty="0">
                    <a:solidFill>
                      <a:schemeClr val="accent2"/>
                    </a:solidFill>
                  </a:rPr>
                  <a:t>nível de significância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Idealmente determinado com base nos </a:t>
                </a:r>
                <a:r>
                  <a:rPr lang="pt-BR" dirty="0">
                    <a:solidFill>
                      <a:schemeClr val="accent2"/>
                    </a:solidFill>
                  </a:rPr>
                  <a:t>custos de se tomar uma decisão errada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Na prática, convenciona-se utilizar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Mais</a:t>
                </a:r>
                <a:r>
                  <a:rPr lang="en-US" dirty="0"/>
                  <a:t> </a:t>
                </a:r>
                <a:r>
                  <a:rPr lang="en-US" dirty="0" err="1"/>
                  <a:t>tarde</a:t>
                </a:r>
                <a:r>
                  <a:rPr lang="en-US" dirty="0"/>
                  <a:t> </a:t>
                </a:r>
                <a:r>
                  <a:rPr lang="en-US" dirty="0" err="1"/>
                  <a:t>vamos</a:t>
                </a:r>
                <a:r>
                  <a:rPr lang="en-US" dirty="0"/>
                  <a:t> </a:t>
                </a:r>
                <a:r>
                  <a:rPr lang="en-US" dirty="0" err="1"/>
                  <a:t>falar</a:t>
                </a:r>
                <a:r>
                  <a:rPr lang="en-US" dirty="0"/>
                  <a:t> </a:t>
                </a:r>
                <a:r>
                  <a:rPr lang="en-US" dirty="0" err="1"/>
                  <a:t>mais</a:t>
                </a:r>
                <a:r>
                  <a:rPr lang="en-US" dirty="0"/>
                  <a:t> </a:t>
                </a:r>
                <a:r>
                  <a:rPr lang="en-US" dirty="0" err="1"/>
                  <a:t>sobre</a:t>
                </a:r>
                <a:r>
                  <a:rPr lang="en-US" dirty="0"/>
                  <a:t> n</a:t>
                </a:r>
                <a:r>
                  <a:rPr lang="pt-BR" dirty="0"/>
                  <a:t>ível de significância)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4B23A-E362-4C78-998A-79D9797CC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990713" cy="4023360"/>
              </a:xfrm>
              <a:blipFill>
                <a:blip r:embed="rId2"/>
                <a:stretch>
                  <a:fillRect l="-1220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27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2956-F5C9-4567-8122-72E7F9FC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de decisão</a:t>
            </a:r>
            <a:br>
              <a:rPr lang="pt-BR" dirty="0"/>
            </a:br>
            <a:r>
              <a:rPr lang="pt-BR" sz="2800" dirty="0"/>
              <a:t>(mais tecnicamente)</a:t>
            </a:r>
            <a:endParaRPr lang="en-US" dirty="0"/>
          </a:p>
        </p:txBody>
      </p:sp>
      <p:grpSp>
        <p:nvGrpSpPr>
          <p:cNvPr id="11" name="Grupo 55">
            <a:extLst>
              <a:ext uri="{FF2B5EF4-FFF2-40B4-BE49-F238E27FC236}">
                <a16:creationId xmlns:a16="http://schemas.microsoft.com/office/drawing/2014/main" id="{4D6605D4-809F-49EC-BCE8-0C84C12DC516}"/>
              </a:ext>
            </a:extLst>
          </p:cNvPr>
          <p:cNvGrpSpPr>
            <a:grpSpLocks/>
          </p:cNvGrpSpPr>
          <p:nvPr/>
        </p:nvGrpSpPr>
        <p:grpSpPr bwMode="auto">
          <a:xfrm>
            <a:off x="2540184" y="2639544"/>
            <a:ext cx="2833687" cy="2927347"/>
            <a:chOff x="9714181" y="4106826"/>
            <a:chExt cx="1080120" cy="1201824"/>
          </a:xfrm>
        </p:grpSpPr>
        <p:pic>
          <p:nvPicPr>
            <p:cNvPr id="12" name="Imagem 56">
              <a:extLst>
                <a:ext uri="{FF2B5EF4-FFF2-40B4-BE49-F238E27FC236}">
                  <a16:creationId xmlns:a16="http://schemas.microsoft.com/office/drawing/2014/main" id="{74F729EF-F4E5-431F-ADF4-639D8F4BF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1" t="8665" r="18108" b="10104"/>
            <a:stretch>
              <a:fillRect/>
            </a:stretch>
          </p:blipFill>
          <p:spPr bwMode="auto">
            <a:xfrm>
              <a:off x="9714181" y="4106826"/>
              <a:ext cx="1080120" cy="120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57">
                  <a:extLst>
                    <a:ext uri="{FF2B5EF4-FFF2-40B4-BE49-F238E27FC236}">
                      <a16:creationId xmlns:a16="http://schemas.microsoft.com/office/drawing/2014/main" id="{1806B4C5-0BEB-4834-822F-A0DD6BC5E1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396254">
                  <a:off x="9803696" y="4499248"/>
                  <a:ext cx="932246" cy="4169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𝒑</m:t>
                        </m:r>
                        <m:r>
                          <a:rPr lang="pt-BR" altLang="pt-BR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&lt;</m:t>
                        </m:r>
                        <m:r>
                          <a:rPr lang="pt-BR" altLang="pt-BR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𝜶</m:t>
                        </m:r>
                      </m:oMath>
                    </m:oMathPara>
                  </a14:m>
                  <a:br>
                    <a:rPr lang="pt-BR" altLang="pt-BR" b="1" dirty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</a:br>
                  <a:r>
                    <a:rPr lang="pt-BR" altLang="pt-BR" b="1" dirty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  <a:t>Rejeita a </a:t>
                  </a:r>
                </a:p>
                <a:p>
                  <a:pPr algn="ctr" eaLnBrk="1" hangingPunct="1"/>
                  <a:r>
                    <a:rPr lang="pt-BR" altLang="pt-BR" b="1" dirty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  <a:t>Hipótese Nula</a:t>
                  </a:r>
                </a:p>
              </p:txBody>
            </p:sp>
          </mc:Choice>
          <mc:Fallback>
            <p:sp>
              <p:nvSpPr>
                <p:cNvPr id="13" name="CaixaDeTexto 57">
                  <a:extLst>
                    <a:ext uri="{FF2B5EF4-FFF2-40B4-BE49-F238E27FC236}">
                      <a16:creationId xmlns:a16="http://schemas.microsoft.com/office/drawing/2014/main" id="{1806B4C5-0BEB-4834-822F-A0DD6BC5E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1396254">
                  <a:off x="9803696" y="4499248"/>
                  <a:ext cx="932246" cy="416981"/>
                </a:xfrm>
                <a:prstGeom prst="rect">
                  <a:avLst/>
                </a:prstGeom>
                <a:blipFill>
                  <a:blip r:embed="rId3"/>
                  <a:stretch>
                    <a:fillRect b="-523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Imagem 50">
            <a:extLst>
              <a:ext uri="{FF2B5EF4-FFF2-40B4-BE49-F238E27FC236}">
                <a16:creationId xmlns:a16="http://schemas.microsoft.com/office/drawing/2014/main" id="{E02FC45B-4DB4-4B81-AE45-0B7D46CEA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6" t="6477" r="14966" b="13020"/>
          <a:stretch>
            <a:fillRect/>
          </a:stretch>
        </p:blipFill>
        <p:spPr bwMode="auto">
          <a:xfrm>
            <a:off x="5564529" y="2460786"/>
            <a:ext cx="29813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57">
                <a:extLst>
                  <a:ext uri="{FF2B5EF4-FFF2-40B4-BE49-F238E27FC236}">
                    <a16:creationId xmlns:a16="http://schemas.microsoft.com/office/drawing/2014/main" id="{9B6311D3-4B76-4ED6-8BE7-400A1BD95A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396254">
                <a:off x="5883325" y="3483080"/>
                <a:ext cx="2212097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1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𝒑</m:t>
                      </m:r>
                      <m:r>
                        <a:rPr lang="pt-BR" altLang="pt-BR" b="1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&gt;</m:t>
                      </m:r>
                      <m:r>
                        <a:rPr lang="pt-BR" altLang="pt-BR" b="1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𝜶</m:t>
                      </m:r>
                    </m:oMath>
                  </m:oMathPara>
                </a14:m>
                <a:br>
                  <a:rPr lang="pt-BR" altLang="pt-BR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pt-BR" altLang="pt-BR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Não Rejeita a</a:t>
                </a:r>
              </a:p>
              <a:p>
                <a:pPr algn="ctr" eaLnBrk="1" hangingPunct="1"/>
                <a:r>
                  <a:rPr lang="pt-BR" altLang="pt-BR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Hipótese Nula</a:t>
                </a:r>
              </a:p>
            </p:txBody>
          </p:sp>
        </mc:Choice>
        <mc:Fallback>
          <p:sp>
            <p:nvSpPr>
              <p:cNvPr id="15" name="CaixaDeTexto 57">
                <a:extLst>
                  <a:ext uri="{FF2B5EF4-FFF2-40B4-BE49-F238E27FC236}">
                    <a16:creationId xmlns:a16="http://schemas.microsoft.com/office/drawing/2014/main" id="{9B6311D3-4B76-4ED6-8BE7-400A1BD95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396254">
                <a:off x="5883325" y="3483080"/>
                <a:ext cx="2212097" cy="1015663"/>
              </a:xfrm>
              <a:prstGeom prst="rect">
                <a:avLst/>
              </a:prstGeom>
              <a:blipFill>
                <a:blip r:embed="rId5"/>
                <a:stretch>
                  <a:fillRect b="-6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4BE61FD-445D-4F1B-A0B4-2ED79CD58EB3}"/>
              </a:ext>
            </a:extLst>
          </p:cNvPr>
          <p:cNvGrpSpPr/>
          <p:nvPr/>
        </p:nvGrpSpPr>
        <p:grpSpPr>
          <a:xfrm>
            <a:off x="8042464" y="3739359"/>
            <a:ext cx="5040560" cy="3240349"/>
            <a:chOff x="5969824" y="1758159"/>
            <a:chExt cx="5040560" cy="324034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BFA10BE0-D255-4D45-8EBE-602703B900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32" b="81317" l="10000" r="90000">
                          <a14:foregroundMark x1="32500" y1="34375" x2="32500" y2="34375"/>
                          <a14:foregroundMark x1="47578" y1="29883" x2="47578" y2="29883"/>
                          <a14:foregroundMark x1="30890" y1="40268" x2="30890" y2="402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96" b="10647"/>
            <a:stretch/>
          </p:blipFill>
          <p:spPr bwMode="auto">
            <a:xfrm>
              <a:off x="5969824" y="1758159"/>
              <a:ext cx="5040560" cy="3240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57">
                  <a:extLst>
                    <a:ext uri="{FF2B5EF4-FFF2-40B4-BE49-F238E27FC236}">
                      <a16:creationId xmlns:a16="http://schemas.microsoft.com/office/drawing/2014/main" id="{086AE85C-AB07-4103-8F98-4360F6AB2D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396254">
                  <a:off x="7267233" y="2688011"/>
                  <a:ext cx="2445741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pt-BR" altLang="pt-BR" b="1" dirty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  <a:t>Regra de bolso:</a:t>
                  </a:r>
                </a:p>
                <a:p>
                  <a:pPr algn="ctr" eaLnBrk="1" hangingPunct="1"/>
                  <a:endParaRPr lang="pt-BR" altLang="pt-BR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𝜶</m:t>
                        </m:r>
                        <m:r>
                          <a:rPr lang="pt-BR" altLang="pt-BR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r>
                          <a:rPr lang="pt-BR" altLang="pt-BR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𝟓</m:t>
                        </m:r>
                        <m:r>
                          <a:rPr lang="pt-BR" altLang="pt-BR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%=</m:t>
                        </m:r>
                        <m:r>
                          <a:rPr lang="pt-BR" altLang="pt-BR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𝟎</m:t>
                        </m:r>
                        <m:r>
                          <a:rPr lang="pt-BR" altLang="pt-BR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,</m:t>
                        </m:r>
                        <m:r>
                          <a:rPr lang="pt-BR" altLang="pt-BR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𝟎𝟓</m:t>
                        </m:r>
                      </m:oMath>
                    </m:oMathPara>
                  </a14:m>
                  <a:endParaRPr lang="pt-BR" altLang="pt-BR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18" name="CaixaDeTexto 57">
                  <a:extLst>
                    <a:ext uri="{FF2B5EF4-FFF2-40B4-BE49-F238E27FC236}">
                      <a16:creationId xmlns:a16="http://schemas.microsoft.com/office/drawing/2014/main" id="{086AE85C-AB07-4103-8F98-4360F6AB2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1396254">
                  <a:off x="7267233" y="2688011"/>
                  <a:ext cx="2445741" cy="1015663"/>
                </a:xfrm>
                <a:prstGeom prst="rect">
                  <a:avLst/>
                </a:prstGeom>
                <a:blipFill>
                  <a:blip r:embed="rId8"/>
                  <a:stretch>
                    <a:fillRect t="-1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994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EB27-F923-40FD-8C3C-316C0C91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chemeClr val="accent1"/>
                </a:solidFill>
              </a:rPr>
              <a:t>A decisão é semrpe rejeitar ou não a hipótese nula</a:t>
            </a:r>
            <a:r>
              <a:rPr lang="pt-BR" sz="3500" dirty="0"/>
              <a:t>.</a:t>
            </a:r>
            <a:br>
              <a:rPr lang="pt-BR" sz="3500" dirty="0"/>
            </a:br>
            <a:r>
              <a:rPr lang="pt-BR" sz="3500" dirty="0">
                <a:solidFill>
                  <a:srgbClr val="C00000"/>
                </a:solidFill>
              </a:rPr>
              <a:t>A decisão nunca é Aceitar a hipótese alternativa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3242-4AEA-42C9-B450-448AE175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r>
              <a:rPr lang="en-US" dirty="0"/>
              <a:t>“S</a:t>
            </a:r>
            <a:r>
              <a:rPr lang="pt-BR" dirty="0"/>
              <a:t>ó porque você não tem provas de que sua namorada te trai,</a:t>
            </a:r>
          </a:p>
          <a:p>
            <a:r>
              <a:rPr lang="pt-BR" dirty="0"/>
              <a:t>Isso não significa que ela seja fiel”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723FBF34-A306-4A9E-AD3E-ADDF50886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r="18183" b="-3"/>
          <a:stretch/>
        </p:blipFill>
        <p:spPr bwMode="auto">
          <a:xfrm>
            <a:off x="6217922" y="2286000"/>
            <a:ext cx="4526278" cy="4023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43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B55F-E5EB-462D-8940-AE361E04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 dirty="0"/>
              <a:t>“Eu tenho uma notícia muito boa para nós dois!”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F92B-1CA3-4BF7-9E07-57EC23F2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AEB8F85B-E7F0-493E-B5F7-A8F73D7E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F5625-B83F-44BB-ADC7-8A1397288017}"/>
              </a:ext>
            </a:extLst>
          </p:cNvPr>
          <p:cNvSpPr txBox="1"/>
          <p:nvPr/>
        </p:nvSpPr>
        <p:spPr>
          <a:xfrm>
            <a:off x="873760" y="1705455"/>
            <a:ext cx="8686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Strangers in the night exchanging glances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Wondering in the night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What were the chances we'd be sharing love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Before the night was through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2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B55F-E5EB-462D-8940-AE361E04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 dirty="0"/>
              <a:t>“Eu tenho uma notícia muito boa para nós dois!”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F92B-1CA3-4BF7-9E07-57EC23F2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AEB8F85B-E7F0-493E-B5F7-A8F73D7E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F5625-B83F-44BB-ADC7-8A1397288017}"/>
              </a:ext>
            </a:extLst>
          </p:cNvPr>
          <p:cNvSpPr txBox="1"/>
          <p:nvPr/>
        </p:nvSpPr>
        <p:spPr>
          <a:xfrm>
            <a:off x="873760" y="1705455"/>
            <a:ext cx="8686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Strangers</a:t>
            </a:r>
            <a:r>
              <a:rPr lang="en-US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in the night exchanging glances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Wondering in the night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What were the chances</a:t>
            </a:r>
            <a:r>
              <a:rPr lang="en-US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we'd be sharing love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Before the night was through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9F999EA-AD39-4E70-928C-EB0C82B156D8}"/>
              </a:ext>
            </a:extLst>
          </p:cNvPr>
          <p:cNvSpPr/>
          <p:nvPr/>
        </p:nvSpPr>
        <p:spPr>
          <a:xfrm>
            <a:off x="2211571" y="152677"/>
            <a:ext cx="4774019" cy="1499615"/>
          </a:xfrm>
          <a:prstGeom prst="wedgeRoundRectCallout">
            <a:avLst>
              <a:gd name="adj1" fmla="val -39287"/>
              <a:gd name="adj2" fmla="val 63305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Hipótese nula: Sermos estranhos.</a:t>
            </a:r>
          </a:p>
          <a:p>
            <a:pPr algn="ctr"/>
            <a:r>
              <a:rPr lang="pt-BR" dirty="0"/>
              <a:t>Éramos estranhos no início da noite.</a:t>
            </a:r>
          </a:p>
          <a:p>
            <a:pPr algn="ctr"/>
            <a:r>
              <a:rPr lang="pt-BR" dirty="0"/>
              <a:t>A menos que algo aconteça, é natural esperar que continuemos sendo estranhos ao final da noite</a:t>
            </a:r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6A65792-B420-43B0-B942-703F4138107C}"/>
              </a:ext>
            </a:extLst>
          </p:cNvPr>
          <p:cNvSpPr/>
          <p:nvPr/>
        </p:nvSpPr>
        <p:spPr>
          <a:xfrm>
            <a:off x="6096000" y="4288651"/>
            <a:ext cx="4774019" cy="1499615"/>
          </a:xfrm>
          <a:prstGeom prst="wedgeRoundRectCallout">
            <a:avLst>
              <a:gd name="adj1" fmla="val -32160"/>
              <a:gd name="adj2" fmla="val -12671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Hipótese alternativa: We be sharing love.</a:t>
            </a:r>
          </a:p>
        </p:txBody>
      </p:sp>
    </p:spTree>
    <p:extLst>
      <p:ext uri="{BB962C8B-B14F-4D97-AF65-F5344CB8AC3E}">
        <p14:creationId xmlns:p14="http://schemas.microsoft.com/office/powerpoint/2010/main" val="215401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B55F-E5EB-462D-8940-AE361E04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 dirty="0"/>
              <a:t>“Eu tenho uma notícia muito boa para nós dois!”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F92B-1CA3-4BF7-9E07-57EC23F2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AEB8F85B-E7F0-493E-B5F7-A8F73D7E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F5625-B83F-44BB-ADC7-8A1397288017}"/>
              </a:ext>
            </a:extLst>
          </p:cNvPr>
          <p:cNvSpPr txBox="1"/>
          <p:nvPr/>
        </p:nvSpPr>
        <p:spPr>
          <a:xfrm>
            <a:off x="873760" y="1705455"/>
            <a:ext cx="8686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Strangers</a:t>
            </a:r>
            <a:r>
              <a:rPr lang="en-US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in the night exchanging glances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Wondering in the night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What were the chances</a:t>
            </a:r>
            <a:r>
              <a:rPr lang="en-US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we'd be sharing love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Before the night was through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9A40C0F-536C-4F43-B854-92F0F5F75A9E}"/>
              </a:ext>
            </a:extLst>
          </p:cNvPr>
          <p:cNvSpPr/>
          <p:nvPr/>
        </p:nvSpPr>
        <p:spPr>
          <a:xfrm>
            <a:off x="347330" y="4273176"/>
            <a:ext cx="4774019" cy="1499615"/>
          </a:xfrm>
          <a:prstGeom prst="wedgeRoundRectCallout">
            <a:avLst>
              <a:gd name="adj1" fmla="val 29755"/>
              <a:gd name="adj2" fmla="val -123876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p-valor.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A própria música já insunua que esse valor é </a:t>
            </a:r>
            <a:r>
              <a:rPr lang="pt-BR" dirty="0">
                <a:solidFill>
                  <a:srgbClr val="FFFF00"/>
                </a:solidFill>
              </a:rPr>
              <a:t>pequeno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75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DF15-C59D-4A7E-8F7A-77E34755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Esse process está sob controle</a:t>
            </a:r>
            <a:r>
              <a:rPr lang="en-US" dirty="0"/>
              <a:t>?</a:t>
            </a:r>
          </a:p>
        </p:txBody>
      </p:sp>
      <p:cxnSp>
        <p:nvCxnSpPr>
          <p:cNvPr id="4" name="Conector reto 26">
            <a:extLst>
              <a:ext uri="{FF2B5EF4-FFF2-40B4-BE49-F238E27FC236}">
                <a16:creationId xmlns:a16="http://schemas.microsoft.com/office/drawing/2014/main" id="{7EC772F8-1371-4D80-B6AE-66213DB57546}"/>
              </a:ext>
            </a:extLst>
          </p:cNvPr>
          <p:cNvCxnSpPr/>
          <p:nvPr/>
        </p:nvCxnSpPr>
        <p:spPr>
          <a:xfrm>
            <a:off x="3151168" y="3423945"/>
            <a:ext cx="312163" cy="94687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C321443-7BF8-40DB-B843-6621B9770E75}"/>
              </a:ext>
            </a:extLst>
          </p:cNvPr>
          <p:cNvCxnSpPr/>
          <p:nvPr/>
        </p:nvCxnSpPr>
        <p:spPr>
          <a:xfrm>
            <a:off x="2143056" y="6315040"/>
            <a:ext cx="76328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9">
            <a:extLst>
              <a:ext uri="{FF2B5EF4-FFF2-40B4-BE49-F238E27FC236}">
                <a16:creationId xmlns:a16="http://schemas.microsoft.com/office/drawing/2014/main" id="{00D446B1-CA46-4CA4-8F1A-59A5AEB0AB9B}"/>
              </a:ext>
            </a:extLst>
          </p:cNvPr>
          <p:cNvCxnSpPr/>
          <p:nvPr/>
        </p:nvCxnSpPr>
        <p:spPr>
          <a:xfrm>
            <a:off x="2307331" y="3991605"/>
            <a:ext cx="7108533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lipse 15">
            <a:extLst>
              <a:ext uri="{FF2B5EF4-FFF2-40B4-BE49-F238E27FC236}">
                <a16:creationId xmlns:a16="http://schemas.microsoft.com/office/drawing/2014/main" id="{7D988AB5-A7C8-4CBF-90BE-3E9F0BA9EF37}"/>
              </a:ext>
            </a:extLst>
          </p:cNvPr>
          <p:cNvSpPr/>
          <p:nvPr/>
        </p:nvSpPr>
        <p:spPr>
          <a:xfrm>
            <a:off x="3007152" y="329070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27">
            <a:extLst>
              <a:ext uri="{FF2B5EF4-FFF2-40B4-BE49-F238E27FC236}">
                <a16:creationId xmlns:a16="http://schemas.microsoft.com/office/drawing/2014/main" id="{231B26E5-1E5A-4E57-9389-493E6B00BA63}"/>
              </a:ext>
            </a:extLst>
          </p:cNvPr>
          <p:cNvCxnSpPr/>
          <p:nvPr/>
        </p:nvCxnSpPr>
        <p:spPr>
          <a:xfrm flipH="1">
            <a:off x="3463331" y="3567961"/>
            <a:ext cx="695950" cy="78650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30">
            <a:extLst>
              <a:ext uri="{FF2B5EF4-FFF2-40B4-BE49-F238E27FC236}">
                <a16:creationId xmlns:a16="http://schemas.microsoft.com/office/drawing/2014/main" id="{AD374F87-E66F-4D23-A820-01C09FB27770}"/>
              </a:ext>
            </a:extLst>
          </p:cNvPr>
          <p:cNvCxnSpPr/>
          <p:nvPr/>
        </p:nvCxnSpPr>
        <p:spPr>
          <a:xfrm flipH="1">
            <a:off x="4135087" y="3177710"/>
            <a:ext cx="672265" cy="39025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33">
            <a:extLst>
              <a:ext uri="{FF2B5EF4-FFF2-40B4-BE49-F238E27FC236}">
                <a16:creationId xmlns:a16="http://schemas.microsoft.com/office/drawing/2014/main" id="{6DE227D9-E2EE-49D1-AF1A-29699E5EE013}"/>
              </a:ext>
            </a:extLst>
          </p:cNvPr>
          <p:cNvCxnSpPr/>
          <p:nvPr/>
        </p:nvCxnSpPr>
        <p:spPr>
          <a:xfrm flipH="1" flipV="1">
            <a:off x="4807353" y="3177710"/>
            <a:ext cx="434450" cy="117675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43">
            <a:extLst>
              <a:ext uri="{FF2B5EF4-FFF2-40B4-BE49-F238E27FC236}">
                <a16:creationId xmlns:a16="http://schemas.microsoft.com/office/drawing/2014/main" id="{726C007B-1ADB-4FA6-9D4A-DA7F85D099B2}"/>
              </a:ext>
            </a:extLst>
          </p:cNvPr>
          <p:cNvCxnSpPr>
            <a:endCxn id="22" idx="3"/>
          </p:cNvCxnSpPr>
          <p:nvPr/>
        </p:nvCxnSpPr>
        <p:spPr>
          <a:xfrm flipV="1">
            <a:off x="5241803" y="3855203"/>
            <a:ext cx="353684" cy="49926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48">
            <a:extLst>
              <a:ext uri="{FF2B5EF4-FFF2-40B4-BE49-F238E27FC236}">
                <a16:creationId xmlns:a16="http://schemas.microsoft.com/office/drawing/2014/main" id="{7B63A172-643B-419B-A8B6-75BEFC9E107B}"/>
              </a:ext>
            </a:extLst>
          </p:cNvPr>
          <p:cNvCxnSpPr/>
          <p:nvPr/>
        </p:nvCxnSpPr>
        <p:spPr>
          <a:xfrm flipV="1">
            <a:off x="5718948" y="3301380"/>
            <a:ext cx="142649" cy="39446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51">
            <a:extLst>
              <a:ext uri="{FF2B5EF4-FFF2-40B4-BE49-F238E27FC236}">
                <a16:creationId xmlns:a16="http://schemas.microsoft.com/office/drawing/2014/main" id="{BD3AC7A7-BBBC-4D99-999A-81D6AEA98D07}"/>
              </a:ext>
            </a:extLst>
          </p:cNvPr>
          <p:cNvCxnSpPr>
            <a:stCxn id="23" idx="6"/>
          </p:cNvCxnSpPr>
          <p:nvPr/>
        </p:nvCxnSpPr>
        <p:spPr>
          <a:xfrm>
            <a:off x="6031488" y="3259823"/>
            <a:ext cx="527123" cy="16879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53">
            <a:extLst>
              <a:ext uri="{FF2B5EF4-FFF2-40B4-BE49-F238E27FC236}">
                <a16:creationId xmlns:a16="http://schemas.microsoft.com/office/drawing/2014/main" id="{36242FD8-FAA2-49FB-AA0D-AD1BF8569D31}"/>
              </a:ext>
            </a:extLst>
          </p:cNvPr>
          <p:cNvCxnSpPr/>
          <p:nvPr/>
        </p:nvCxnSpPr>
        <p:spPr>
          <a:xfrm flipV="1">
            <a:off x="6580267" y="2890785"/>
            <a:ext cx="331210" cy="47905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56">
            <a:extLst>
              <a:ext uri="{FF2B5EF4-FFF2-40B4-BE49-F238E27FC236}">
                <a16:creationId xmlns:a16="http://schemas.microsoft.com/office/drawing/2014/main" id="{D79EADDE-438B-4CB7-B936-7093E3627FBE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7077149" y="2837640"/>
            <a:ext cx="530311" cy="3961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58">
            <a:extLst>
              <a:ext uri="{FF2B5EF4-FFF2-40B4-BE49-F238E27FC236}">
                <a16:creationId xmlns:a16="http://schemas.microsoft.com/office/drawing/2014/main" id="{AFD385E0-A22E-4F3A-8361-72F764EAB4AA}"/>
              </a:ext>
            </a:extLst>
          </p:cNvPr>
          <p:cNvCxnSpPr>
            <a:stCxn id="26" idx="6"/>
          </p:cNvCxnSpPr>
          <p:nvPr/>
        </p:nvCxnSpPr>
        <p:spPr>
          <a:xfrm>
            <a:off x="7895492" y="2837640"/>
            <a:ext cx="556983" cy="23704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61">
            <a:extLst>
              <a:ext uri="{FF2B5EF4-FFF2-40B4-BE49-F238E27FC236}">
                <a16:creationId xmlns:a16="http://schemas.microsoft.com/office/drawing/2014/main" id="{FA4B8B21-DDDC-4D6C-AAC1-DD07A31D40DE}"/>
              </a:ext>
            </a:extLst>
          </p:cNvPr>
          <p:cNvCxnSpPr>
            <a:endCxn id="28" idx="2"/>
          </p:cNvCxnSpPr>
          <p:nvPr/>
        </p:nvCxnSpPr>
        <p:spPr>
          <a:xfrm flipV="1">
            <a:off x="8452475" y="2926801"/>
            <a:ext cx="551967" cy="14787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6">
            <a:extLst>
              <a:ext uri="{FF2B5EF4-FFF2-40B4-BE49-F238E27FC236}">
                <a16:creationId xmlns:a16="http://schemas.microsoft.com/office/drawing/2014/main" id="{24C473BC-EE0E-4085-BFD6-670884C5E895}"/>
              </a:ext>
            </a:extLst>
          </p:cNvPr>
          <p:cNvSpPr/>
          <p:nvPr/>
        </p:nvSpPr>
        <p:spPr>
          <a:xfrm>
            <a:off x="3319315" y="4226808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7">
            <a:extLst>
              <a:ext uri="{FF2B5EF4-FFF2-40B4-BE49-F238E27FC236}">
                <a16:creationId xmlns:a16="http://schemas.microsoft.com/office/drawing/2014/main" id="{D4415246-0381-4FD4-B4EF-B059E1BC12D4}"/>
              </a:ext>
            </a:extLst>
          </p:cNvPr>
          <p:cNvSpPr/>
          <p:nvPr/>
        </p:nvSpPr>
        <p:spPr>
          <a:xfrm>
            <a:off x="4015264" y="3423945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8">
            <a:extLst>
              <a:ext uri="{FF2B5EF4-FFF2-40B4-BE49-F238E27FC236}">
                <a16:creationId xmlns:a16="http://schemas.microsoft.com/office/drawing/2014/main" id="{54D1B7E0-73CA-43D5-82A9-2AEB344DDAA6}"/>
              </a:ext>
            </a:extLst>
          </p:cNvPr>
          <p:cNvSpPr/>
          <p:nvPr/>
        </p:nvSpPr>
        <p:spPr>
          <a:xfrm>
            <a:off x="4663336" y="303369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19">
            <a:extLst>
              <a:ext uri="{FF2B5EF4-FFF2-40B4-BE49-F238E27FC236}">
                <a16:creationId xmlns:a16="http://schemas.microsoft.com/office/drawing/2014/main" id="{C300EAC3-D3D2-4807-AC64-C1B446B29B2A}"/>
              </a:ext>
            </a:extLst>
          </p:cNvPr>
          <p:cNvSpPr/>
          <p:nvPr/>
        </p:nvSpPr>
        <p:spPr>
          <a:xfrm>
            <a:off x="5097787" y="4210452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36">
            <a:extLst>
              <a:ext uri="{FF2B5EF4-FFF2-40B4-BE49-F238E27FC236}">
                <a16:creationId xmlns:a16="http://schemas.microsoft.com/office/drawing/2014/main" id="{75B20761-8D4B-4DB7-9436-9D9E4CF88FF2}"/>
              </a:ext>
            </a:extLst>
          </p:cNvPr>
          <p:cNvSpPr/>
          <p:nvPr/>
        </p:nvSpPr>
        <p:spPr>
          <a:xfrm>
            <a:off x="5553306" y="3609352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37">
            <a:extLst>
              <a:ext uri="{FF2B5EF4-FFF2-40B4-BE49-F238E27FC236}">
                <a16:creationId xmlns:a16="http://schemas.microsoft.com/office/drawing/2014/main" id="{A4413D30-A432-4C53-B10C-CC17388F724C}"/>
              </a:ext>
            </a:extLst>
          </p:cNvPr>
          <p:cNvSpPr/>
          <p:nvPr/>
        </p:nvSpPr>
        <p:spPr>
          <a:xfrm>
            <a:off x="5743456" y="3115807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38">
            <a:extLst>
              <a:ext uri="{FF2B5EF4-FFF2-40B4-BE49-F238E27FC236}">
                <a16:creationId xmlns:a16="http://schemas.microsoft.com/office/drawing/2014/main" id="{6ECD82FB-6208-4ACE-BF09-9ED1E0F0A8EF}"/>
              </a:ext>
            </a:extLst>
          </p:cNvPr>
          <p:cNvSpPr/>
          <p:nvPr/>
        </p:nvSpPr>
        <p:spPr>
          <a:xfrm>
            <a:off x="6414595" y="3239363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39">
            <a:extLst>
              <a:ext uri="{FF2B5EF4-FFF2-40B4-BE49-F238E27FC236}">
                <a16:creationId xmlns:a16="http://schemas.microsoft.com/office/drawing/2014/main" id="{2C9D2FA3-1420-42C0-8433-181B198B8B69}"/>
              </a:ext>
            </a:extLst>
          </p:cNvPr>
          <p:cNvSpPr/>
          <p:nvPr/>
        </p:nvSpPr>
        <p:spPr>
          <a:xfrm>
            <a:off x="6789117" y="273323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40">
            <a:extLst>
              <a:ext uri="{FF2B5EF4-FFF2-40B4-BE49-F238E27FC236}">
                <a16:creationId xmlns:a16="http://schemas.microsoft.com/office/drawing/2014/main" id="{CEE71D04-3F39-4BFC-A808-8E749F5C6535}"/>
              </a:ext>
            </a:extLst>
          </p:cNvPr>
          <p:cNvSpPr/>
          <p:nvPr/>
        </p:nvSpPr>
        <p:spPr>
          <a:xfrm>
            <a:off x="7607460" y="269362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41">
            <a:extLst>
              <a:ext uri="{FF2B5EF4-FFF2-40B4-BE49-F238E27FC236}">
                <a16:creationId xmlns:a16="http://schemas.microsoft.com/office/drawing/2014/main" id="{395C0BD2-A0C6-4BEA-83B4-41137D98DAD6}"/>
              </a:ext>
            </a:extLst>
          </p:cNvPr>
          <p:cNvSpPr/>
          <p:nvPr/>
        </p:nvSpPr>
        <p:spPr>
          <a:xfrm>
            <a:off x="8308459" y="293066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42">
            <a:extLst>
              <a:ext uri="{FF2B5EF4-FFF2-40B4-BE49-F238E27FC236}">
                <a16:creationId xmlns:a16="http://schemas.microsoft.com/office/drawing/2014/main" id="{7ABEEDF2-00FC-44AD-BD0A-5833E4691FE8}"/>
              </a:ext>
            </a:extLst>
          </p:cNvPr>
          <p:cNvSpPr/>
          <p:nvPr/>
        </p:nvSpPr>
        <p:spPr>
          <a:xfrm>
            <a:off x="9004442" y="2782785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5">
            <a:extLst>
              <a:ext uri="{FF2B5EF4-FFF2-40B4-BE49-F238E27FC236}">
                <a16:creationId xmlns:a16="http://schemas.microsoft.com/office/drawing/2014/main" id="{E58A32C5-6F61-45C2-8185-A0289102415D}"/>
              </a:ext>
            </a:extLst>
          </p:cNvPr>
          <p:cNvCxnSpPr>
            <a:cxnSpLocks/>
          </p:cNvCxnSpPr>
          <p:nvPr/>
        </p:nvCxnSpPr>
        <p:spPr>
          <a:xfrm flipV="1">
            <a:off x="2174547" y="1737360"/>
            <a:ext cx="0" cy="461815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4577-275D-46E6-91E9-0E6C4ABC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57DC-A416-4CDF-9820-D2AC0C2E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AF475E6-CA44-453E-B01A-247E5CCB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85825"/>
            <a:ext cx="7620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C3097B99-A24F-4B7A-8A39-F0C5A0E1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57338"/>
            <a:ext cx="45720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00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DF15-C59D-4A7E-8F7A-77E34755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da m</a:t>
            </a:r>
            <a:r>
              <a:rPr lang="pt-BR" dirty="0"/>
              <a:t>édia!</a:t>
            </a:r>
            <a:br>
              <a:rPr lang="pt-BR" dirty="0"/>
            </a:br>
            <a:r>
              <a:rPr lang="pt-BR" sz="2800" dirty="0"/>
              <a:t>Qual a probabilidade disso acontecer</a:t>
            </a:r>
            <a:r>
              <a:rPr lang="en-US" sz="2800" dirty="0"/>
              <a:t>?</a:t>
            </a:r>
            <a:endParaRPr lang="en-US" dirty="0"/>
          </a:p>
        </p:txBody>
      </p:sp>
      <p:cxnSp>
        <p:nvCxnSpPr>
          <p:cNvPr id="4" name="Conector reto 26">
            <a:extLst>
              <a:ext uri="{FF2B5EF4-FFF2-40B4-BE49-F238E27FC236}">
                <a16:creationId xmlns:a16="http://schemas.microsoft.com/office/drawing/2014/main" id="{7EC772F8-1371-4D80-B6AE-66213DB57546}"/>
              </a:ext>
            </a:extLst>
          </p:cNvPr>
          <p:cNvCxnSpPr/>
          <p:nvPr/>
        </p:nvCxnSpPr>
        <p:spPr>
          <a:xfrm>
            <a:off x="3151168" y="3423945"/>
            <a:ext cx="312163" cy="94687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C321443-7BF8-40DB-B843-6621B9770E75}"/>
              </a:ext>
            </a:extLst>
          </p:cNvPr>
          <p:cNvCxnSpPr/>
          <p:nvPr/>
        </p:nvCxnSpPr>
        <p:spPr>
          <a:xfrm>
            <a:off x="2143056" y="6315040"/>
            <a:ext cx="76328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9">
            <a:extLst>
              <a:ext uri="{FF2B5EF4-FFF2-40B4-BE49-F238E27FC236}">
                <a16:creationId xmlns:a16="http://schemas.microsoft.com/office/drawing/2014/main" id="{00D446B1-CA46-4CA4-8F1A-59A5AEB0AB9B}"/>
              </a:ext>
            </a:extLst>
          </p:cNvPr>
          <p:cNvCxnSpPr/>
          <p:nvPr/>
        </p:nvCxnSpPr>
        <p:spPr>
          <a:xfrm>
            <a:off x="2307331" y="3991605"/>
            <a:ext cx="7108533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lipse 15">
            <a:extLst>
              <a:ext uri="{FF2B5EF4-FFF2-40B4-BE49-F238E27FC236}">
                <a16:creationId xmlns:a16="http://schemas.microsoft.com/office/drawing/2014/main" id="{7D988AB5-A7C8-4CBF-90BE-3E9F0BA9EF37}"/>
              </a:ext>
            </a:extLst>
          </p:cNvPr>
          <p:cNvSpPr/>
          <p:nvPr/>
        </p:nvSpPr>
        <p:spPr>
          <a:xfrm>
            <a:off x="3007152" y="329070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27">
            <a:extLst>
              <a:ext uri="{FF2B5EF4-FFF2-40B4-BE49-F238E27FC236}">
                <a16:creationId xmlns:a16="http://schemas.microsoft.com/office/drawing/2014/main" id="{231B26E5-1E5A-4E57-9389-493E6B00BA63}"/>
              </a:ext>
            </a:extLst>
          </p:cNvPr>
          <p:cNvCxnSpPr/>
          <p:nvPr/>
        </p:nvCxnSpPr>
        <p:spPr>
          <a:xfrm flipH="1">
            <a:off x="3463331" y="3567961"/>
            <a:ext cx="695950" cy="78650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30">
            <a:extLst>
              <a:ext uri="{FF2B5EF4-FFF2-40B4-BE49-F238E27FC236}">
                <a16:creationId xmlns:a16="http://schemas.microsoft.com/office/drawing/2014/main" id="{AD374F87-E66F-4D23-A820-01C09FB27770}"/>
              </a:ext>
            </a:extLst>
          </p:cNvPr>
          <p:cNvCxnSpPr/>
          <p:nvPr/>
        </p:nvCxnSpPr>
        <p:spPr>
          <a:xfrm flipH="1">
            <a:off x="4135087" y="3177710"/>
            <a:ext cx="672265" cy="39025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33">
            <a:extLst>
              <a:ext uri="{FF2B5EF4-FFF2-40B4-BE49-F238E27FC236}">
                <a16:creationId xmlns:a16="http://schemas.microsoft.com/office/drawing/2014/main" id="{6DE227D9-E2EE-49D1-AF1A-29699E5EE013}"/>
              </a:ext>
            </a:extLst>
          </p:cNvPr>
          <p:cNvCxnSpPr/>
          <p:nvPr/>
        </p:nvCxnSpPr>
        <p:spPr>
          <a:xfrm flipH="1" flipV="1">
            <a:off x="4807353" y="3177710"/>
            <a:ext cx="434450" cy="117675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43">
            <a:extLst>
              <a:ext uri="{FF2B5EF4-FFF2-40B4-BE49-F238E27FC236}">
                <a16:creationId xmlns:a16="http://schemas.microsoft.com/office/drawing/2014/main" id="{726C007B-1ADB-4FA6-9D4A-DA7F85D099B2}"/>
              </a:ext>
            </a:extLst>
          </p:cNvPr>
          <p:cNvCxnSpPr>
            <a:endCxn id="22" idx="3"/>
          </p:cNvCxnSpPr>
          <p:nvPr/>
        </p:nvCxnSpPr>
        <p:spPr>
          <a:xfrm flipV="1">
            <a:off x="5241803" y="3855203"/>
            <a:ext cx="353684" cy="49926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48">
            <a:extLst>
              <a:ext uri="{FF2B5EF4-FFF2-40B4-BE49-F238E27FC236}">
                <a16:creationId xmlns:a16="http://schemas.microsoft.com/office/drawing/2014/main" id="{7B63A172-643B-419B-A8B6-75BEFC9E107B}"/>
              </a:ext>
            </a:extLst>
          </p:cNvPr>
          <p:cNvCxnSpPr/>
          <p:nvPr/>
        </p:nvCxnSpPr>
        <p:spPr>
          <a:xfrm flipV="1">
            <a:off x="5718948" y="3301380"/>
            <a:ext cx="142649" cy="39446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51">
            <a:extLst>
              <a:ext uri="{FF2B5EF4-FFF2-40B4-BE49-F238E27FC236}">
                <a16:creationId xmlns:a16="http://schemas.microsoft.com/office/drawing/2014/main" id="{BD3AC7A7-BBBC-4D99-999A-81D6AEA98D07}"/>
              </a:ext>
            </a:extLst>
          </p:cNvPr>
          <p:cNvCxnSpPr>
            <a:stCxn id="23" idx="6"/>
          </p:cNvCxnSpPr>
          <p:nvPr/>
        </p:nvCxnSpPr>
        <p:spPr>
          <a:xfrm>
            <a:off x="6031488" y="3259823"/>
            <a:ext cx="527123" cy="16879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53">
            <a:extLst>
              <a:ext uri="{FF2B5EF4-FFF2-40B4-BE49-F238E27FC236}">
                <a16:creationId xmlns:a16="http://schemas.microsoft.com/office/drawing/2014/main" id="{36242FD8-FAA2-49FB-AA0D-AD1BF8569D31}"/>
              </a:ext>
            </a:extLst>
          </p:cNvPr>
          <p:cNvCxnSpPr/>
          <p:nvPr/>
        </p:nvCxnSpPr>
        <p:spPr>
          <a:xfrm flipV="1">
            <a:off x="6580267" y="2890785"/>
            <a:ext cx="331210" cy="47905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56">
            <a:extLst>
              <a:ext uri="{FF2B5EF4-FFF2-40B4-BE49-F238E27FC236}">
                <a16:creationId xmlns:a16="http://schemas.microsoft.com/office/drawing/2014/main" id="{D79EADDE-438B-4CB7-B936-7093E3627FBE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7077149" y="2837640"/>
            <a:ext cx="530311" cy="3961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58">
            <a:extLst>
              <a:ext uri="{FF2B5EF4-FFF2-40B4-BE49-F238E27FC236}">
                <a16:creationId xmlns:a16="http://schemas.microsoft.com/office/drawing/2014/main" id="{AFD385E0-A22E-4F3A-8361-72F764EAB4AA}"/>
              </a:ext>
            </a:extLst>
          </p:cNvPr>
          <p:cNvCxnSpPr>
            <a:stCxn id="26" idx="6"/>
          </p:cNvCxnSpPr>
          <p:nvPr/>
        </p:nvCxnSpPr>
        <p:spPr>
          <a:xfrm>
            <a:off x="7895492" y="2837640"/>
            <a:ext cx="556983" cy="23704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61">
            <a:extLst>
              <a:ext uri="{FF2B5EF4-FFF2-40B4-BE49-F238E27FC236}">
                <a16:creationId xmlns:a16="http://schemas.microsoft.com/office/drawing/2014/main" id="{FA4B8B21-DDDC-4D6C-AAC1-DD07A31D40DE}"/>
              </a:ext>
            </a:extLst>
          </p:cNvPr>
          <p:cNvCxnSpPr>
            <a:endCxn id="28" idx="2"/>
          </p:cNvCxnSpPr>
          <p:nvPr/>
        </p:nvCxnSpPr>
        <p:spPr>
          <a:xfrm flipV="1">
            <a:off x="8452475" y="2926801"/>
            <a:ext cx="551967" cy="14787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6">
            <a:extLst>
              <a:ext uri="{FF2B5EF4-FFF2-40B4-BE49-F238E27FC236}">
                <a16:creationId xmlns:a16="http://schemas.microsoft.com/office/drawing/2014/main" id="{24C473BC-EE0E-4085-BFD6-670884C5E895}"/>
              </a:ext>
            </a:extLst>
          </p:cNvPr>
          <p:cNvSpPr/>
          <p:nvPr/>
        </p:nvSpPr>
        <p:spPr>
          <a:xfrm>
            <a:off x="3319315" y="4226808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7">
            <a:extLst>
              <a:ext uri="{FF2B5EF4-FFF2-40B4-BE49-F238E27FC236}">
                <a16:creationId xmlns:a16="http://schemas.microsoft.com/office/drawing/2014/main" id="{D4415246-0381-4FD4-B4EF-B059E1BC12D4}"/>
              </a:ext>
            </a:extLst>
          </p:cNvPr>
          <p:cNvSpPr/>
          <p:nvPr/>
        </p:nvSpPr>
        <p:spPr>
          <a:xfrm>
            <a:off x="4015264" y="3423945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8">
            <a:extLst>
              <a:ext uri="{FF2B5EF4-FFF2-40B4-BE49-F238E27FC236}">
                <a16:creationId xmlns:a16="http://schemas.microsoft.com/office/drawing/2014/main" id="{54D1B7E0-73CA-43D5-82A9-2AEB344DDAA6}"/>
              </a:ext>
            </a:extLst>
          </p:cNvPr>
          <p:cNvSpPr/>
          <p:nvPr/>
        </p:nvSpPr>
        <p:spPr>
          <a:xfrm>
            <a:off x="4663336" y="303369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19">
            <a:extLst>
              <a:ext uri="{FF2B5EF4-FFF2-40B4-BE49-F238E27FC236}">
                <a16:creationId xmlns:a16="http://schemas.microsoft.com/office/drawing/2014/main" id="{C300EAC3-D3D2-4807-AC64-C1B446B29B2A}"/>
              </a:ext>
            </a:extLst>
          </p:cNvPr>
          <p:cNvSpPr/>
          <p:nvPr/>
        </p:nvSpPr>
        <p:spPr>
          <a:xfrm>
            <a:off x="5097787" y="4210452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36">
            <a:extLst>
              <a:ext uri="{FF2B5EF4-FFF2-40B4-BE49-F238E27FC236}">
                <a16:creationId xmlns:a16="http://schemas.microsoft.com/office/drawing/2014/main" id="{75B20761-8D4B-4DB7-9436-9D9E4CF88FF2}"/>
              </a:ext>
            </a:extLst>
          </p:cNvPr>
          <p:cNvSpPr/>
          <p:nvPr/>
        </p:nvSpPr>
        <p:spPr>
          <a:xfrm>
            <a:off x="5553306" y="3609352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37">
            <a:extLst>
              <a:ext uri="{FF2B5EF4-FFF2-40B4-BE49-F238E27FC236}">
                <a16:creationId xmlns:a16="http://schemas.microsoft.com/office/drawing/2014/main" id="{A4413D30-A432-4C53-B10C-CC17388F724C}"/>
              </a:ext>
            </a:extLst>
          </p:cNvPr>
          <p:cNvSpPr/>
          <p:nvPr/>
        </p:nvSpPr>
        <p:spPr>
          <a:xfrm>
            <a:off x="5743456" y="3115807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38">
            <a:extLst>
              <a:ext uri="{FF2B5EF4-FFF2-40B4-BE49-F238E27FC236}">
                <a16:creationId xmlns:a16="http://schemas.microsoft.com/office/drawing/2014/main" id="{6ECD82FB-6208-4ACE-BF09-9ED1E0F0A8EF}"/>
              </a:ext>
            </a:extLst>
          </p:cNvPr>
          <p:cNvSpPr/>
          <p:nvPr/>
        </p:nvSpPr>
        <p:spPr>
          <a:xfrm>
            <a:off x="6414595" y="3239363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39">
            <a:extLst>
              <a:ext uri="{FF2B5EF4-FFF2-40B4-BE49-F238E27FC236}">
                <a16:creationId xmlns:a16="http://schemas.microsoft.com/office/drawing/2014/main" id="{2C9D2FA3-1420-42C0-8433-181B198B8B69}"/>
              </a:ext>
            </a:extLst>
          </p:cNvPr>
          <p:cNvSpPr/>
          <p:nvPr/>
        </p:nvSpPr>
        <p:spPr>
          <a:xfrm>
            <a:off x="6789117" y="273323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40">
            <a:extLst>
              <a:ext uri="{FF2B5EF4-FFF2-40B4-BE49-F238E27FC236}">
                <a16:creationId xmlns:a16="http://schemas.microsoft.com/office/drawing/2014/main" id="{CEE71D04-3F39-4BFC-A808-8E749F5C6535}"/>
              </a:ext>
            </a:extLst>
          </p:cNvPr>
          <p:cNvSpPr/>
          <p:nvPr/>
        </p:nvSpPr>
        <p:spPr>
          <a:xfrm>
            <a:off x="7607460" y="269362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41">
            <a:extLst>
              <a:ext uri="{FF2B5EF4-FFF2-40B4-BE49-F238E27FC236}">
                <a16:creationId xmlns:a16="http://schemas.microsoft.com/office/drawing/2014/main" id="{395C0BD2-A0C6-4BEA-83B4-41137D98DAD6}"/>
              </a:ext>
            </a:extLst>
          </p:cNvPr>
          <p:cNvSpPr/>
          <p:nvPr/>
        </p:nvSpPr>
        <p:spPr>
          <a:xfrm>
            <a:off x="8308459" y="293066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42">
            <a:extLst>
              <a:ext uri="{FF2B5EF4-FFF2-40B4-BE49-F238E27FC236}">
                <a16:creationId xmlns:a16="http://schemas.microsoft.com/office/drawing/2014/main" id="{7ABEEDF2-00FC-44AD-BD0A-5833E4691FE8}"/>
              </a:ext>
            </a:extLst>
          </p:cNvPr>
          <p:cNvSpPr/>
          <p:nvPr/>
        </p:nvSpPr>
        <p:spPr>
          <a:xfrm>
            <a:off x="9004442" y="2782785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5">
            <a:extLst>
              <a:ext uri="{FF2B5EF4-FFF2-40B4-BE49-F238E27FC236}">
                <a16:creationId xmlns:a16="http://schemas.microsoft.com/office/drawing/2014/main" id="{E58A32C5-6F61-45C2-8185-A0289102415D}"/>
              </a:ext>
            </a:extLst>
          </p:cNvPr>
          <p:cNvCxnSpPr>
            <a:cxnSpLocks/>
          </p:cNvCxnSpPr>
          <p:nvPr/>
        </p:nvCxnSpPr>
        <p:spPr>
          <a:xfrm flipV="1">
            <a:off x="2174547" y="1737360"/>
            <a:ext cx="0" cy="461815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://www.mysterycheckup.com/pics/magnifyingglass.gif">
            <a:extLst>
              <a:ext uri="{FF2B5EF4-FFF2-40B4-BE49-F238E27FC236}">
                <a16:creationId xmlns:a16="http://schemas.microsoft.com/office/drawing/2014/main" id="{EB3AAF27-CB6B-4AC5-A5C7-554E58AC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359" y="258420"/>
            <a:ext cx="8524988" cy="8524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782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309F-A0ED-4F08-B7C2-AA1433EF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02D3888A-93F4-4048-B8AD-C2ED3C8142BC}"/>
              </a:ext>
            </a:extLst>
          </p:cNvPr>
          <p:cNvSpPr txBox="1"/>
          <p:nvPr/>
        </p:nvSpPr>
        <p:spPr>
          <a:xfrm>
            <a:off x="1998926" y="2713379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ucida Handwriting" panose="03010101010101010101" pitchFamily="66" charset="0"/>
              </a:rPr>
              <a:t>Probabilidade de 1 ponto acima da média = ½</a:t>
            </a:r>
          </a:p>
          <a:p>
            <a:endParaRPr lang="pt-BR" dirty="0">
              <a:solidFill>
                <a:schemeClr val="bg1"/>
              </a:solidFill>
              <a:latin typeface="Lucida Handwriting" panose="03010101010101010101" pitchFamily="66" charset="0"/>
            </a:endParaRPr>
          </a:p>
          <a:p>
            <a:r>
              <a:rPr lang="pt-BR" dirty="0">
                <a:solidFill>
                  <a:schemeClr val="bg1"/>
                </a:solidFill>
                <a:latin typeface="Lucida Handwriting" panose="03010101010101010101" pitchFamily="66" charset="0"/>
              </a:rPr>
              <a:t>Probabilidade de 7 pontos acima da média = (1/2)</a:t>
            </a:r>
            <a:r>
              <a:rPr lang="pt-BR" baseline="30000" dirty="0">
                <a:solidFill>
                  <a:schemeClr val="bg1"/>
                </a:solidFill>
                <a:latin typeface="Lucida Handwriting" panose="03010101010101010101" pitchFamily="66" charset="0"/>
              </a:rPr>
              <a:t>7</a:t>
            </a:r>
            <a:r>
              <a:rPr lang="pt-BR" dirty="0">
                <a:solidFill>
                  <a:schemeClr val="bg1"/>
                </a:solidFill>
                <a:latin typeface="Lucida Handwriting" panose="03010101010101010101" pitchFamily="66" charset="0"/>
              </a:rPr>
              <a:t> = 1/128 = 0,8%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BE975FC-9066-4B5D-B4F4-D54D0A156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4" y="249871"/>
            <a:ext cx="11097491" cy="651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1">
            <a:extLst>
              <a:ext uri="{FF2B5EF4-FFF2-40B4-BE49-F238E27FC236}">
                <a16:creationId xmlns:a16="http://schemas.microsoft.com/office/drawing/2014/main" id="{547248FF-3851-4305-9FB4-0AB9F7D73EE3}"/>
              </a:ext>
            </a:extLst>
          </p:cNvPr>
          <p:cNvSpPr txBox="1"/>
          <p:nvPr/>
        </p:nvSpPr>
        <p:spPr>
          <a:xfrm>
            <a:off x="1381125" y="2528713"/>
            <a:ext cx="9553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aseline="-25000" dirty="0">
                <a:solidFill>
                  <a:schemeClr val="bg1"/>
                </a:solidFill>
                <a:latin typeface="Lucida Handwriting" panose="03010101010101010101" pitchFamily="66" charset="0"/>
              </a:rPr>
              <a:t>Probabilidade de 1 ponto acima da média = ½</a:t>
            </a:r>
          </a:p>
          <a:p>
            <a:endParaRPr lang="pt-BR" sz="3600" baseline="-25000" dirty="0">
              <a:solidFill>
                <a:schemeClr val="bg1"/>
              </a:solidFill>
              <a:latin typeface="Lucida Handwriting" panose="03010101010101010101" pitchFamily="66" charset="0"/>
            </a:endParaRPr>
          </a:p>
          <a:p>
            <a:r>
              <a:rPr lang="pt-BR" sz="3600" baseline="-25000" dirty="0">
                <a:solidFill>
                  <a:schemeClr val="bg1"/>
                </a:solidFill>
                <a:latin typeface="Lucida Handwriting" panose="03010101010101010101" pitchFamily="66" charset="0"/>
              </a:rPr>
              <a:t>Probabilidade de 7 pontos acima da média = </a:t>
            </a:r>
          </a:p>
          <a:p>
            <a:endParaRPr lang="pt-BR" sz="3600" baseline="-25000" dirty="0">
              <a:solidFill>
                <a:schemeClr val="bg1"/>
              </a:solidFill>
              <a:latin typeface="Lucida Handwriting" panose="03010101010101010101" pitchFamily="66" charset="0"/>
            </a:endParaRPr>
          </a:p>
          <a:p>
            <a:r>
              <a:rPr lang="pt-BR" sz="3600" baseline="-25000" dirty="0">
                <a:solidFill>
                  <a:schemeClr val="bg1"/>
                </a:solidFill>
                <a:latin typeface="Lucida Handwriting" panose="03010101010101010101" pitchFamily="66" charset="0"/>
              </a:rPr>
              <a:t>(1/2)</a:t>
            </a:r>
            <a:r>
              <a:rPr lang="pt-BR" sz="3600" baseline="30000" dirty="0">
                <a:solidFill>
                  <a:schemeClr val="bg1"/>
                </a:solidFill>
                <a:latin typeface="Lucida Handwriting" panose="03010101010101010101" pitchFamily="66" charset="0"/>
              </a:rPr>
              <a:t>7</a:t>
            </a:r>
            <a:r>
              <a:rPr lang="pt-BR" sz="3600" baseline="-25000" dirty="0">
                <a:solidFill>
                  <a:schemeClr val="bg1"/>
                </a:solidFill>
                <a:latin typeface="Lucida Handwriting" panose="03010101010101010101" pitchFamily="66" charset="0"/>
              </a:rPr>
              <a:t> = 1/128 = 0,8%</a:t>
            </a:r>
          </a:p>
        </p:txBody>
      </p:sp>
    </p:spTree>
    <p:extLst>
      <p:ext uri="{BB962C8B-B14F-4D97-AF65-F5344CB8AC3E}">
        <p14:creationId xmlns:p14="http://schemas.microsoft.com/office/powerpoint/2010/main" val="215840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DF15-C59D-4A7E-8F7A-77E34755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/>
            <a:r>
              <a:rPr lang="en-US" dirty="0"/>
              <a:t>Uma </a:t>
            </a:r>
            <a:r>
              <a:rPr lang="en-US" dirty="0" err="1"/>
              <a:t>explica</a:t>
            </a:r>
            <a:r>
              <a:rPr lang="pt-BR" dirty="0"/>
              <a:t>ção possível</a:t>
            </a:r>
            <a:br>
              <a:rPr lang="pt-BR" dirty="0"/>
            </a:br>
            <a:r>
              <a:rPr lang="pt-BR" sz="2800" dirty="0"/>
              <a:t>O desempenho médio do processo mudou!</a:t>
            </a:r>
            <a:endParaRPr lang="en-US" dirty="0"/>
          </a:p>
        </p:txBody>
      </p:sp>
      <p:cxnSp>
        <p:nvCxnSpPr>
          <p:cNvPr id="4" name="Conector reto 26">
            <a:extLst>
              <a:ext uri="{FF2B5EF4-FFF2-40B4-BE49-F238E27FC236}">
                <a16:creationId xmlns:a16="http://schemas.microsoft.com/office/drawing/2014/main" id="{7EC772F8-1371-4D80-B6AE-66213DB57546}"/>
              </a:ext>
            </a:extLst>
          </p:cNvPr>
          <p:cNvCxnSpPr/>
          <p:nvPr/>
        </p:nvCxnSpPr>
        <p:spPr>
          <a:xfrm>
            <a:off x="3151168" y="3423945"/>
            <a:ext cx="312163" cy="94687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C321443-7BF8-40DB-B843-6621B9770E75}"/>
              </a:ext>
            </a:extLst>
          </p:cNvPr>
          <p:cNvCxnSpPr/>
          <p:nvPr/>
        </p:nvCxnSpPr>
        <p:spPr>
          <a:xfrm>
            <a:off x="2143056" y="6315040"/>
            <a:ext cx="76328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9">
            <a:extLst>
              <a:ext uri="{FF2B5EF4-FFF2-40B4-BE49-F238E27FC236}">
                <a16:creationId xmlns:a16="http://schemas.microsoft.com/office/drawing/2014/main" id="{00D446B1-CA46-4CA4-8F1A-59A5AEB0AB9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06287" y="3897384"/>
            <a:ext cx="379414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lipse 15">
            <a:extLst>
              <a:ext uri="{FF2B5EF4-FFF2-40B4-BE49-F238E27FC236}">
                <a16:creationId xmlns:a16="http://schemas.microsoft.com/office/drawing/2014/main" id="{7D988AB5-A7C8-4CBF-90BE-3E9F0BA9EF37}"/>
              </a:ext>
            </a:extLst>
          </p:cNvPr>
          <p:cNvSpPr/>
          <p:nvPr/>
        </p:nvSpPr>
        <p:spPr>
          <a:xfrm>
            <a:off x="3007152" y="329070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27">
            <a:extLst>
              <a:ext uri="{FF2B5EF4-FFF2-40B4-BE49-F238E27FC236}">
                <a16:creationId xmlns:a16="http://schemas.microsoft.com/office/drawing/2014/main" id="{231B26E5-1E5A-4E57-9389-493E6B00BA63}"/>
              </a:ext>
            </a:extLst>
          </p:cNvPr>
          <p:cNvCxnSpPr/>
          <p:nvPr/>
        </p:nvCxnSpPr>
        <p:spPr>
          <a:xfrm flipH="1">
            <a:off x="3463331" y="3567961"/>
            <a:ext cx="695950" cy="78650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30">
            <a:extLst>
              <a:ext uri="{FF2B5EF4-FFF2-40B4-BE49-F238E27FC236}">
                <a16:creationId xmlns:a16="http://schemas.microsoft.com/office/drawing/2014/main" id="{AD374F87-E66F-4D23-A820-01C09FB27770}"/>
              </a:ext>
            </a:extLst>
          </p:cNvPr>
          <p:cNvCxnSpPr/>
          <p:nvPr/>
        </p:nvCxnSpPr>
        <p:spPr>
          <a:xfrm flipH="1">
            <a:off x="4135087" y="3177710"/>
            <a:ext cx="672265" cy="39025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33">
            <a:extLst>
              <a:ext uri="{FF2B5EF4-FFF2-40B4-BE49-F238E27FC236}">
                <a16:creationId xmlns:a16="http://schemas.microsoft.com/office/drawing/2014/main" id="{6DE227D9-E2EE-49D1-AF1A-29699E5EE013}"/>
              </a:ext>
            </a:extLst>
          </p:cNvPr>
          <p:cNvCxnSpPr/>
          <p:nvPr/>
        </p:nvCxnSpPr>
        <p:spPr>
          <a:xfrm flipH="1" flipV="1">
            <a:off x="4807353" y="3177710"/>
            <a:ext cx="434450" cy="117675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43">
            <a:extLst>
              <a:ext uri="{FF2B5EF4-FFF2-40B4-BE49-F238E27FC236}">
                <a16:creationId xmlns:a16="http://schemas.microsoft.com/office/drawing/2014/main" id="{726C007B-1ADB-4FA6-9D4A-DA7F85D099B2}"/>
              </a:ext>
            </a:extLst>
          </p:cNvPr>
          <p:cNvCxnSpPr>
            <a:endCxn id="22" idx="3"/>
          </p:cNvCxnSpPr>
          <p:nvPr/>
        </p:nvCxnSpPr>
        <p:spPr>
          <a:xfrm flipV="1">
            <a:off x="5241803" y="3855203"/>
            <a:ext cx="353684" cy="49926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48">
            <a:extLst>
              <a:ext uri="{FF2B5EF4-FFF2-40B4-BE49-F238E27FC236}">
                <a16:creationId xmlns:a16="http://schemas.microsoft.com/office/drawing/2014/main" id="{7B63A172-643B-419B-A8B6-75BEFC9E107B}"/>
              </a:ext>
            </a:extLst>
          </p:cNvPr>
          <p:cNvCxnSpPr/>
          <p:nvPr/>
        </p:nvCxnSpPr>
        <p:spPr>
          <a:xfrm flipV="1">
            <a:off x="5718948" y="3301380"/>
            <a:ext cx="142649" cy="39446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51">
            <a:extLst>
              <a:ext uri="{FF2B5EF4-FFF2-40B4-BE49-F238E27FC236}">
                <a16:creationId xmlns:a16="http://schemas.microsoft.com/office/drawing/2014/main" id="{BD3AC7A7-BBBC-4D99-999A-81D6AEA98D07}"/>
              </a:ext>
            </a:extLst>
          </p:cNvPr>
          <p:cNvCxnSpPr>
            <a:stCxn id="23" idx="6"/>
          </p:cNvCxnSpPr>
          <p:nvPr/>
        </p:nvCxnSpPr>
        <p:spPr>
          <a:xfrm>
            <a:off x="6031488" y="3259823"/>
            <a:ext cx="527123" cy="16879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53">
            <a:extLst>
              <a:ext uri="{FF2B5EF4-FFF2-40B4-BE49-F238E27FC236}">
                <a16:creationId xmlns:a16="http://schemas.microsoft.com/office/drawing/2014/main" id="{36242FD8-FAA2-49FB-AA0D-AD1BF8569D31}"/>
              </a:ext>
            </a:extLst>
          </p:cNvPr>
          <p:cNvCxnSpPr/>
          <p:nvPr/>
        </p:nvCxnSpPr>
        <p:spPr>
          <a:xfrm flipV="1">
            <a:off x="6580267" y="2890785"/>
            <a:ext cx="331210" cy="47905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56">
            <a:extLst>
              <a:ext uri="{FF2B5EF4-FFF2-40B4-BE49-F238E27FC236}">
                <a16:creationId xmlns:a16="http://schemas.microsoft.com/office/drawing/2014/main" id="{D79EADDE-438B-4CB7-B936-7093E3627FBE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7077149" y="2837640"/>
            <a:ext cx="530311" cy="3961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58">
            <a:extLst>
              <a:ext uri="{FF2B5EF4-FFF2-40B4-BE49-F238E27FC236}">
                <a16:creationId xmlns:a16="http://schemas.microsoft.com/office/drawing/2014/main" id="{AFD385E0-A22E-4F3A-8361-72F764EAB4AA}"/>
              </a:ext>
            </a:extLst>
          </p:cNvPr>
          <p:cNvCxnSpPr>
            <a:stCxn id="26" idx="6"/>
          </p:cNvCxnSpPr>
          <p:nvPr/>
        </p:nvCxnSpPr>
        <p:spPr>
          <a:xfrm>
            <a:off x="7895492" y="2837640"/>
            <a:ext cx="556983" cy="23704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61">
            <a:extLst>
              <a:ext uri="{FF2B5EF4-FFF2-40B4-BE49-F238E27FC236}">
                <a16:creationId xmlns:a16="http://schemas.microsoft.com/office/drawing/2014/main" id="{FA4B8B21-DDDC-4D6C-AAC1-DD07A31D40DE}"/>
              </a:ext>
            </a:extLst>
          </p:cNvPr>
          <p:cNvCxnSpPr>
            <a:endCxn id="28" idx="2"/>
          </p:cNvCxnSpPr>
          <p:nvPr/>
        </p:nvCxnSpPr>
        <p:spPr>
          <a:xfrm flipV="1">
            <a:off x="8452475" y="2926801"/>
            <a:ext cx="551967" cy="14787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6">
            <a:extLst>
              <a:ext uri="{FF2B5EF4-FFF2-40B4-BE49-F238E27FC236}">
                <a16:creationId xmlns:a16="http://schemas.microsoft.com/office/drawing/2014/main" id="{24C473BC-EE0E-4085-BFD6-670884C5E895}"/>
              </a:ext>
            </a:extLst>
          </p:cNvPr>
          <p:cNvSpPr/>
          <p:nvPr/>
        </p:nvSpPr>
        <p:spPr>
          <a:xfrm>
            <a:off x="3319315" y="4226808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7">
            <a:extLst>
              <a:ext uri="{FF2B5EF4-FFF2-40B4-BE49-F238E27FC236}">
                <a16:creationId xmlns:a16="http://schemas.microsoft.com/office/drawing/2014/main" id="{D4415246-0381-4FD4-B4EF-B059E1BC12D4}"/>
              </a:ext>
            </a:extLst>
          </p:cNvPr>
          <p:cNvSpPr/>
          <p:nvPr/>
        </p:nvSpPr>
        <p:spPr>
          <a:xfrm>
            <a:off x="4015264" y="3423945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8">
            <a:extLst>
              <a:ext uri="{FF2B5EF4-FFF2-40B4-BE49-F238E27FC236}">
                <a16:creationId xmlns:a16="http://schemas.microsoft.com/office/drawing/2014/main" id="{54D1B7E0-73CA-43D5-82A9-2AEB344DDAA6}"/>
              </a:ext>
            </a:extLst>
          </p:cNvPr>
          <p:cNvSpPr/>
          <p:nvPr/>
        </p:nvSpPr>
        <p:spPr>
          <a:xfrm>
            <a:off x="4663336" y="303369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19">
            <a:extLst>
              <a:ext uri="{FF2B5EF4-FFF2-40B4-BE49-F238E27FC236}">
                <a16:creationId xmlns:a16="http://schemas.microsoft.com/office/drawing/2014/main" id="{C300EAC3-D3D2-4807-AC64-C1B446B29B2A}"/>
              </a:ext>
            </a:extLst>
          </p:cNvPr>
          <p:cNvSpPr/>
          <p:nvPr/>
        </p:nvSpPr>
        <p:spPr>
          <a:xfrm>
            <a:off x="5097787" y="4210452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36">
            <a:extLst>
              <a:ext uri="{FF2B5EF4-FFF2-40B4-BE49-F238E27FC236}">
                <a16:creationId xmlns:a16="http://schemas.microsoft.com/office/drawing/2014/main" id="{75B20761-8D4B-4DB7-9436-9D9E4CF88FF2}"/>
              </a:ext>
            </a:extLst>
          </p:cNvPr>
          <p:cNvSpPr/>
          <p:nvPr/>
        </p:nvSpPr>
        <p:spPr>
          <a:xfrm>
            <a:off x="5553306" y="3609352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37">
            <a:extLst>
              <a:ext uri="{FF2B5EF4-FFF2-40B4-BE49-F238E27FC236}">
                <a16:creationId xmlns:a16="http://schemas.microsoft.com/office/drawing/2014/main" id="{A4413D30-A432-4C53-B10C-CC17388F724C}"/>
              </a:ext>
            </a:extLst>
          </p:cNvPr>
          <p:cNvSpPr/>
          <p:nvPr/>
        </p:nvSpPr>
        <p:spPr>
          <a:xfrm>
            <a:off x="5743456" y="3115807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38">
            <a:extLst>
              <a:ext uri="{FF2B5EF4-FFF2-40B4-BE49-F238E27FC236}">
                <a16:creationId xmlns:a16="http://schemas.microsoft.com/office/drawing/2014/main" id="{6ECD82FB-6208-4ACE-BF09-9ED1E0F0A8EF}"/>
              </a:ext>
            </a:extLst>
          </p:cNvPr>
          <p:cNvSpPr/>
          <p:nvPr/>
        </p:nvSpPr>
        <p:spPr>
          <a:xfrm>
            <a:off x="6414595" y="3239363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39">
            <a:extLst>
              <a:ext uri="{FF2B5EF4-FFF2-40B4-BE49-F238E27FC236}">
                <a16:creationId xmlns:a16="http://schemas.microsoft.com/office/drawing/2014/main" id="{2C9D2FA3-1420-42C0-8433-181B198B8B69}"/>
              </a:ext>
            </a:extLst>
          </p:cNvPr>
          <p:cNvSpPr/>
          <p:nvPr/>
        </p:nvSpPr>
        <p:spPr>
          <a:xfrm>
            <a:off x="6789117" y="273323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40">
            <a:extLst>
              <a:ext uri="{FF2B5EF4-FFF2-40B4-BE49-F238E27FC236}">
                <a16:creationId xmlns:a16="http://schemas.microsoft.com/office/drawing/2014/main" id="{CEE71D04-3F39-4BFC-A808-8E749F5C6535}"/>
              </a:ext>
            </a:extLst>
          </p:cNvPr>
          <p:cNvSpPr/>
          <p:nvPr/>
        </p:nvSpPr>
        <p:spPr>
          <a:xfrm>
            <a:off x="7607460" y="269362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41">
            <a:extLst>
              <a:ext uri="{FF2B5EF4-FFF2-40B4-BE49-F238E27FC236}">
                <a16:creationId xmlns:a16="http://schemas.microsoft.com/office/drawing/2014/main" id="{395C0BD2-A0C6-4BEA-83B4-41137D98DAD6}"/>
              </a:ext>
            </a:extLst>
          </p:cNvPr>
          <p:cNvSpPr/>
          <p:nvPr/>
        </p:nvSpPr>
        <p:spPr>
          <a:xfrm>
            <a:off x="8308459" y="293066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42">
            <a:extLst>
              <a:ext uri="{FF2B5EF4-FFF2-40B4-BE49-F238E27FC236}">
                <a16:creationId xmlns:a16="http://schemas.microsoft.com/office/drawing/2014/main" id="{7ABEEDF2-00FC-44AD-BD0A-5833E4691FE8}"/>
              </a:ext>
            </a:extLst>
          </p:cNvPr>
          <p:cNvSpPr/>
          <p:nvPr/>
        </p:nvSpPr>
        <p:spPr>
          <a:xfrm>
            <a:off x="9004442" y="2782785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5">
            <a:extLst>
              <a:ext uri="{FF2B5EF4-FFF2-40B4-BE49-F238E27FC236}">
                <a16:creationId xmlns:a16="http://schemas.microsoft.com/office/drawing/2014/main" id="{E58A32C5-6F61-45C2-8185-A0289102415D}"/>
              </a:ext>
            </a:extLst>
          </p:cNvPr>
          <p:cNvCxnSpPr>
            <a:cxnSpLocks/>
          </p:cNvCxnSpPr>
          <p:nvPr/>
        </p:nvCxnSpPr>
        <p:spPr>
          <a:xfrm flipV="1">
            <a:off x="2174547" y="1737360"/>
            <a:ext cx="0" cy="461815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9">
            <a:extLst>
              <a:ext uri="{FF2B5EF4-FFF2-40B4-BE49-F238E27FC236}">
                <a16:creationId xmlns:a16="http://schemas.microsoft.com/office/drawing/2014/main" id="{F3558B82-D2C1-44B7-AEEF-2FB3B475DAE8}"/>
              </a:ext>
            </a:extLst>
          </p:cNvPr>
          <p:cNvCxnSpPr>
            <a:cxnSpLocks/>
          </p:cNvCxnSpPr>
          <p:nvPr/>
        </p:nvCxnSpPr>
        <p:spPr>
          <a:xfrm>
            <a:off x="5831580" y="3070998"/>
            <a:ext cx="36576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Arrow: Up 31">
            <a:extLst>
              <a:ext uri="{FF2B5EF4-FFF2-40B4-BE49-F238E27FC236}">
                <a16:creationId xmlns:a16="http://schemas.microsoft.com/office/drawing/2014/main" id="{ED4138C6-7886-436C-82C9-D928F16CFD63}"/>
              </a:ext>
            </a:extLst>
          </p:cNvPr>
          <p:cNvSpPr/>
          <p:nvPr/>
        </p:nvSpPr>
        <p:spPr>
          <a:xfrm>
            <a:off x="5956932" y="3115807"/>
            <a:ext cx="286995" cy="781577"/>
          </a:xfrm>
          <a:prstGeom prst="upArrow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9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5C4A-379D-4478-ABEB-A9075AD8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Conceitos-chave</a:t>
            </a:r>
            <a:endParaRPr lang="en-US" dirty="0"/>
          </a:p>
        </p:txBody>
      </p:sp>
      <p:sp>
        <p:nvSpPr>
          <p:cNvPr id="4" name="Retângulo de cantos arredondados 1">
            <a:extLst>
              <a:ext uri="{FF2B5EF4-FFF2-40B4-BE49-F238E27FC236}">
                <a16:creationId xmlns:a16="http://schemas.microsoft.com/office/drawing/2014/main" id="{DBFFE8F4-6ACE-4886-86D8-BB9C97D80E88}"/>
              </a:ext>
            </a:extLst>
          </p:cNvPr>
          <p:cNvSpPr/>
          <p:nvPr/>
        </p:nvSpPr>
        <p:spPr>
          <a:xfrm>
            <a:off x="3286247" y="1950815"/>
            <a:ext cx="2427287" cy="2017713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tx1">
                <a:alpha val="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  <a:latin typeface="Tempus Sans ITC" panose="04020404030D07020202" pitchFamily="82" charset="0"/>
                <a:cs typeface="Tahoma" panose="020B0604030504040204" pitchFamily="34" charset="0"/>
              </a:rPr>
              <a:t>Hipótese nula</a:t>
            </a:r>
          </a:p>
        </p:txBody>
      </p:sp>
      <p:sp>
        <p:nvSpPr>
          <p:cNvPr id="5" name="Retângulo de cantos arredondados 2">
            <a:extLst>
              <a:ext uri="{FF2B5EF4-FFF2-40B4-BE49-F238E27FC236}">
                <a16:creationId xmlns:a16="http://schemas.microsoft.com/office/drawing/2014/main" id="{6B8AB55A-AE1F-470C-93CC-C92CE55C8895}"/>
              </a:ext>
            </a:extLst>
          </p:cNvPr>
          <p:cNvSpPr/>
          <p:nvPr/>
        </p:nvSpPr>
        <p:spPr>
          <a:xfrm>
            <a:off x="6694636" y="2131268"/>
            <a:ext cx="2427288" cy="201612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chemeClr val="tx1">
                <a:alpha val="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  <a:latin typeface="Tempus Sans ITC" panose="04020404030D07020202" pitchFamily="82" charset="0"/>
                <a:cs typeface="Tahoma" panose="020B0604030504040204" pitchFamily="34" charset="0"/>
              </a:rPr>
              <a:t>Hipótese alternativa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de cantos arredondados 18">
                <a:extLst>
                  <a:ext uri="{FF2B5EF4-FFF2-40B4-BE49-F238E27FC236}">
                    <a16:creationId xmlns:a16="http://schemas.microsoft.com/office/drawing/2014/main" id="{4417FAE2-3D99-4A81-821D-CC5EC44DB148}"/>
                  </a:ext>
                </a:extLst>
              </p:cNvPr>
              <p:cNvSpPr/>
              <p:nvPr/>
            </p:nvSpPr>
            <p:spPr>
              <a:xfrm>
                <a:off x="6910660" y="4402845"/>
                <a:ext cx="2425700" cy="2017713"/>
              </a:xfrm>
              <a:prstGeom prst="roundRect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Tempus Sans ITC" panose="04020404030D07020202" pitchFamily="82" charset="0"/>
                    <a:cs typeface="Tahoma" panose="020B0604030504040204" pitchFamily="34" charset="0"/>
                  </a:rPr>
                  <a:t>Nível de significância</a:t>
                </a:r>
              </a:p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Tempus Sans ITC" panose="04020404030D07020202" pitchFamily="82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/>
                        <a:cs typeface="Tahoma" panose="020B0604030504040204" pitchFamily="34" charset="0"/>
                      </a:rPr>
                      <m:t>𝛼</m:t>
                    </m:r>
                  </m:oMath>
                </a14:m>
                <a:r>
                  <a:rPr lang="pt-BR" sz="2000" dirty="0">
                    <a:solidFill>
                      <a:schemeClr val="tx1"/>
                    </a:solidFill>
                    <a:latin typeface="Tempus Sans ITC" panose="04020404030D07020202" pitchFamily="82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6" name="Retângulo de cantos arredondados 18">
                <a:extLst>
                  <a:ext uri="{FF2B5EF4-FFF2-40B4-BE49-F238E27FC236}">
                    <a16:creationId xmlns:a16="http://schemas.microsoft.com/office/drawing/2014/main" id="{4417FAE2-3D99-4A81-821D-CC5EC44DB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60" y="4402845"/>
                <a:ext cx="2425700" cy="2017713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de cantos arredondados 5">
            <a:extLst>
              <a:ext uri="{FF2B5EF4-FFF2-40B4-BE49-F238E27FC236}">
                <a16:creationId xmlns:a16="http://schemas.microsoft.com/office/drawing/2014/main" id="{9902C7F1-6FF4-4765-92C4-03DB6C6D4B9D}"/>
              </a:ext>
            </a:extLst>
          </p:cNvPr>
          <p:cNvSpPr/>
          <p:nvPr/>
        </p:nvSpPr>
        <p:spPr>
          <a:xfrm>
            <a:off x="3670300" y="4255071"/>
            <a:ext cx="2425700" cy="2017713"/>
          </a:xfrm>
          <a:prstGeom prst="roundRect">
            <a:avLst>
              <a:gd name="adj" fmla="val 0"/>
            </a:avLst>
          </a:prstGeom>
          <a:solidFill>
            <a:srgbClr val="FF3399"/>
          </a:solidFill>
          <a:ln>
            <a:solidFill>
              <a:schemeClr val="tx1">
                <a:alpha val="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  <a:latin typeface="Tempus Sans ITC" panose="04020404030D07020202" pitchFamily="82" charset="0"/>
                <a:cs typeface="Tahoma" panose="020B0604030504040204" pitchFamily="34" charset="0"/>
              </a:rPr>
              <a:t>Valor-p</a:t>
            </a:r>
          </a:p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  <a:latin typeface="Tempus Sans ITC" panose="04020404030D07020202" pitchFamily="82" charset="0"/>
                <a:cs typeface="Tahoma" panose="020B0604030504040204" pitchFamily="34" charset="0"/>
              </a:rPr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378473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2956-F5C9-4567-8122-72E7F9FC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de decisão</a:t>
            </a:r>
            <a:endParaRPr lang="en-US" dirty="0"/>
          </a:p>
        </p:txBody>
      </p:sp>
      <p:grpSp>
        <p:nvGrpSpPr>
          <p:cNvPr id="11" name="Grupo 55">
            <a:extLst>
              <a:ext uri="{FF2B5EF4-FFF2-40B4-BE49-F238E27FC236}">
                <a16:creationId xmlns:a16="http://schemas.microsoft.com/office/drawing/2014/main" id="{4D6605D4-809F-49EC-BCE8-0C84C12DC516}"/>
              </a:ext>
            </a:extLst>
          </p:cNvPr>
          <p:cNvGrpSpPr>
            <a:grpSpLocks/>
          </p:cNvGrpSpPr>
          <p:nvPr/>
        </p:nvGrpSpPr>
        <p:grpSpPr bwMode="auto">
          <a:xfrm>
            <a:off x="2540184" y="2639544"/>
            <a:ext cx="2833687" cy="2927347"/>
            <a:chOff x="9714181" y="4106826"/>
            <a:chExt cx="1080120" cy="1201824"/>
          </a:xfrm>
        </p:grpSpPr>
        <p:pic>
          <p:nvPicPr>
            <p:cNvPr id="12" name="Imagem 56">
              <a:extLst>
                <a:ext uri="{FF2B5EF4-FFF2-40B4-BE49-F238E27FC236}">
                  <a16:creationId xmlns:a16="http://schemas.microsoft.com/office/drawing/2014/main" id="{74F729EF-F4E5-431F-ADF4-639D8F4BF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1" t="8665" r="18108" b="10104"/>
            <a:stretch>
              <a:fillRect/>
            </a:stretch>
          </p:blipFill>
          <p:spPr bwMode="auto">
            <a:xfrm>
              <a:off x="9714181" y="4106826"/>
              <a:ext cx="1080120" cy="120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57">
                  <a:extLst>
                    <a:ext uri="{FF2B5EF4-FFF2-40B4-BE49-F238E27FC236}">
                      <a16:creationId xmlns:a16="http://schemas.microsoft.com/office/drawing/2014/main" id="{1806B4C5-0BEB-4834-822F-A0DD6BC5E1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396254">
                  <a:off x="9803696" y="4499248"/>
                  <a:ext cx="932246" cy="4169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r>
                        <a:rPr lang="pt-BR" altLang="pt-BR" b="1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𝒑</m:t>
                      </m:r>
                    </m:oMath>
                  </a14:m>
                  <a:r>
                    <a:rPr lang="pt-BR" altLang="pt-BR" b="1" dirty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  <a:t> pequeno</a:t>
                  </a:r>
                  <a:br>
                    <a:rPr lang="pt-BR" altLang="pt-BR" b="1" dirty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</a:br>
                  <a:r>
                    <a:rPr lang="pt-BR" altLang="pt-BR" b="1" dirty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  <a:t>Rejeita a </a:t>
                  </a:r>
                </a:p>
                <a:p>
                  <a:pPr algn="ctr" eaLnBrk="1" hangingPunct="1"/>
                  <a:r>
                    <a:rPr lang="pt-BR" altLang="pt-BR" b="1" dirty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  <a:t>Hipótese Nula</a:t>
                  </a:r>
                </a:p>
              </p:txBody>
            </p:sp>
          </mc:Choice>
          <mc:Fallback>
            <p:sp>
              <p:nvSpPr>
                <p:cNvPr id="13" name="CaixaDeTexto 57">
                  <a:extLst>
                    <a:ext uri="{FF2B5EF4-FFF2-40B4-BE49-F238E27FC236}">
                      <a16:creationId xmlns:a16="http://schemas.microsoft.com/office/drawing/2014/main" id="{1806B4C5-0BEB-4834-822F-A0DD6BC5E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1396254">
                  <a:off x="9803696" y="4499248"/>
                  <a:ext cx="932246" cy="416981"/>
                </a:xfrm>
                <a:prstGeom prst="rect">
                  <a:avLst/>
                </a:prstGeom>
                <a:blipFill>
                  <a:blip r:embed="rId3"/>
                  <a:stretch>
                    <a:fillRect t="-524" b="-628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Imagem 50">
            <a:extLst>
              <a:ext uri="{FF2B5EF4-FFF2-40B4-BE49-F238E27FC236}">
                <a16:creationId xmlns:a16="http://schemas.microsoft.com/office/drawing/2014/main" id="{E02FC45B-4DB4-4B81-AE45-0B7D46CEA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6" t="6477" r="14966" b="13020"/>
          <a:stretch>
            <a:fillRect/>
          </a:stretch>
        </p:blipFill>
        <p:spPr bwMode="auto">
          <a:xfrm>
            <a:off x="5564529" y="2460786"/>
            <a:ext cx="29813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57">
                <a:extLst>
                  <a:ext uri="{FF2B5EF4-FFF2-40B4-BE49-F238E27FC236}">
                    <a16:creationId xmlns:a16="http://schemas.microsoft.com/office/drawing/2014/main" id="{9B6311D3-4B76-4ED6-8BE7-400A1BD95A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396254">
                <a:off x="5883325" y="3483080"/>
                <a:ext cx="2212097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14:m>
                  <m:oMath xmlns:m="http://schemas.openxmlformats.org/officeDocument/2006/math">
                    <m:r>
                      <a:rPr lang="pt-BR" altLang="pt-BR" b="1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𝒑</m:t>
                    </m:r>
                  </m:oMath>
                </a14:m>
                <a:r>
                  <a:rPr lang="pt-BR" altLang="pt-BR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 grande</a:t>
                </a:r>
                <a:br>
                  <a:rPr lang="pt-BR" altLang="pt-BR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pt-BR" altLang="pt-BR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Não Rejeita a</a:t>
                </a:r>
              </a:p>
              <a:p>
                <a:pPr algn="ctr" eaLnBrk="1" hangingPunct="1"/>
                <a:r>
                  <a:rPr lang="pt-BR" altLang="pt-BR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Hipótese Nula</a:t>
                </a:r>
              </a:p>
            </p:txBody>
          </p:sp>
        </mc:Choice>
        <mc:Fallback>
          <p:sp>
            <p:nvSpPr>
              <p:cNvPr id="15" name="CaixaDeTexto 57">
                <a:extLst>
                  <a:ext uri="{FF2B5EF4-FFF2-40B4-BE49-F238E27FC236}">
                    <a16:creationId xmlns:a16="http://schemas.microsoft.com/office/drawing/2014/main" id="{9B6311D3-4B76-4ED6-8BE7-400A1BD95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396254">
                <a:off x="5883325" y="3483080"/>
                <a:ext cx="2212097" cy="1015663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B55F-E5EB-462D-8940-AE361E04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 dirty="0"/>
              <a:t>“Eu tenho uma notícia muito boa para nós dois!”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F92B-1CA3-4BF7-9E07-57EC23F2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558C9D4F-4288-4159-B2F4-4F38A1218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35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3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CB407C61-0372-49A5-833B-D67D11E0A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1" b="1450"/>
          <a:stretch/>
        </p:blipFill>
        <p:spPr bwMode="auto">
          <a:xfrm>
            <a:off x="20" y="-15668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F2A0F-999F-4904-97CD-9BEEED20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elias</a:t>
            </a:r>
            <a:r>
              <a:rPr lang="en-US" sz="4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contra </a:t>
            </a:r>
            <a:r>
              <a:rPr lang="en-US" sz="40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4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profetas</a:t>
            </a:r>
            <a:r>
              <a:rPr lang="en-US" sz="4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baal</a:t>
            </a:r>
            <a:endParaRPr lang="en-US" sz="4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535B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D0105F-7B5D-4ED0-848D-5F36B877E45C}"/>
              </a:ext>
            </a:extLst>
          </p:cNvPr>
          <p:cNvSpPr txBox="1"/>
          <p:nvPr/>
        </p:nvSpPr>
        <p:spPr>
          <a:xfrm>
            <a:off x="1065829" y="4572001"/>
            <a:ext cx="300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 Reis 18:20-40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79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408</TotalTime>
  <Words>611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Cambria Math</vt:lpstr>
      <vt:lpstr>Georgia</vt:lpstr>
      <vt:lpstr>Lucida Handwriting</vt:lpstr>
      <vt:lpstr>Roboto</vt:lpstr>
      <vt:lpstr>Source Sans Pro</vt:lpstr>
      <vt:lpstr>Tempus Sans ITC</vt:lpstr>
      <vt:lpstr>Tw Cen MT</vt:lpstr>
      <vt:lpstr>Tw Cen MT Condensed</vt:lpstr>
      <vt:lpstr>Wingdings</vt:lpstr>
      <vt:lpstr>Wingdings 3</vt:lpstr>
      <vt:lpstr>Integral</vt:lpstr>
      <vt:lpstr>Testes de hipótese intuição e conceitos</vt:lpstr>
      <vt:lpstr>Esse process está sob controle?</vt:lpstr>
      <vt:lpstr>7 pontos acima da média! Qual a probabilidade disso acontecer?</vt:lpstr>
      <vt:lpstr>PowerPoint Presentation</vt:lpstr>
      <vt:lpstr>Uma explicação possível O desempenho médio do processo mudou!</vt:lpstr>
      <vt:lpstr>Conceitos-chave</vt:lpstr>
      <vt:lpstr>Regra de decisão</vt:lpstr>
      <vt:lpstr>“Eu tenho uma notícia muito boa para nós dois!”</vt:lpstr>
      <vt:lpstr>elias contra os profetas de baal</vt:lpstr>
      <vt:lpstr>Análise do caso as hipóteses</vt:lpstr>
      <vt:lpstr>Análise do caso amostra</vt:lpstr>
      <vt:lpstr>Análise do caso valor-p</vt:lpstr>
      <vt:lpstr>Análise do caso conclusão</vt:lpstr>
      <vt:lpstr>O que significa “um valor-p pequeno”?</vt:lpstr>
      <vt:lpstr>Regra de decisão (mais tecnicamente)</vt:lpstr>
      <vt:lpstr>A decisão é semrpe rejeitar ou não a hipótese nula. A decisão nunca é Aceitar a hipótese alternativa</vt:lpstr>
      <vt:lpstr>“Eu tenho uma notícia muito boa para nós dois!”</vt:lpstr>
      <vt:lpstr>“Eu tenho uma notícia muito boa para nós dois!”</vt:lpstr>
      <vt:lpstr>“Eu tenho uma notícia muito boa para nós dois!”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hipótese</dc:title>
  <dc:creator>Felipe Buchbinder</dc:creator>
  <cp:lastModifiedBy>Felipe Buchbinder</cp:lastModifiedBy>
  <cp:revision>5</cp:revision>
  <dcterms:created xsi:type="dcterms:W3CDTF">2021-06-06T19:40:29Z</dcterms:created>
  <dcterms:modified xsi:type="dcterms:W3CDTF">2021-06-07T02:28:54Z</dcterms:modified>
</cp:coreProperties>
</file>