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63" r:id="rId3"/>
    <p:sldId id="265" r:id="rId4"/>
    <p:sldId id="268" r:id="rId5"/>
    <p:sldId id="267" r:id="rId6"/>
    <p:sldId id="266" r:id="rId7"/>
    <p:sldId id="260" r:id="rId8"/>
    <p:sldId id="261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Buchbinder" userId="4076cd2bd8818993" providerId="LiveId" clId="{6A8F2A82-FA9A-49B4-9B57-2001E3907805}"/>
    <pc:docChg chg="custSel modSld">
      <pc:chgData name="Felipe Buchbinder" userId="4076cd2bd8818993" providerId="LiveId" clId="{6A8F2A82-FA9A-49B4-9B57-2001E3907805}" dt="2021-05-12T15:43:42.392" v="14" actId="27636"/>
      <pc:docMkLst>
        <pc:docMk/>
      </pc:docMkLst>
      <pc:sldChg chg="modSp mod">
        <pc:chgData name="Felipe Buchbinder" userId="4076cd2bd8818993" providerId="LiveId" clId="{6A8F2A82-FA9A-49B4-9B57-2001E3907805}" dt="2021-05-12T15:43:42.392" v="14" actId="27636"/>
        <pc:sldMkLst>
          <pc:docMk/>
          <pc:sldMk cId="2270380470" sldId="256"/>
        </pc:sldMkLst>
        <pc:spChg chg="mod">
          <ac:chgData name="Felipe Buchbinder" userId="4076cd2bd8818993" providerId="LiveId" clId="{6A8F2A82-FA9A-49B4-9B57-2001E3907805}" dt="2021-05-12T15:43:42.392" v="14" actId="27636"/>
          <ac:spMkLst>
            <pc:docMk/>
            <pc:sldMk cId="2270380470" sldId="256"/>
            <ac:spMk id="2" creationId="{F95A85CE-81DF-45F6-BBBE-8F30FFB3E3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9B4C3F9-578D-46A6-AE99-7F0DFBACC1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79A5-0B99-490B-9F63-1000B34016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19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C3F9-578D-46A6-AE99-7F0DFBACC1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79A5-0B99-490B-9F63-1000B340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C3F9-578D-46A6-AE99-7F0DFBACC1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79A5-0B99-490B-9F63-1000B34016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3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C3F9-578D-46A6-AE99-7F0DFBACC1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79A5-0B99-490B-9F63-1000B340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8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C3F9-578D-46A6-AE99-7F0DFBACC1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79A5-0B99-490B-9F63-1000B34016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8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C3F9-578D-46A6-AE99-7F0DFBACC1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79A5-0B99-490B-9F63-1000B340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C3F9-578D-46A6-AE99-7F0DFBACC1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79A5-0B99-490B-9F63-1000B340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C3F9-578D-46A6-AE99-7F0DFBACC1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79A5-0B99-490B-9F63-1000B340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7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C3F9-578D-46A6-AE99-7F0DFBACC1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79A5-0B99-490B-9F63-1000B340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8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C3F9-578D-46A6-AE99-7F0DFBACC1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79A5-0B99-490B-9F63-1000B340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C3F9-578D-46A6-AE99-7F0DFBACC1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79A5-0B99-490B-9F63-1000B34016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B4C3F9-578D-46A6-AE99-7F0DFBACC15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2E779A5-0B99-490B-9F63-1000B34016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99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85CE-81DF-45F6-BBBE-8F30FFB3E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Conceito</a:t>
            </a:r>
            <a:r>
              <a:rPr lang="en-US" dirty="0"/>
              <a:t> de </a:t>
            </a:r>
            <a:r>
              <a:rPr lang="en-US" dirty="0" err="1"/>
              <a:t>Vari</a:t>
            </a:r>
            <a:r>
              <a:rPr lang="pt-BR"/>
              <a:t>áveis aleatórias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DA22F-5DB6-4B77-AEBF-2B820A9E3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8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0C50-9AEA-4951-98B7-1BF5225A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Variáveis aleatórias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EFD2-60FC-478E-A29C-1CAAA551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Algumas coisas não podem ser sabidas de antemão com certeza...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Preço de uma ação amanhã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</a:rPr>
              <a:t>O número de cadeiras vendidas em uma peça de teatro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</a:rPr>
              <a:t>A decisão de um cliente deixar de ser cliente (</a:t>
            </a:r>
            <a:r>
              <a:rPr lang="pt-BR" sz="1600" i="1" dirty="0">
                <a:solidFill>
                  <a:srgbClr val="000000"/>
                </a:solidFill>
              </a:rPr>
              <a:t>churning</a:t>
            </a:r>
            <a:r>
              <a:rPr lang="pt-BR" sz="1600" dirty="0">
                <a:solidFill>
                  <a:srgbClr val="00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</a:rPr>
              <a:t>O tempo que o cliente ficará sendo cliente da empresa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</a:rPr>
              <a:t>A receita total que um cliente trará para a empresa enquanto for cliente </a:t>
            </a:r>
            <a:r>
              <a:rPr lang="pt-BR" sz="1600" i="1" dirty="0">
                <a:solidFill>
                  <a:srgbClr val="000000"/>
                </a:solidFill>
              </a:rPr>
              <a:t>(Customer Lifetime Value)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1026" name="Picture 2" descr="DSCN1753">
            <a:extLst>
              <a:ext uri="{FF2B5EF4-FFF2-40B4-BE49-F238E27FC236}">
                <a16:creationId xmlns:a16="http://schemas.microsoft.com/office/drawing/2014/main" id="{16E9DC6C-2213-4D3F-9608-B11548890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2342" y="837909"/>
            <a:ext cx="6909577" cy="518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84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20C50-9AEA-4951-98B7-1BF5225A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Variáveis aleatórias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EFD2-60FC-478E-A29C-1CAAA551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Algumas coisas não podem ser sabidas de antemão com certeza...</a:t>
            </a:r>
          </a:p>
          <a:p>
            <a:r>
              <a:rPr lang="pt-BR" dirty="0">
                <a:solidFill>
                  <a:srgbClr val="FFFFFF"/>
                </a:solidFill>
              </a:rPr>
              <a:t>... chamamos essas coisas de </a:t>
            </a:r>
            <a:r>
              <a:rPr lang="pt-BR" dirty="0">
                <a:solidFill>
                  <a:srgbClr val="FFFF00"/>
                </a:solidFill>
              </a:rPr>
              <a:t>variáveis aleatórias.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26" name="Picture 2" descr="DSCN1753">
            <a:extLst>
              <a:ext uri="{FF2B5EF4-FFF2-40B4-BE49-F238E27FC236}">
                <a16:creationId xmlns:a16="http://schemas.microsoft.com/office/drawing/2014/main" id="{16E9DC6C-2213-4D3F-9608-B11548890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383030"/>
            <a:ext cx="5455921" cy="409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03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01B7-F88C-415A-B8E8-CAE4DD5A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pt-BR" dirty="0"/>
              <a:t>dois conceitos relacionados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98B8A-44FA-45AD-9EF5-0E61E3C27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r>
              <a:rPr lang="pt-BR" dirty="0"/>
              <a:t>Cada valor da variável aleatória se chama uma </a:t>
            </a:r>
            <a:r>
              <a:rPr lang="pt-BR" dirty="0">
                <a:solidFill>
                  <a:schemeClr val="accent2"/>
                </a:solidFill>
              </a:rPr>
              <a:t>realização da variável aleatória</a:t>
            </a:r>
            <a:r>
              <a:rPr lang="pt-BR" dirty="0"/>
              <a:t>.</a:t>
            </a:r>
          </a:p>
          <a:p>
            <a:r>
              <a:rPr lang="pt-BR" dirty="0"/>
              <a:t>Cada realização da variável aleatória é fruto de um </a:t>
            </a:r>
            <a:r>
              <a:rPr lang="pt-BR" dirty="0">
                <a:solidFill>
                  <a:schemeClr val="accent2"/>
                </a:solidFill>
              </a:rPr>
              <a:t>processo aleatório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No caso do preço de uma ação, o processo aleatório é um procesos de oferta e demanda, onde compradores e vendedores da ação chegam a um preço comum</a:t>
            </a: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73A12CB-4384-4FE9-8C13-E9722465D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521" y="640080"/>
            <a:ext cx="323514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4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01B7-F88C-415A-B8E8-CAE4DD5A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pt-BR" dirty="0"/>
              <a:t>Uma analogia com Platão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98B8A-44FA-45AD-9EF5-0E61E3C27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r>
              <a:rPr lang="pt-BR" dirty="0"/>
              <a:t>Variável aleatória: Mundo das Ideias</a:t>
            </a:r>
          </a:p>
          <a:p>
            <a:r>
              <a:rPr lang="pt-BR" dirty="0"/>
              <a:t>Realizações da variável aleatória: Mundo Sensível</a:t>
            </a:r>
          </a:p>
          <a:p>
            <a:endParaRPr lang="pt-BR" dirty="0"/>
          </a:p>
          <a:p>
            <a:pPr algn="ctr"/>
            <a:r>
              <a:rPr lang="pt-BR" dirty="0"/>
              <a:t>Não se observa uma variável aleatória.</a:t>
            </a:r>
          </a:p>
          <a:p>
            <a:pPr algn="ctr"/>
            <a:r>
              <a:rPr lang="pt-BR" dirty="0"/>
              <a:t>Apenas se observam suas realizações.</a:t>
            </a:r>
          </a:p>
        </p:txBody>
      </p:sp>
      <p:pic>
        <p:nvPicPr>
          <p:cNvPr id="6148" name="Picture 4" descr="See the source image">
            <a:extLst>
              <a:ext uri="{FF2B5EF4-FFF2-40B4-BE49-F238E27FC236}">
                <a16:creationId xmlns:a16="http://schemas.microsoft.com/office/drawing/2014/main" id="{E18DDF0B-6855-4335-B12D-4782AC18D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267" y="1374383"/>
            <a:ext cx="3999654" cy="410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88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01B7-F88C-415A-B8E8-CAE4DD5A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pt-BR" dirty="0"/>
              <a:t>Multidisciplinaridade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98B8A-44FA-45AD-9EF5-0E61E3C27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aleatório</a:t>
            </a:r>
            <a:r>
              <a:rPr lang="en-US" dirty="0"/>
              <a:t> que </a:t>
            </a:r>
            <a:r>
              <a:rPr lang="en-US" dirty="0" err="1"/>
              <a:t>dá</a:t>
            </a:r>
            <a:r>
              <a:rPr lang="en-US" dirty="0"/>
              <a:t> </a:t>
            </a:r>
            <a:r>
              <a:rPr lang="en-US" dirty="0" err="1"/>
              <a:t>origem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realizações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aleatória</a:t>
            </a:r>
            <a:r>
              <a:rPr lang="en-US" dirty="0"/>
              <a:t> é </a:t>
            </a:r>
            <a:r>
              <a:rPr lang="en-US" dirty="0" err="1"/>
              <a:t>frequentemente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de </a:t>
            </a:r>
            <a:r>
              <a:rPr lang="en-US" dirty="0" err="1"/>
              <a:t>estudo</a:t>
            </a:r>
            <a:r>
              <a:rPr lang="en-US" dirty="0"/>
              <a:t> de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disciplinas</a:t>
            </a:r>
            <a:endParaRPr lang="en-US" dirty="0"/>
          </a:p>
          <a:p>
            <a:pPr lvl="1"/>
            <a:r>
              <a:rPr lang="pt-BR" sz="2000" dirty="0">
                <a:solidFill>
                  <a:srgbClr val="000000"/>
                </a:solidFill>
              </a:rPr>
              <a:t>Taxa de desemprego futura: </a:t>
            </a:r>
            <a:r>
              <a:rPr lang="pt-BR" sz="2000" dirty="0">
                <a:solidFill>
                  <a:schemeClr val="accent2"/>
                </a:solidFill>
              </a:rPr>
              <a:t>Economia</a:t>
            </a:r>
          </a:p>
          <a:p>
            <a:pPr lvl="1"/>
            <a:r>
              <a:rPr lang="pt-BR" sz="2000" dirty="0">
                <a:solidFill>
                  <a:srgbClr val="000000"/>
                </a:solidFill>
              </a:rPr>
              <a:t> Receita total que um cliente trará para a empresa enquanto for cliente</a:t>
            </a:r>
            <a:r>
              <a:rPr lang="pt-BR" sz="2000" i="1" dirty="0">
                <a:solidFill>
                  <a:srgbClr val="000000"/>
                </a:solidFill>
              </a:rPr>
              <a:t>: </a:t>
            </a:r>
            <a:r>
              <a:rPr lang="pt-BR" sz="2000" dirty="0">
                <a:solidFill>
                  <a:srgbClr val="00B050"/>
                </a:solidFill>
              </a:rPr>
              <a:t>Marketing</a:t>
            </a:r>
          </a:p>
          <a:p>
            <a:pPr lvl="1"/>
            <a:r>
              <a:rPr lang="pt-BR" sz="2000" dirty="0">
                <a:solidFill>
                  <a:srgbClr val="000000"/>
                </a:solidFill>
              </a:rPr>
              <a:t>Idade da primeira gestação de uma mulher: </a:t>
            </a:r>
            <a:r>
              <a:rPr lang="pt-BR" sz="2000" dirty="0">
                <a:solidFill>
                  <a:srgbClr val="7030A0"/>
                </a:solidFill>
              </a:rPr>
              <a:t>Sociologia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1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32F2-31B1-4F44-921E-A1C13AD8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BR" dirty="0"/>
              <a:t>Nem todos os processos são aleatórios...</a:t>
            </a:r>
            <a:endParaRPr lang="en-US" dirty="0"/>
          </a:p>
        </p:txBody>
      </p:sp>
      <p:pic>
        <p:nvPicPr>
          <p:cNvPr id="4098" name="Picture 2" descr="February | 2015 | Spazio personale di mario aperto a tutti 24 ore su">
            <a:extLst>
              <a:ext uri="{FF2B5EF4-FFF2-40B4-BE49-F238E27FC236}">
                <a16:creationId xmlns:a16="http://schemas.microsoft.com/office/drawing/2014/main" id="{426471C4-0127-4A9D-8BEE-2A4726392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3"/>
          <a:stretch/>
        </p:blipFill>
        <p:spPr bwMode="auto">
          <a:xfrm>
            <a:off x="7552266" y="10"/>
            <a:ext cx="4639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22AA5-3949-4A41-B484-12B653E713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3938" y="2235261"/>
            <a:ext cx="6067425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en-US" sz="180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OMEO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</a:rPr>
              <a:t>Lady, by yonder blessed moon I swear</a:t>
            </a:r>
            <a:b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tips with silver all these fruit-tree tops--</a:t>
            </a:r>
            <a:b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JULIET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</a:rPr>
              <a:t>O, swear not by the moon, the inconstant moon,</a:t>
            </a:r>
            <a:br>
              <a:rPr kumimoji="0" lang="en-US" altLang="en-US" sz="18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monthly changes in her circled orb,</a:t>
            </a:r>
            <a:br>
              <a:rPr kumimoji="0" lang="en-US" altLang="en-US" sz="18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Lest that thy love prove likewise variable.</a:t>
            </a:r>
            <a:b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ROMEO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</a:rPr>
              <a:t>What shall I swear by?</a:t>
            </a:r>
            <a:b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JULIET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</a:rPr>
              <a:t>Do not swear at all;</a:t>
            </a:r>
            <a:b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Or, if thou wilt, swear by thy gracious self,</a:t>
            </a:r>
            <a:b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is the god of my idolatry,</a:t>
            </a:r>
            <a:b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I'll believe thee.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956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045426A-326D-4262-A31E-8C4D4221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D32F2-31B1-4F44-921E-A1C13AD8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500" spc="200">
                <a:solidFill>
                  <a:srgbClr val="FFFFFF"/>
                </a:solidFill>
              </a:rPr>
              <a:t>... Mas alguns processos são tão complicados que é mais fácil tratá-los como se fossem aleatórios</a:t>
            </a:r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8BD0C197-6F97-4148-BD9F-3BC50E46A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See the source image">
            <a:extLst>
              <a:ext uri="{FF2B5EF4-FFF2-40B4-BE49-F238E27FC236}">
                <a16:creationId xmlns:a16="http://schemas.microsoft.com/office/drawing/2014/main" id="{23AE11DD-E787-4B7E-9ABE-38993DA2D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5508" y="822682"/>
            <a:ext cx="2830983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F6FDB19-8C2A-48D0-8728-5987EDF37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2617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See the source image">
            <a:extLst>
              <a:ext uri="{FF2B5EF4-FFF2-40B4-BE49-F238E27FC236}">
                <a16:creationId xmlns:a16="http://schemas.microsoft.com/office/drawing/2014/main" id="{FBD45A3F-B99D-43B7-934F-C417EBA0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676" y="813303"/>
            <a:ext cx="3537345" cy="294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9B89FA-8981-4C79-AEA8-92BBDEB7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469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6" name="Picture 6" descr="See the source image">
            <a:extLst>
              <a:ext uri="{FF2B5EF4-FFF2-40B4-BE49-F238E27FC236}">
                <a16:creationId xmlns:a16="http://schemas.microsoft.com/office/drawing/2014/main" id="{4898F7C1-7912-4565-847C-5B34C59B0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336" y="527162"/>
            <a:ext cx="3517120" cy="35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F5E87B5-6250-4AF5-88E7-E1D9745E7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09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4E37-01B6-456B-8565-F016B63C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importante lembrar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BA5E-D113-47B2-B515-EAD39F66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Algumas coisas não podem ser sabidas de antemão com certeza. Chamamos essas coisas de variáveis aleatórias.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Não se observa uma variável aleatória. Apenas se observam suas realizações.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66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389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Tw Cen MT</vt:lpstr>
      <vt:lpstr>Tw Cen MT Condensed</vt:lpstr>
      <vt:lpstr>Wingdings 3</vt:lpstr>
      <vt:lpstr>Integral</vt:lpstr>
      <vt:lpstr>Conceito de Variáveis aleatórias</vt:lpstr>
      <vt:lpstr>Variáveis aleatórias</vt:lpstr>
      <vt:lpstr>Variáveis aleatórias</vt:lpstr>
      <vt:lpstr>dois conceitos relacionados</vt:lpstr>
      <vt:lpstr>Uma analogia com Platão</vt:lpstr>
      <vt:lpstr>Multidisciplinaridade</vt:lpstr>
      <vt:lpstr>Nem todos os processos são aleatórios...</vt:lpstr>
      <vt:lpstr>... Mas alguns processos são tão complicados que é mais fácil tratá-los como se fossem aleatórios</vt:lpstr>
      <vt:lpstr>O que é importante lembrar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Variáveis aleatórias</dc:title>
  <dc:creator>Felipe Buchbinder</dc:creator>
  <cp:lastModifiedBy>Felipe Buchbinder</cp:lastModifiedBy>
  <cp:revision>12</cp:revision>
  <dcterms:created xsi:type="dcterms:W3CDTF">2021-05-12T13:03:50Z</dcterms:created>
  <dcterms:modified xsi:type="dcterms:W3CDTF">2021-06-02T20:08:04Z</dcterms:modified>
</cp:coreProperties>
</file>