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4"/>
  </p:notesMasterIdLst>
  <p:sldIdLst>
    <p:sldId id="256" r:id="rId3"/>
    <p:sldId id="257" r:id="rId4"/>
    <p:sldId id="258" r:id="rId5"/>
    <p:sldId id="298" r:id="rId6"/>
    <p:sldId id="259" r:id="rId7"/>
    <p:sldId id="296" r:id="rId8"/>
    <p:sldId id="260" r:id="rId9"/>
    <p:sldId id="263" r:id="rId10"/>
    <p:sldId id="264" r:id="rId11"/>
    <p:sldId id="265" r:id="rId12"/>
    <p:sldId id="268" r:id="rId13"/>
    <p:sldId id="316" r:id="rId14"/>
    <p:sldId id="310" r:id="rId15"/>
    <p:sldId id="269" r:id="rId16"/>
    <p:sldId id="270" r:id="rId17"/>
    <p:sldId id="266" r:id="rId18"/>
    <p:sldId id="313" r:id="rId19"/>
    <p:sldId id="311" r:id="rId20"/>
    <p:sldId id="312" r:id="rId21"/>
    <p:sldId id="276" r:id="rId22"/>
    <p:sldId id="460" r:id="rId23"/>
    <p:sldId id="461" r:id="rId24"/>
    <p:sldId id="317" r:id="rId25"/>
    <p:sldId id="467" r:id="rId26"/>
    <p:sldId id="469" r:id="rId27"/>
    <p:sldId id="470" r:id="rId28"/>
    <p:sldId id="471" r:id="rId29"/>
    <p:sldId id="473" r:id="rId30"/>
    <p:sldId id="474" r:id="rId31"/>
    <p:sldId id="472" r:id="rId32"/>
    <p:sldId id="47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5EE9D-A04F-413D-B77A-C891F23154A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D72D9-5483-4183-A3DD-0BE99919E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5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1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8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rafael.nascimento\Pictures\Template 3 mg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2" y="-27384"/>
            <a:ext cx="12340607" cy="69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132856"/>
            <a:ext cx="10363200" cy="1944216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03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rafael.nascimento\Pictures\Template 1 mg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2" y="0"/>
            <a:ext cx="12276665" cy="69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5"/>
          <p:cNvSpPr>
            <a:spLocks noGrp="1"/>
          </p:cNvSpPr>
          <p:nvPr>
            <p:ph sz="quarter" idx="10" hasCustomPrompt="1"/>
          </p:nvPr>
        </p:nvSpPr>
        <p:spPr>
          <a:xfrm>
            <a:off x="1295467" y="404664"/>
            <a:ext cx="10438573" cy="1512168"/>
          </a:xfrm>
        </p:spPr>
        <p:txBody>
          <a:bodyPr/>
          <a:lstStyle>
            <a:lvl1pPr marL="0" indent="0" algn="r">
              <a:buNone/>
              <a:defRPr sz="2800" b="1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2060848"/>
            <a:ext cx="7558253" cy="936104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/>
              <a:t>Clique para editar o subtítulo</a:t>
            </a:r>
          </a:p>
        </p:txBody>
      </p:sp>
    </p:spTree>
    <p:extLst>
      <p:ext uri="{BB962C8B-B14F-4D97-AF65-F5344CB8AC3E}">
        <p14:creationId xmlns:p14="http://schemas.microsoft.com/office/powerpoint/2010/main" val="386818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rafael.nascimento\Pictures\Template 3 mg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2" y="-27384"/>
            <a:ext cx="12340607" cy="69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132856"/>
            <a:ext cx="10363200" cy="1944216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018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701" y="274638"/>
            <a:ext cx="6720416" cy="70609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bg1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0"/>
          </p:nvPr>
        </p:nvSpPr>
        <p:spPr>
          <a:xfrm>
            <a:off x="431469" y="1340768"/>
            <a:ext cx="11329160" cy="5112568"/>
          </a:xfrm>
        </p:spPr>
        <p:txBody>
          <a:bodyPr/>
          <a:lstStyle>
            <a:lvl1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2265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793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997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998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449D2-4627-43FC-B57F-FF7327907EF2}" type="datetimeFigureOut">
              <a:rPr lang="pt-BR"/>
              <a:pPr>
                <a:defRPr/>
              </a:pPr>
              <a:t>02/06/2021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2F31B-B2A7-4BA1-BBFD-18AFB94DF5B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18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1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65176"/>
            <a:ext cx="10972800" cy="6524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C39BC-D516-4E84-8772-27D66B857BDE}" type="datetimeFigureOut">
              <a:rPr lang="pt-BR"/>
              <a:pPr>
                <a:defRPr/>
              </a:pPr>
              <a:t>02/06/2021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87829-5685-4B12-ABA4-4D012CAB9D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548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CDA9-213D-4C02-980C-42BE0089B4E4}" type="datetimeFigureOut">
              <a:rPr lang="pt-BR" smtClean="0"/>
              <a:pPr/>
              <a:t>02/06/2021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AEF2-F823-4D96-B1F9-AF7C189CFBCE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53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3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5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38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3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afael.nascimento\Pictures\Template 2 mg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2" y="-2"/>
            <a:ext cx="12276665" cy="69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628778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 </a:t>
            </a:r>
          </a:p>
        </p:txBody>
      </p:sp>
    </p:spTree>
    <p:extLst>
      <p:ext uri="{BB962C8B-B14F-4D97-AF65-F5344CB8AC3E}">
        <p14:creationId xmlns:p14="http://schemas.microsoft.com/office/powerpoint/2010/main" val="157806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2">
              <a:lumMod val="50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>
              <a:lumMod val="50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2">
              <a:lumMod val="50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>
              <a:lumMod val="5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E6E-0700-43EA-A9D8-376BE23BA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Distribuições de probabilidades:</a:t>
            </a:r>
            <a:br>
              <a:rPr lang="pt-BR" dirty="0"/>
            </a:br>
            <a:r>
              <a:rPr lang="pt-BR" dirty="0"/>
              <a:t>uma degustação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5EAF3-8B08-4D74-A154-C59FD294B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84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: Frequência com que os eventos ocorrem. </a:t>
                </a:r>
              </a:p>
              <a:p>
                <a:r>
                  <a:rPr lang="pt-BR" dirty="0"/>
                  <a:t>Outra interpretação: inverso do tempo médio entre eventos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24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densidade de probabilidade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22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densidade de probabilidade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69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F360-ADC3-4024-823F-B307965E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sobrevivência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6B8797-CD25-44B4-88FB-A85A303938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>
                    <a:latin typeface="Cambria Math" panose="02040503050406030204" pitchFamily="18" charset="0"/>
                  </a:rPr>
                  <a:t>Muitas vezes estamos interessados em alguma coisa demorar </a:t>
                </a:r>
                <a:r>
                  <a:rPr lang="pt-BR" i="1" dirty="0">
                    <a:latin typeface="Cambria Math" panose="02040503050406030204" pitchFamily="18" charset="0"/>
                  </a:rPr>
                  <a:t>mais </a:t>
                </a:r>
                <a:r>
                  <a:rPr lang="pt-BR" dirty="0">
                    <a:latin typeface="Cambria Math" panose="02040503050406030204" pitchFamily="18" charset="0"/>
                  </a:rPr>
                  <a:t>do que um tempo “x” para acontecer (e.g.: defeito em uma máquina)</a:t>
                </a:r>
                <a:endParaRPr lang="pt-BR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6B8797-CD25-44B4-88FB-A85A30393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34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A8D1-7B74-407E-A258-2275F742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2E24A-2D42-461D-B72C-F0220A282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 site </a:t>
            </a:r>
            <a:r>
              <a:rPr lang="en-US" dirty="0" err="1"/>
              <a:t>recebe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média</a:t>
            </a:r>
            <a:r>
              <a:rPr lang="en-US" dirty="0"/>
              <a:t> 5 </a:t>
            </a:r>
            <a:r>
              <a:rPr lang="en-US" dirty="0" err="1"/>
              <a:t>acessos</a:t>
            </a:r>
            <a:r>
              <a:rPr lang="en-US" dirty="0"/>
              <a:t> por </a:t>
            </a:r>
            <a:r>
              <a:rPr lang="en-US" dirty="0" err="1"/>
              <a:t>minuto</a:t>
            </a:r>
            <a:r>
              <a:rPr lang="en-US" dirty="0"/>
              <a:t>.</a:t>
            </a:r>
          </a:p>
          <a:p>
            <a:r>
              <a:rPr lang="en-US" dirty="0"/>
              <a:t>Qual </a:t>
            </a:r>
            <a:r>
              <a:rPr lang="pt-BR" dirty="0"/>
              <a:t>é a probabilidade de que demore mais do que 1 minuto entre dois acessos consecutivos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4786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A8D1-7B74-407E-A258-2275F742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2E24A-2D42-461D-B72C-F0220A282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Um site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</a:rPr>
                  <a:t>recebe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</a:rPr>
                  <a:t>em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m</a:t>
                </a:r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</a:rPr>
                  <a:t>édia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5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</a:rPr>
                  <a:t>acessos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por </a:t>
                </a:r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</a:rPr>
                  <a:t>minuto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Qual </a:t>
                </a:r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</a:rPr>
                  <a:t>é a probabilidade de que demore mais do que 1 minuto entre dois acessos consecutivos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=0,67%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2E24A-2D42-461D-B72C-F0220A282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52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esperado e variância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05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D21F-F29D-4993-9654-29874FCC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distribuição exponencial não tem memória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C01A9-FDF4-48C6-B018-AD09551B3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𝐸𝑥𝑝𝑡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C01A9-FDF4-48C6-B018-AD09551B3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399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F360-ADC3-4024-823F-B307965E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distribuição exponencial tem um caso de amor com a distribuição de Poisson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8797-CD25-44B4-88FB-A85A3039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Cambria Math" panose="02040503050406030204" pitchFamily="18" charset="0"/>
              </a:rPr>
              <a:t>Se o número de vezes que um evento acontece em determinado período de tempo segue uma </a:t>
            </a:r>
            <a:r>
              <a:rPr lang="pt-BR" dirty="0">
                <a:solidFill>
                  <a:srgbClr val="0070C0"/>
                </a:solidFill>
                <a:latin typeface="Cambria Math" panose="02040503050406030204" pitchFamily="18" charset="0"/>
              </a:rPr>
              <a:t>distribuição de Poisson</a:t>
            </a:r>
            <a:r>
              <a:rPr lang="pt-BR" dirty="0">
                <a:latin typeface="Cambria Math" panose="02040503050406030204" pitchFamily="18" charset="0"/>
              </a:rPr>
              <a:t>...</a:t>
            </a:r>
          </a:p>
          <a:p>
            <a:pPr marL="0" indent="0">
              <a:buNone/>
            </a:pPr>
            <a:r>
              <a:rPr lang="pt-BR" b="0" dirty="0">
                <a:latin typeface="Cambria Math" panose="02040503050406030204" pitchFamily="18" charset="0"/>
              </a:rPr>
              <a:t>... Então o tempo que demora entre esses eventos acontecerem segue uma </a:t>
            </a:r>
            <a:r>
              <a:rPr lang="pt-BR" b="0" dirty="0">
                <a:solidFill>
                  <a:srgbClr val="0070C0"/>
                </a:solidFill>
                <a:latin typeface="Cambria Math" panose="02040503050406030204" pitchFamily="18" charset="0"/>
              </a:rPr>
              <a:t>distribuição exponencial</a:t>
            </a:r>
            <a:r>
              <a:rPr lang="pt-BR" b="0" dirty="0">
                <a:latin typeface="Cambria Math" panose="02040503050406030204" pitchFamily="18" charset="0"/>
              </a:rPr>
              <a:t> </a:t>
            </a:r>
            <a:r>
              <a:rPr lang="pt-BR" b="0" dirty="0">
                <a:solidFill>
                  <a:schemeClr val="accent5"/>
                </a:solidFill>
                <a:latin typeface="Cambria Math" panose="02040503050406030204" pitchFamily="18" charset="0"/>
              </a:rPr>
              <a:t>com o mesmo parâmetro</a:t>
            </a:r>
            <a:r>
              <a:rPr lang="pt-BR" b="0" dirty="0">
                <a:latin typeface="Cambria Math" panose="02040503050406030204" pitchFamily="18" charset="0"/>
              </a:rPr>
              <a:t>...</a:t>
            </a:r>
          </a:p>
          <a:p>
            <a:pPr marL="0" indent="0">
              <a:buNone/>
            </a:pPr>
            <a:r>
              <a:rPr lang="pt-BR" dirty="0">
                <a:latin typeface="Cambria Math" panose="02040503050406030204" pitchFamily="18" charset="0"/>
              </a:rPr>
              <a:t>... E vice-versa!</a:t>
            </a:r>
            <a:endParaRPr lang="pt-BR" b="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CBEA27B2-A557-4747-9B9F-470E89C57EFA}"/>
                  </a:ext>
                </a:extLst>
              </p:cNvPr>
              <p:cNvSpPr/>
              <p:nvPr/>
            </p:nvSpPr>
            <p:spPr>
              <a:xfrm>
                <a:off x="6486525" y="4056507"/>
                <a:ext cx="2724150" cy="781050"/>
              </a:xfrm>
              <a:prstGeom prst="wedgeRoundRectCallout">
                <a:avLst>
                  <a:gd name="adj1" fmla="val -78664"/>
                  <a:gd name="adj2" fmla="val -76524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𝑒𝑥𝑝𝑜𝑛𝑒𝑛𝑐𝑖𝑎𝑙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𝑃𝑜𝑖𝑠𝑠𝑜𝑛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CBEA27B2-A557-4747-9B9F-470E89C57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25" y="4056507"/>
                <a:ext cx="2724150" cy="781050"/>
              </a:xfrm>
              <a:prstGeom prst="wedgeRoundRectCallout">
                <a:avLst>
                  <a:gd name="adj1" fmla="val -78664"/>
                  <a:gd name="adj2" fmla="val -76524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80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750C-6AD8-41C5-9194-8618D589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30995-6321-41E3-9C4B-1574F9A39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Tempo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entre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ocorr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ê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ncia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dois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eventos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consecutiv</m:t>
                    </m:r>
                    <m:r>
                      <m:rPr>
                        <m:sty m:val="p"/>
                      </m:rPr>
                      <a:rPr lang="pt-BR" b="0" i="1" smtClean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Que </a:t>
                </a:r>
                <a:r>
                  <a:rPr lang="pt-BR" dirty="0"/>
                  <a:t>é a função densidade de probabilidade da distribuição exponencial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30995-6321-41E3-9C4B-1574F9A39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14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3F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0A84A-7E6C-4AAA-BE1B-AFEAB2F5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FFFF"/>
                </a:solidFill>
              </a:rPr>
              <a:t>Suponha que a gente esteja interessado em determinada variável aleatória...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40EE-66FB-40E7-B861-E0954F9F6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FFFFFF"/>
                </a:solidFill>
              </a:rPr>
              <a:t>Como podemos saber qual é a função (densidade) de probabilidade que ela segue</a:t>
            </a:r>
            <a:r>
              <a:rPr lang="en-US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4" name="Picture 3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462F7E4A-29EB-4F12-93A4-20617F732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5" r="14630" b="-2"/>
          <a:stretch/>
        </p:blipFill>
        <p:spPr bwMode="auto">
          <a:xfrm>
            <a:off x="7552266" y="10"/>
            <a:ext cx="4639734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80733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B79C-B295-4434-9FEE-CD1D48DD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Distribui</a:t>
            </a:r>
            <a:r>
              <a:rPr lang="pt-BR" dirty="0"/>
              <a:t>ção Normal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2C2FF-3ED1-49ED-9209-E8CAAF30B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8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" y="-27384"/>
            <a:ext cx="11856868" cy="712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9800" y="5949280"/>
            <a:ext cx="7772400" cy="864096"/>
          </a:xfrm>
        </p:spPr>
        <p:txBody>
          <a:bodyPr>
            <a:scene3d>
              <a:camera prst="perspectiveRelaxed"/>
              <a:lightRig rig="threePt" dir="t"/>
            </a:scene3d>
          </a:bodyPr>
          <a:lstStyle/>
          <a:p>
            <a:r>
              <a:rPr lang="pt-BR" dirty="0"/>
              <a:t>A distribuição normal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25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5" y="-459432"/>
            <a:ext cx="11521280" cy="835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www.comfsm.fm/~dleeling/statistics/normal_curv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906" y="1340768"/>
            <a:ext cx="6467422" cy="4679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/>
          <p:cNvCxnSpPr/>
          <p:nvPr/>
        </p:nvCxnSpPr>
        <p:spPr>
          <a:xfrm flipH="1">
            <a:off x="5879976" y="2060848"/>
            <a:ext cx="1066800" cy="60960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974160" y="1340769"/>
            <a:ext cx="200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Maior parte dos dados relativamente  próximos à média.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3450558" y="2445296"/>
            <a:ext cx="0" cy="99060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602958" y="2445296"/>
            <a:ext cx="4572000" cy="114300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536158" y="141709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Poucas observações extremas, tanto de um lado quanto do outro.</a:t>
            </a:r>
          </a:p>
        </p:txBody>
      </p:sp>
      <p:sp>
        <p:nvSpPr>
          <p:cNvPr id="19" name="CaixaDeTexto 7">
            <a:extLst>
              <a:ext uri="{FF2B5EF4-FFF2-40B4-BE49-F238E27FC236}">
                <a16:creationId xmlns:a16="http://schemas.microsoft.com/office/drawing/2014/main" id="{6B4B8FED-0AE0-4664-BC4A-F74E70D7A87C}"/>
              </a:ext>
            </a:extLst>
          </p:cNvPr>
          <p:cNvSpPr txBox="1"/>
          <p:nvPr/>
        </p:nvSpPr>
        <p:spPr>
          <a:xfrm>
            <a:off x="3981350" y="9181"/>
            <a:ext cx="4121076" cy="646331"/>
          </a:xfrm>
          <a:prstGeom prst="rect">
            <a:avLst/>
          </a:prstGeom>
          <a:solidFill>
            <a:srgbClr val="E7D7D4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Probabilidade de estar acima da média é igual a de estar abaixo da média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C0FBCE-B878-421E-AA27-F27D1B2FE636}"/>
              </a:ext>
            </a:extLst>
          </p:cNvPr>
          <p:cNvCxnSpPr/>
          <p:nvPr/>
        </p:nvCxnSpPr>
        <p:spPr>
          <a:xfrm flipV="1">
            <a:off x="5814617" y="680759"/>
            <a:ext cx="0" cy="1380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474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AD724B-39F1-4814-A339-2EDBCBE0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314EDAE-298A-4EC8-B048-300713625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314EDAE-298A-4EC8-B048-300713625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491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comfsm.fm/~dleeling/statistics/normal_curv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450" y="1840260"/>
            <a:ext cx="5374332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encrypted-tbn0.gstatic.com/images?q=tbn:ANd9GcQjJtemuSpUcEfAqZ9HH2nwUyP5eSKQV4GptkEEau-n821NJlh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366040"/>
            <a:ext cx="319970" cy="3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6"/>
          <p:cNvSpPr txBox="1"/>
          <p:nvPr/>
        </p:nvSpPr>
        <p:spPr>
          <a:xfrm>
            <a:off x="2063552" y="2366041"/>
            <a:ext cx="382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 probabilidade de um valor ficar a mais do que 3 desvios-padrão da média é muito baixa (0,3%)</a:t>
            </a:r>
          </a:p>
        </p:txBody>
      </p:sp>
      <p:pic>
        <p:nvPicPr>
          <p:cNvPr id="17" name="Picture 4" descr="https://encrypted-tbn0.gstatic.com/images?q=tbn:ANd9GcQjJtemuSpUcEfAqZ9HH2nwUyP5eSKQV4GptkEEau-n821NJlh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571012"/>
            <a:ext cx="319970" cy="3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6"/>
          <p:cNvSpPr txBox="1"/>
          <p:nvPr/>
        </p:nvSpPr>
        <p:spPr>
          <a:xfrm>
            <a:off x="2063552" y="3571013"/>
            <a:ext cx="3822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Portanto, valores que ficam a mais do que 3 desvios-padrão da média são </a:t>
            </a:r>
            <a:r>
              <a:rPr lang="pt-BR" sz="1400" dirty="0">
                <a:solidFill>
                  <a:schemeClr val="accent6"/>
                </a:solidFill>
              </a:rPr>
              <a:t>suspeitos </a:t>
            </a:r>
            <a:r>
              <a:rPr lang="pt-BR" sz="1400" dirty="0"/>
              <a:t>e </a:t>
            </a:r>
            <a:r>
              <a:rPr lang="pt-BR" sz="1400" dirty="0">
                <a:solidFill>
                  <a:schemeClr val="accent6"/>
                </a:solidFill>
              </a:rPr>
              <a:t>devem ser analisados com cuidado</a:t>
            </a:r>
            <a:r>
              <a:rPr lang="pt-BR" sz="1400" dirty="0"/>
              <a:t>.</a:t>
            </a:r>
          </a:p>
        </p:txBody>
      </p:sp>
      <p:pic>
        <p:nvPicPr>
          <p:cNvPr id="21" name="Picture 4" descr="https://encrypted-tbn0.gstatic.com/images?q=tbn:ANd9GcQjJtemuSpUcEfAqZ9HH2nwUyP5eSKQV4GptkEEau-n821NJlh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5012913"/>
            <a:ext cx="319970" cy="3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6"/>
          <p:cNvSpPr txBox="1"/>
          <p:nvPr/>
        </p:nvSpPr>
        <p:spPr>
          <a:xfrm>
            <a:off x="2063552" y="5012914"/>
            <a:ext cx="38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Esses valores se denominam </a:t>
            </a:r>
            <a:r>
              <a:rPr lang="pt-BR" b="1" i="1" dirty="0" err="1">
                <a:solidFill>
                  <a:schemeClr val="accent6"/>
                </a:solidFill>
              </a:rPr>
              <a:t>outliers</a:t>
            </a:r>
            <a:r>
              <a:rPr lang="pt-BR" sz="1400" i="1" dirty="0"/>
              <a:t>.</a:t>
            </a:r>
            <a:endParaRPr lang="pt-BR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8E6BF-01A4-4709-8E9F-BD48EBB6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distribui</a:t>
            </a:r>
            <a:r>
              <a:rPr lang="pt-BR" dirty="0"/>
              <a:t>ção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61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ad g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1768252"/>
            <a:ext cx="3810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655840" y="4504556"/>
            <a:ext cx="2568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Distorcem médias</a:t>
            </a:r>
          </a:p>
          <a:p>
            <a:r>
              <a:rPr lang="pt-BR" dirty="0"/>
              <a:t>Distorcem desvios-padrão</a:t>
            </a:r>
          </a:p>
          <a:p>
            <a:r>
              <a:rPr lang="pt-BR" dirty="0"/>
              <a:t>Distorcem correlações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42200" y="5589240"/>
            <a:ext cx="743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 consequentemente podem nos levar a conclusões erradas a partir dos dados!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DD590C-078E-4E78-98EA-100CFDBB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Outliers são problemáticos porque eles...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05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/>
          <p:cNvCxnSpPr/>
          <p:nvPr/>
        </p:nvCxnSpPr>
        <p:spPr bwMode="auto">
          <a:xfrm>
            <a:off x="1919536" y="5301208"/>
            <a:ext cx="81369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Conector de seta reta 5"/>
          <p:cNvCxnSpPr/>
          <p:nvPr/>
        </p:nvCxnSpPr>
        <p:spPr bwMode="auto">
          <a:xfrm flipH="1" flipV="1">
            <a:off x="1911152" y="1332384"/>
            <a:ext cx="80392" cy="4040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Forma livre 9"/>
          <p:cNvSpPr/>
          <p:nvPr/>
        </p:nvSpPr>
        <p:spPr bwMode="auto">
          <a:xfrm>
            <a:off x="2148840" y="2288540"/>
            <a:ext cx="7711440" cy="1534160"/>
          </a:xfrm>
          <a:custGeom>
            <a:avLst/>
            <a:gdLst>
              <a:gd name="connsiteX0" fmla="*/ 0 w 7711440"/>
              <a:gd name="connsiteY0" fmla="*/ 1155700 h 1534160"/>
              <a:gd name="connsiteX1" fmla="*/ 746760 w 7711440"/>
              <a:gd name="connsiteY1" fmla="*/ 439420 h 1534160"/>
              <a:gd name="connsiteX2" fmla="*/ 1676400 w 7711440"/>
              <a:gd name="connsiteY2" fmla="*/ 988060 h 1534160"/>
              <a:gd name="connsiteX3" fmla="*/ 2468880 w 7711440"/>
              <a:gd name="connsiteY3" fmla="*/ 73660 h 1534160"/>
              <a:gd name="connsiteX4" fmla="*/ 3291840 w 7711440"/>
              <a:gd name="connsiteY4" fmla="*/ 1430020 h 1534160"/>
              <a:gd name="connsiteX5" fmla="*/ 3870960 w 7711440"/>
              <a:gd name="connsiteY5" fmla="*/ 698500 h 1534160"/>
              <a:gd name="connsiteX6" fmla="*/ 4373880 w 7711440"/>
              <a:gd name="connsiteY6" fmla="*/ 1064260 h 1534160"/>
              <a:gd name="connsiteX7" fmla="*/ 4937760 w 7711440"/>
              <a:gd name="connsiteY7" fmla="*/ 347980 h 1534160"/>
              <a:gd name="connsiteX8" fmla="*/ 5577840 w 7711440"/>
              <a:gd name="connsiteY8" fmla="*/ 1140460 h 1534160"/>
              <a:gd name="connsiteX9" fmla="*/ 6385560 w 7711440"/>
              <a:gd name="connsiteY9" fmla="*/ 88900 h 1534160"/>
              <a:gd name="connsiteX10" fmla="*/ 7178040 w 7711440"/>
              <a:gd name="connsiteY10" fmla="*/ 1186180 h 1534160"/>
              <a:gd name="connsiteX11" fmla="*/ 7711440 w 7711440"/>
              <a:gd name="connsiteY11" fmla="*/ 850900 h 153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11440" h="1534160">
                <a:moveTo>
                  <a:pt x="0" y="1155700"/>
                </a:moveTo>
                <a:cubicBezTo>
                  <a:pt x="233680" y="811530"/>
                  <a:pt x="467360" y="467360"/>
                  <a:pt x="746760" y="439420"/>
                </a:cubicBezTo>
                <a:cubicBezTo>
                  <a:pt x="1026160" y="411480"/>
                  <a:pt x="1389380" y="1049020"/>
                  <a:pt x="1676400" y="988060"/>
                </a:cubicBezTo>
                <a:cubicBezTo>
                  <a:pt x="1963420" y="927100"/>
                  <a:pt x="2199640" y="0"/>
                  <a:pt x="2468880" y="73660"/>
                </a:cubicBezTo>
                <a:cubicBezTo>
                  <a:pt x="2738120" y="147320"/>
                  <a:pt x="3058160" y="1325880"/>
                  <a:pt x="3291840" y="1430020"/>
                </a:cubicBezTo>
                <a:cubicBezTo>
                  <a:pt x="3525520" y="1534160"/>
                  <a:pt x="3690620" y="759460"/>
                  <a:pt x="3870960" y="698500"/>
                </a:cubicBezTo>
                <a:cubicBezTo>
                  <a:pt x="4051300" y="637540"/>
                  <a:pt x="4196080" y="1122680"/>
                  <a:pt x="4373880" y="1064260"/>
                </a:cubicBezTo>
                <a:cubicBezTo>
                  <a:pt x="4551680" y="1005840"/>
                  <a:pt x="4737100" y="335280"/>
                  <a:pt x="4937760" y="347980"/>
                </a:cubicBezTo>
                <a:cubicBezTo>
                  <a:pt x="5138420" y="360680"/>
                  <a:pt x="5336540" y="1183640"/>
                  <a:pt x="5577840" y="1140460"/>
                </a:cubicBezTo>
                <a:cubicBezTo>
                  <a:pt x="5819140" y="1097280"/>
                  <a:pt x="6118860" y="81280"/>
                  <a:pt x="6385560" y="88900"/>
                </a:cubicBezTo>
                <a:cubicBezTo>
                  <a:pt x="6652260" y="96520"/>
                  <a:pt x="6957060" y="1059180"/>
                  <a:pt x="7178040" y="1186180"/>
                </a:cubicBezTo>
                <a:cubicBezTo>
                  <a:pt x="7399020" y="1313180"/>
                  <a:pt x="7555230" y="1082040"/>
                  <a:pt x="7711440" y="850900"/>
                </a:cubicBez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>
              <a:latin typeface="Helvetica" charset="0"/>
            </a:endParaRPr>
          </a:p>
        </p:txBody>
      </p:sp>
      <p:cxnSp>
        <p:nvCxnSpPr>
          <p:cNvPr id="13" name="Conector reto 12"/>
          <p:cNvCxnSpPr/>
          <p:nvPr/>
        </p:nvCxnSpPr>
        <p:spPr bwMode="auto">
          <a:xfrm>
            <a:off x="1919536" y="3140968"/>
            <a:ext cx="83529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ector reto 13"/>
          <p:cNvCxnSpPr/>
          <p:nvPr/>
        </p:nvCxnSpPr>
        <p:spPr bwMode="auto">
          <a:xfrm>
            <a:off x="1919536" y="2204864"/>
            <a:ext cx="83529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ector reto 14"/>
          <p:cNvCxnSpPr/>
          <p:nvPr/>
        </p:nvCxnSpPr>
        <p:spPr bwMode="auto">
          <a:xfrm>
            <a:off x="1991544" y="4005064"/>
            <a:ext cx="83529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9120336" y="19168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LCS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120336" y="39330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LCI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9150816" y="27961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B13FF-11B0-44AF-B37E-4AB49B3C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Carta de controle d eprocessos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7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86FE767-FD66-4741-AFC1-7966763E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dirty="0"/>
              <a:t>Aplicação: Carta de controle d eprocessos</a:t>
            </a:r>
            <a:endParaRPr lang="en-US" dirty="0"/>
          </a:p>
        </p:txBody>
      </p:sp>
      <p:cxnSp>
        <p:nvCxnSpPr>
          <p:cNvPr id="5" name="Conector de seta reta 4"/>
          <p:cNvCxnSpPr/>
          <p:nvPr/>
        </p:nvCxnSpPr>
        <p:spPr bwMode="auto">
          <a:xfrm>
            <a:off x="1919536" y="5301208"/>
            <a:ext cx="81369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Conector de seta reta 5"/>
          <p:cNvCxnSpPr/>
          <p:nvPr/>
        </p:nvCxnSpPr>
        <p:spPr bwMode="auto">
          <a:xfrm flipH="1" flipV="1">
            <a:off x="1911152" y="1332384"/>
            <a:ext cx="80392" cy="4040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Forma livre 9"/>
          <p:cNvSpPr/>
          <p:nvPr/>
        </p:nvSpPr>
        <p:spPr bwMode="auto">
          <a:xfrm>
            <a:off x="2148840" y="2288540"/>
            <a:ext cx="7711440" cy="1534160"/>
          </a:xfrm>
          <a:custGeom>
            <a:avLst/>
            <a:gdLst>
              <a:gd name="connsiteX0" fmla="*/ 0 w 7711440"/>
              <a:gd name="connsiteY0" fmla="*/ 1155700 h 1534160"/>
              <a:gd name="connsiteX1" fmla="*/ 746760 w 7711440"/>
              <a:gd name="connsiteY1" fmla="*/ 439420 h 1534160"/>
              <a:gd name="connsiteX2" fmla="*/ 1676400 w 7711440"/>
              <a:gd name="connsiteY2" fmla="*/ 988060 h 1534160"/>
              <a:gd name="connsiteX3" fmla="*/ 2468880 w 7711440"/>
              <a:gd name="connsiteY3" fmla="*/ 73660 h 1534160"/>
              <a:gd name="connsiteX4" fmla="*/ 3291840 w 7711440"/>
              <a:gd name="connsiteY4" fmla="*/ 1430020 h 1534160"/>
              <a:gd name="connsiteX5" fmla="*/ 3870960 w 7711440"/>
              <a:gd name="connsiteY5" fmla="*/ 698500 h 1534160"/>
              <a:gd name="connsiteX6" fmla="*/ 4373880 w 7711440"/>
              <a:gd name="connsiteY6" fmla="*/ 1064260 h 1534160"/>
              <a:gd name="connsiteX7" fmla="*/ 4937760 w 7711440"/>
              <a:gd name="connsiteY7" fmla="*/ 347980 h 1534160"/>
              <a:gd name="connsiteX8" fmla="*/ 5577840 w 7711440"/>
              <a:gd name="connsiteY8" fmla="*/ 1140460 h 1534160"/>
              <a:gd name="connsiteX9" fmla="*/ 6385560 w 7711440"/>
              <a:gd name="connsiteY9" fmla="*/ 88900 h 1534160"/>
              <a:gd name="connsiteX10" fmla="*/ 7178040 w 7711440"/>
              <a:gd name="connsiteY10" fmla="*/ 1186180 h 1534160"/>
              <a:gd name="connsiteX11" fmla="*/ 7711440 w 7711440"/>
              <a:gd name="connsiteY11" fmla="*/ 850900 h 153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11440" h="1534160">
                <a:moveTo>
                  <a:pt x="0" y="1155700"/>
                </a:moveTo>
                <a:cubicBezTo>
                  <a:pt x="233680" y="811530"/>
                  <a:pt x="467360" y="467360"/>
                  <a:pt x="746760" y="439420"/>
                </a:cubicBezTo>
                <a:cubicBezTo>
                  <a:pt x="1026160" y="411480"/>
                  <a:pt x="1389380" y="1049020"/>
                  <a:pt x="1676400" y="988060"/>
                </a:cubicBezTo>
                <a:cubicBezTo>
                  <a:pt x="1963420" y="927100"/>
                  <a:pt x="2199640" y="0"/>
                  <a:pt x="2468880" y="73660"/>
                </a:cubicBezTo>
                <a:cubicBezTo>
                  <a:pt x="2738120" y="147320"/>
                  <a:pt x="3058160" y="1325880"/>
                  <a:pt x="3291840" y="1430020"/>
                </a:cubicBezTo>
                <a:cubicBezTo>
                  <a:pt x="3525520" y="1534160"/>
                  <a:pt x="3690620" y="759460"/>
                  <a:pt x="3870960" y="698500"/>
                </a:cubicBezTo>
                <a:cubicBezTo>
                  <a:pt x="4051300" y="637540"/>
                  <a:pt x="4196080" y="1122680"/>
                  <a:pt x="4373880" y="1064260"/>
                </a:cubicBezTo>
                <a:cubicBezTo>
                  <a:pt x="4551680" y="1005840"/>
                  <a:pt x="4737100" y="335280"/>
                  <a:pt x="4937760" y="347980"/>
                </a:cubicBezTo>
                <a:cubicBezTo>
                  <a:pt x="5138420" y="360680"/>
                  <a:pt x="5336540" y="1183640"/>
                  <a:pt x="5577840" y="1140460"/>
                </a:cubicBezTo>
                <a:cubicBezTo>
                  <a:pt x="5819140" y="1097280"/>
                  <a:pt x="6118860" y="81280"/>
                  <a:pt x="6385560" y="88900"/>
                </a:cubicBezTo>
                <a:cubicBezTo>
                  <a:pt x="6652260" y="96520"/>
                  <a:pt x="6957060" y="1059180"/>
                  <a:pt x="7178040" y="1186180"/>
                </a:cubicBezTo>
                <a:cubicBezTo>
                  <a:pt x="7399020" y="1313180"/>
                  <a:pt x="7555230" y="1082040"/>
                  <a:pt x="7711440" y="850900"/>
                </a:cubicBez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>
              <a:latin typeface="Helvetica" charset="0"/>
            </a:endParaRPr>
          </a:p>
        </p:txBody>
      </p:sp>
      <p:cxnSp>
        <p:nvCxnSpPr>
          <p:cNvPr id="13" name="Conector reto 12"/>
          <p:cNvCxnSpPr/>
          <p:nvPr/>
        </p:nvCxnSpPr>
        <p:spPr bwMode="auto">
          <a:xfrm>
            <a:off x="1919536" y="3140968"/>
            <a:ext cx="83529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ector reto 13"/>
          <p:cNvCxnSpPr/>
          <p:nvPr/>
        </p:nvCxnSpPr>
        <p:spPr bwMode="auto">
          <a:xfrm>
            <a:off x="1919536" y="2204864"/>
            <a:ext cx="83529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ector reto 14"/>
          <p:cNvCxnSpPr/>
          <p:nvPr/>
        </p:nvCxnSpPr>
        <p:spPr bwMode="auto">
          <a:xfrm>
            <a:off x="1991544" y="4005064"/>
            <a:ext cx="83529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9120336" y="19168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LCS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120336" y="39330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LCI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9150816" y="27961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média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726572" y="1412777"/>
            <a:ext cx="2161517" cy="957580"/>
          </a:xfrm>
          <a:prstGeom prst="wedgeRoundRectCallout">
            <a:avLst>
              <a:gd name="adj1" fmla="val -39352"/>
              <a:gd name="adj2" fmla="val 6951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600" b="1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Série histórica do indicador.</a:t>
            </a:r>
            <a:r>
              <a:rPr lang="pt-BR" sz="80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pt-BR" sz="1000" dirty="0">
                <a:solidFill>
                  <a:schemeClr val="tx1"/>
                </a:solidFill>
                <a:latin typeface="Helvetica" charset="0"/>
              </a:rPr>
              <a:t>Indica a evolução do desempenho do processo.</a:t>
            </a:r>
            <a:endParaRPr lang="en-US" sz="1000" dirty="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295801" y="3970505"/>
            <a:ext cx="2161517" cy="1245613"/>
          </a:xfrm>
          <a:prstGeom prst="wedgeRoundRectCallout">
            <a:avLst>
              <a:gd name="adj1" fmla="val -47284"/>
              <a:gd name="adj2" fmla="val -11107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600" b="1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Média do indicador.</a:t>
            </a:r>
            <a:r>
              <a:rPr lang="pt-BR" sz="80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pt-BR" sz="1000" dirty="0">
                <a:solidFill>
                  <a:schemeClr val="tx1"/>
                </a:solidFill>
                <a:latin typeface="Helvetica" charset="0"/>
              </a:rPr>
              <a:t>Idealmente, o indicador deve oscilar em torno da média, ora subindo, ora caindo, mas nunca se afastando demais nem ficando só de um lado da média.</a:t>
            </a:r>
            <a:endParaRPr lang="en-US" sz="1000" dirty="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7176120" y="4870506"/>
            <a:ext cx="2684160" cy="1798854"/>
          </a:xfrm>
          <a:prstGeom prst="wedgeRoundRectCallout">
            <a:avLst>
              <a:gd name="adj1" fmla="val -24725"/>
              <a:gd name="adj2" fmla="val -9403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pt-BR" sz="1600" b="1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Limite de controle inferior do indicador.</a:t>
            </a:r>
            <a:r>
              <a:rPr lang="pt-BR" sz="80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pt-BR" sz="1000" dirty="0">
                <a:solidFill>
                  <a:schemeClr val="tx1"/>
                </a:solidFill>
                <a:latin typeface="Helvetica" charset="0"/>
              </a:rPr>
              <a:t>É igual à média do indicador menos 3 desvios-padrão do indicador. Se o processo está sob controle, o indicador (quase) nunca deveria cair abaixo desse limite. Se isso ocorre, suspeitamos de que há algo acontecendo com o processo e vale investigar.</a:t>
            </a:r>
            <a:endParaRPr lang="en-US" sz="1000" dirty="0">
              <a:solidFill>
                <a:schemeClr val="tx1"/>
              </a:solidFill>
              <a:latin typeface="Helvetica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7681618" y="322316"/>
            <a:ext cx="2518838" cy="1941693"/>
          </a:xfrm>
          <a:prstGeom prst="wedgeRoundRectCallout">
            <a:avLst>
              <a:gd name="adj1" fmla="val -62836"/>
              <a:gd name="adj2" fmla="val 4341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600" b="1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Limite de controle superior do indicador.</a:t>
            </a:r>
            <a:r>
              <a:rPr lang="pt-BR" sz="800" dirty="0">
                <a:solidFill>
                  <a:schemeClr val="tx1"/>
                </a:solidFill>
                <a:latin typeface="Helvetica" charset="0"/>
              </a:rPr>
              <a:t>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chemeClr val="tx1"/>
                </a:solidFill>
                <a:latin typeface="Helvetica" charset="0"/>
              </a:rPr>
              <a:t>É igual à média do indicador mais 3 desvios-padrão do indicador. Se o processo está sob controle, o indicador (quase) nunca deveria subir acima desse limite. Se isso ocorre, suspeitamos de que há algo acontecendo com o processo e vale investigar.</a:t>
            </a:r>
            <a:endParaRPr lang="en-US" sz="1000" dirty="0">
              <a:solidFill>
                <a:schemeClr val="tx1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162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6A95-29E1-4995-A23D-AA12B0C2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pt-BR" dirty="0"/>
              <a:t>ão dá para fazer contas com a distribuição normal na mão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1B4288-1CE4-40D6-B043-8DD529C7687E}"/>
                  </a:ext>
                </a:extLst>
              </p:cNvPr>
              <p:cNvSpPr txBox="1"/>
              <p:nvPr/>
            </p:nvSpPr>
            <p:spPr>
              <a:xfrm>
                <a:off x="3646170" y="2228850"/>
                <a:ext cx="3952813" cy="1014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1B4288-1CE4-40D6-B043-8DD529C76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70" y="2228850"/>
                <a:ext cx="3952813" cy="10142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559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6A95-29E1-4995-A23D-AA12B0C2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Mas </a:t>
            </a:r>
            <a:r>
              <a:rPr lang="pt-BR" dirty="0"/>
              <a:t>qualquer distribuição normal pode ser </a:t>
            </a:r>
            <a:r>
              <a:rPr lang="pt-BR" dirty="0">
                <a:solidFill>
                  <a:srgbClr val="0070C0"/>
                </a:solidFill>
              </a:rPr>
              <a:t>padronizada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636264-E02C-4048-AD5D-D01CE8A4D6B7}"/>
                  </a:ext>
                </a:extLst>
              </p:cNvPr>
              <p:cNvSpPr txBox="1"/>
              <p:nvPr/>
            </p:nvSpPr>
            <p:spPr>
              <a:xfrm>
                <a:off x="1239799" y="2898758"/>
                <a:ext cx="9712402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636264-E02C-4048-AD5D-D01CE8A4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9" y="2898758"/>
                <a:ext cx="9712402" cy="1060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58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CBEF-9D26-41AE-846C-D5A97BBF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 notícia!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A504C-ED5E-4101-A5D9-4E3CF43C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89" y="4144884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0B94D05-7A55-43CD-9FF8-2E6062F8BAC4}"/>
              </a:ext>
            </a:extLst>
          </p:cNvPr>
          <p:cNvSpPr txBox="1"/>
          <p:nvPr/>
        </p:nvSpPr>
        <p:spPr>
          <a:xfrm>
            <a:off x="1737589" y="1912636"/>
            <a:ext cx="871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>
                <a:latin typeface="Comic Sans MS" pitchFamily="66" charset="0"/>
              </a:rPr>
              <a:t>A maior parte dos problemas práticos encaixa-se em alguma categoria já estudada e com solução simples, conhecida e pronta para o uso.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5647F-7ACA-4322-A1E7-F2E3B5FA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27" y="4242295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9A50B-E578-4DCB-A53D-431B7B02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091" y="4242295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57">
            <a:extLst>
              <a:ext uri="{FF2B5EF4-FFF2-40B4-BE49-F238E27FC236}">
                <a16:creationId xmlns:a16="http://schemas.microsoft.com/office/drawing/2014/main" id="{4FDBDBD9-F348-42EA-A647-5AEB77105BF1}"/>
              </a:ext>
            </a:extLst>
          </p:cNvPr>
          <p:cNvSpPr txBox="1">
            <a:spLocks noChangeArrowheads="1"/>
          </p:cNvSpPr>
          <p:nvPr/>
        </p:nvSpPr>
        <p:spPr bwMode="auto">
          <a:xfrm rot="21396254">
            <a:off x="1807467" y="3305853"/>
            <a:ext cx="24457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1800" b="1" dirty="0">
                <a:latin typeface="Calibri" pitchFamily="34" charset="0"/>
                <a:cs typeface="Calibri" pitchFamily="34" charset="0"/>
              </a:rPr>
              <a:t>Estimação de contagem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772CB-1851-4D8A-8541-C37EBD2DD80D}"/>
              </a:ext>
            </a:extLst>
          </p:cNvPr>
          <p:cNvSpPr/>
          <p:nvPr/>
        </p:nvSpPr>
        <p:spPr>
          <a:xfrm rot="275635">
            <a:off x="4496003" y="2770342"/>
            <a:ext cx="2286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2000" b="1" dirty="0">
                <a:latin typeface="Calibri" pitchFamily="34" charset="0"/>
                <a:cs typeface="Calibri" pitchFamily="34" charset="0"/>
              </a:rPr>
              <a:t>Estimação de tempo até a ocorrência de um evento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82AEB-8EC6-4E67-B639-BAE11DD25BFB}"/>
              </a:ext>
            </a:extLst>
          </p:cNvPr>
          <p:cNvSpPr/>
          <p:nvPr/>
        </p:nvSpPr>
        <p:spPr>
          <a:xfrm rot="21428298">
            <a:off x="7717986" y="3290463"/>
            <a:ext cx="231390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2000" b="1" dirty="0">
                <a:latin typeface="Calibri" pitchFamily="34" charset="0"/>
                <a:cs typeface="Calibri" pitchFamily="34" charset="0"/>
              </a:rPr>
              <a:t>Estimação de média</a:t>
            </a:r>
          </a:p>
        </p:txBody>
      </p:sp>
    </p:spTree>
    <p:extLst>
      <p:ext uri="{BB962C8B-B14F-4D97-AF65-F5344CB8AC3E}">
        <p14:creationId xmlns:p14="http://schemas.microsoft.com/office/powerpoint/2010/main" val="2388616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AD724B-39F1-4814-A339-2EDBCBE0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distribuição normal padrão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314EDAE-298A-4EC8-B048-300713625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314EDAE-298A-4EC8-B048-300713625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025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1AC54-C96A-4D33-AA86-62D73490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Voltaremos à distribuição normal mais tarde...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197C-CC62-49CC-84C1-11F24672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A distribuição normal é muito importante por causa de um teorema chamado Teorema do Limite Central. </a:t>
            </a:r>
          </a:p>
          <a:p>
            <a:pPr marL="0" indent="0">
              <a:buNone/>
            </a:pPr>
            <a:r>
              <a:rPr lang="pt-BR" dirty="0"/>
              <a:t>Até lá, a distribuição normal fica meio misteriosa mesmo...</a:t>
            </a:r>
          </a:p>
          <a:p>
            <a:pPr marL="0" indent="0">
              <a:buNone/>
            </a:pPr>
            <a:r>
              <a:rPr lang="pt-BR" dirty="0"/>
              <a:t>Aguarde. Vamos falar sobre esse Teorema mais tarde...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8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E6E-0700-43EA-A9D8-376BE23BA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Distribuições de probabilidade para variáveis aleatórias Contínuas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5EAF3-8B08-4D74-A154-C59FD294B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7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986-EB80-4D9F-A47C-29380688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Existem várias!</a:t>
            </a:r>
            <a:br>
              <a:rPr lang="pt-BR" dirty="0"/>
            </a:br>
            <a:r>
              <a:rPr lang="pt-BR" dirty="0"/>
              <a:t>Mas vamos falar sobre duas:</a:t>
            </a:r>
            <a:endParaRPr lang="en-US" dirty="0"/>
          </a:p>
        </p:txBody>
      </p:sp>
      <p:pic>
        <p:nvPicPr>
          <p:cNvPr id="6" name="Imagem 50">
            <a:extLst>
              <a:ext uri="{FF2B5EF4-FFF2-40B4-BE49-F238E27FC236}">
                <a16:creationId xmlns:a16="http://schemas.microsoft.com/office/drawing/2014/main" id="{A24BE68B-F7E4-4188-8344-E8FF7ED4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6" t="6477" r="14966" b="13020"/>
          <a:stretch>
            <a:fillRect/>
          </a:stretch>
        </p:blipFill>
        <p:spPr bwMode="auto">
          <a:xfrm>
            <a:off x="4615011" y="1988840"/>
            <a:ext cx="298132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o 55">
            <a:extLst>
              <a:ext uri="{FF2B5EF4-FFF2-40B4-BE49-F238E27FC236}">
                <a16:creationId xmlns:a16="http://schemas.microsoft.com/office/drawing/2014/main" id="{EA2F361C-6EF0-4299-BEED-1FE2240CDE07}"/>
              </a:ext>
            </a:extLst>
          </p:cNvPr>
          <p:cNvGrpSpPr>
            <a:grpSpLocks/>
          </p:cNvGrpSpPr>
          <p:nvPr/>
        </p:nvGrpSpPr>
        <p:grpSpPr bwMode="auto">
          <a:xfrm>
            <a:off x="1590673" y="2248038"/>
            <a:ext cx="2833688" cy="2927350"/>
            <a:chOff x="9714181" y="4106826"/>
            <a:chExt cx="1080120" cy="1201824"/>
          </a:xfrm>
        </p:grpSpPr>
        <p:pic>
          <p:nvPicPr>
            <p:cNvPr id="8" name="Imagem 56">
              <a:extLst>
                <a:ext uri="{FF2B5EF4-FFF2-40B4-BE49-F238E27FC236}">
                  <a16:creationId xmlns:a16="http://schemas.microsoft.com/office/drawing/2014/main" id="{7FAD2B79-0298-4A5E-9D1A-3E6383E48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1" t="8665" r="18108" b="10104"/>
            <a:stretch>
              <a:fillRect/>
            </a:stretch>
          </p:blipFill>
          <p:spPr bwMode="auto">
            <a:xfrm>
              <a:off x="9714181" y="4106826"/>
              <a:ext cx="1080120" cy="120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CaixaDeTexto 57">
              <a:extLst>
                <a:ext uri="{FF2B5EF4-FFF2-40B4-BE49-F238E27FC236}">
                  <a16:creationId xmlns:a16="http://schemas.microsoft.com/office/drawing/2014/main" id="{E9A452E3-8CC0-4FB6-828A-6C8FCAD51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396254">
              <a:off x="9803696" y="4562426"/>
              <a:ext cx="932246" cy="290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pt-BR" altLang="pt-BR" b="1" dirty="0">
                  <a:latin typeface="Calibri" pitchFamily="34" charset="0"/>
                  <a:cs typeface="Calibri" pitchFamily="34" charset="0"/>
                </a:rPr>
                <a:t>Distribuição Exponencial</a:t>
              </a:r>
            </a:p>
          </p:txBody>
        </p:sp>
      </p:grpSp>
      <p:sp>
        <p:nvSpPr>
          <p:cNvPr id="10" name="CaixaDeTexto 57">
            <a:extLst>
              <a:ext uri="{FF2B5EF4-FFF2-40B4-BE49-F238E27FC236}">
                <a16:creationId xmlns:a16="http://schemas.microsoft.com/office/drawing/2014/main" id="{A3FA3FCC-7CC5-4851-803D-62A22A91F842}"/>
              </a:ext>
            </a:extLst>
          </p:cNvPr>
          <p:cNvSpPr txBox="1">
            <a:spLocks noChangeArrowheads="1"/>
          </p:cNvSpPr>
          <p:nvPr/>
        </p:nvSpPr>
        <p:spPr bwMode="auto">
          <a:xfrm rot="21407865">
            <a:off x="4840434" y="3391825"/>
            <a:ext cx="2571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pt-BR" altLang="pt-BR" b="1" dirty="0">
                <a:latin typeface="Calibri" pitchFamily="34" charset="0"/>
                <a:cs typeface="Calibri" pitchFamily="34" charset="0"/>
              </a:rPr>
              <a:t>Distribuição Normal</a:t>
            </a:r>
          </a:p>
        </p:txBody>
      </p:sp>
    </p:spTree>
    <p:extLst>
      <p:ext uri="{BB962C8B-B14F-4D97-AF65-F5344CB8AC3E}">
        <p14:creationId xmlns:p14="http://schemas.microsoft.com/office/powerpoint/2010/main" val="220941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CBEF-9D26-41AE-846C-D5A97BBF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Boa notícia!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A504C-ED5E-4101-A5D9-4E3CF43C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89" y="4144884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0B94D05-7A55-43CD-9FF8-2E6062F8BAC4}"/>
              </a:ext>
            </a:extLst>
          </p:cNvPr>
          <p:cNvSpPr txBox="1"/>
          <p:nvPr/>
        </p:nvSpPr>
        <p:spPr>
          <a:xfrm>
            <a:off x="1737589" y="1912636"/>
            <a:ext cx="871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A maior parte dos problemas práticos encaixa-se em alguma categoria já estudada e com solução simples, conhecida e pronta para o uso.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5647F-7ACA-4322-A1E7-F2E3B5FA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27" y="4242295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9A50B-E578-4DCB-A53D-431B7B02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091" y="4242295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57">
            <a:extLst>
              <a:ext uri="{FF2B5EF4-FFF2-40B4-BE49-F238E27FC236}">
                <a16:creationId xmlns:a16="http://schemas.microsoft.com/office/drawing/2014/main" id="{4FDBDBD9-F348-42EA-A647-5AEB77105BF1}"/>
              </a:ext>
            </a:extLst>
          </p:cNvPr>
          <p:cNvSpPr txBox="1">
            <a:spLocks noChangeArrowheads="1"/>
          </p:cNvSpPr>
          <p:nvPr/>
        </p:nvSpPr>
        <p:spPr bwMode="auto">
          <a:xfrm rot="21396254">
            <a:off x="1807467" y="3305853"/>
            <a:ext cx="24457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18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Estimação de contagem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772CB-1851-4D8A-8541-C37EBD2DD80D}"/>
              </a:ext>
            </a:extLst>
          </p:cNvPr>
          <p:cNvSpPr/>
          <p:nvPr/>
        </p:nvSpPr>
        <p:spPr>
          <a:xfrm rot="275635">
            <a:off x="4496003" y="2770342"/>
            <a:ext cx="2286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Estimação de tempo até a ocorrência de um evento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82AEB-8EC6-4E67-B639-BAE11DD25BFB}"/>
              </a:ext>
            </a:extLst>
          </p:cNvPr>
          <p:cNvSpPr/>
          <p:nvPr/>
        </p:nvSpPr>
        <p:spPr>
          <a:xfrm rot="21428298">
            <a:off x="7717986" y="3290463"/>
            <a:ext cx="231390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Estimação de média</a:t>
            </a:r>
          </a:p>
        </p:txBody>
      </p:sp>
    </p:spTree>
    <p:extLst>
      <p:ext uri="{BB962C8B-B14F-4D97-AF65-F5344CB8AC3E}">
        <p14:creationId xmlns:p14="http://schemas.microsoft.com/office/powerpoint/2010/main" val="365594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F8435-76CD-4B69-8D29-D6510EFD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exponencial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D8F02-5A14-486F-87C9-B621D9D83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2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337A-8C28-4785-BF19-659640F4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310622" cy="1499616"/>
          </a:xfrm>
        </p:spPr>
        <p:txBody>
          <a:bodyPr/>
          <a:lstStyle/>
          <a:p>
            <a:r>
              <a:rPr lang="pt-BR" dirty="0"/>
              <a:t>Quando usar uma distribuição exponencial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3625-8FDB-4ED2-B545-FD6FDD4F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Nossa variável aleatória é o </a:t>
            </a:r>
            <a:r>
              <a:rPr lang="pt-BR" dirty="0">
                <a:solidFill>
                  <a:schemeClr val="accent2"/>
                </a:solidFill>
              </a:rPr>
              <a:t>tempo entre dois eventos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 fato de já ter passado muito tempo desde o último evento </a:t>
            </a:r>
            <a:r>
              <a:rPr lang="pt-BR" dirty="0">
                <a:solidFill>
                  <a:schemeClr val="accent2"/>
                </a:solidFill>
              </a:rPr>
              <a:t>não aumenta nem diminui a probabilidade</a:t>
            </a:r>
            <a:r>
              <a:rPr lang="pt-BR" dirty="0"/>
              <a:t> do próximo evento acontecer logo em seguida</a:t>
            </a:r>
          </a:p>
        </p:txBody>
      </p:sp>
    </p:spTree>
    <p:extLst>
      <p:ext uri="{BB962C8B-B14F-4D97-AF65-F5344CB8AC3E}">
        <p14:creationId xmlns:p14="http://schemas.microsoft.com/office/powerpoint/2010/main" val="153468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38A1-5F7D-4C30-A167-4847C4ABC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Tempo que uma pessoa demora sendo atendida no caixa de um banco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Tempo entre duas pessoas chegarem a uma loja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Tempo que uma máquina opera sem apresentar defeitos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Vida útil de uma peça </a:t>
            </a:r>
            <a:r>
              <a:rPr lang="en-US" sz="2400" dirty="0"/>
              <a:t>/ m</a:t>
            </a:r>
            <a:r>
              <a:rPr lang="pt-BR" sz="2400" dirty="0"/>
              <a:t>áquina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Tempo de vida de uma pessoa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41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1_MBA-GP">
  <a:themeElements>
    <a:clrScheme name="MBA-G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BA-GP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MBA-G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A-G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2795</TotalTime>
  <Words>950</Words>
  <Application>Microsoft Office PowerPoint</Application>
  <PresentationFormat>Widescreen</PresentationFormat>
  <Paragraphs>127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Calibri</vt:lpstr>
      <vt:lpstr>Cambria Math</vt:lpstr>
      <vt:lpstr>Comic Sans MS</vt:lpstr>
      <vt:lpstr>Helvetica</vt:lpstr>
      <vt:lpstr>Myriad Pro</vt:lpstr>
      <vt:lpstr>Times New Roman</vt:lpstr>
      <vt:lpstr>Tw Cen MT</vt:lpstr>
      <vt:lpstr>Tw Cen MT Condensed</vt:lpstr>
      <vt:lpstr>Wingdings</vt:lpstr>
      <vt:lpstr>Wingdings 3</vt:lpstr>
      <vt:lpstr>Integral</vt:lpstr>
      <vt:lpstr>1_MBA-GP</vt:lpstr>
      <vt:lpstr>Distribuições de probabilidades: uma degustação</vt:lpstr>
      <vt:lpstr>Suponha que a gente esteja interessado em determinada variável aleatória...</vt:lpstr>
      <vt:lpstr>Boa notícia!</vt:lpstr>
      <vt:lpstr>Distribuições de probabilidade para variáveis aleatórias Contínuas</vt:lpstr>
      <vt:lpstr>Existem várias! Mas vamos falar sobre duas:</vt:lpstr>
      <vt:lpstr>Boa notícia!</vt:lpstr>
      <vt:lpstr>Distribuição exponencial</vt:lpstr>
      <vt:lpstr>Quando usar uma distribuição exponencial</vt:lpstr>
      <vt:lpstr>Exemplos</vt:lpstr>
      <vt:lpstr>Notação</vt:lpstr>
      <vt:lpstr>Função densidade de probabilidade</vt:lpstr>
      <vt:lpstr>Função densidade de probabilidade</vt:lpstr>
      <vt:lpstr>Função de sobrevivência</vt:lpstr>
      <vt:lpstr>exemplo</vt:lpstr>
      <vt:lpstr>exemplo</vt:lpstr>
      <vt:lpstr>Valor esperado e variância</vt:lpstr>
      <vt:lpstr>A distribuição exponencial não tem memória</vt:lpstr>
      <vt:lpstr>A distribuição exponencial tem um caso de amor com a distribuição de Poisson</vt:lpstr>
      <vt:lpstr>Demonstração</vt:lpstr>
      <vt:lpstr>Distribuição Normal</vt:lpstr>
      <vt:lpstr>A distribuição normal</vt:lpstr>
      <vt:lpstr>PowerPoint Presentation</vt:lpstr>
      <vt:lpstr>Notação</vt:lpstr>
      <vt:lpstr>Outliers na distribuição normal</vt:lpstr>
      <vt:lpstr>Outliers são problemáticos porque eles...</vt:lpstr>
      <vt:lpstr>Aplicação: Carta de controle d eprocessos</vt:lpstr>
      <vt:lpstr>Aplicação: Carta de controle d eprocessos</vt:lpstr>
      <vt:lpstr>Não dá para fazer contas com a distribuição normal na mão</vt:lpstr>
      <vt:lpstr>Mas qualquer distribuição normal pode ser padronizada</vt:lpstr>
      <vt:lpstr>A distribuição normal padrão</vt:lpstr>
      <vt:lpstr>Voltaremos à distribuição normal mais tarde...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Distribuições de probabilidade discreta</dc:title>
  <dc:creator>Felipe Buchbinder</dc:creator>
  <cp:lastModifiedBy>Felipe Buchbinder</cp:lastModifiedBy>
  <cp:revision>30</cp:revision>
  <dcterms:created xsi:type="dcterms:W3CDTF">2021-05-15T00:23:39Z</dcterms:created>
  <dcterms:modified xsi:type="dcterms:W3CDTF">2021-06-03T03:59:37Z</dcterms:modified>
</cp:coreProperties>
</file>