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484" r:id="rId5"/>
    <p:sldId id="485" r:id="rId6"/>
    <p:sldId id="486" r:id="rId7"/>
    <p:sldId id="487" r:id="rId8"/>
    <p:sldId id="488" r:id="rId9"/>
    <p:sldId id="489" r:id="rId10"/>
    <p:sldId id="491" r:id="rId11"/>
    <p:sldId id="492" r:id="rId12"/>
    <p:sldId id="494" r:id="rId13"/>
    <p:sldId id="493" r:id="rId14"/>
    <p:sldId id="496" r:id="rId15"/>
    <p:sldId id="497" r:id="rId16"/>
    <p:sldId id="4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-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6BF8-7BF5-4FD2-800A-095DD1FBABF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51C5-4208-46BC-9E61-2160C2BEE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7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F64E-0B21-4CC1-BA36-CD184822C9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01" y="274638"/>
            <a:ext cx="6720416" cy="7060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6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6575A8-C9FE-43AE-BD09-655C64792F7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847-0B43-49FA-8A46-D7D52AAB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Noções de amostragem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3037-46E1-469D-81FE-7BB5EF012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9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0E3A-3ED0-47DA-9F54-FD97CB5F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pt-BR" dirty="0"/>
              <a:t>Como obter bons dados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2D97C9E-DEEE-4783-9378-C80B6DF5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E4A3CF8-BAD8-4FDA-87D9-18CD3490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2"/>
          <a:stretch/>
        </p:blipFill>
        <p:spPr bwMode="auto">
          <a:xfrm>
            <a:off x="1229310" y="2286911"/>
            <a:ext cx="116085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8AA7F-4A57-4773-9C40-B136FFE5E8F0}"/>
              </a:ext>
            </a:extLst>
          </p:cNvPr>
          <p:cNvSpPr/>
          <p:nvPr/>
        </p:nvSpPr>
        <p:spPr>
          <a:xfrm>
            <a:off x="2432479" y="2635486"/>
            <a:ext cx="414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Defina muito bem a população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7EBF01B-856B-445B-83D8-87BE2DEE7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6" r="33851"/>
          <a:stretch/>
        </p:blipFill>
        <p:spPr bwMode="auto">
          <a:xfrm>
            <a:off x="1263560" y="3634781"/>
            <a:ext cx="115540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81A4AF-BB57-45A3-97E6-F838DCC943E1}"/>
              </a:ext>
            </a:extLst>
          </p:cNvPr>
          <p:cNvSpPr/>
          <p:nvPr/>
        </p:nvSpPr>
        <p:spPr>
          <a:xfrm>
            <a:off x="2466729" y="3866983"/>
            <a:ext cx="4059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Encontre um meio de coleta que atinja toda a população</a:t>
            </a:r>
          </a:p>
        </p:txBody>
      </p:sp>
    </p:spTree>
    <p:extLst>
      <p:ext uri="{BB962C8B-B14F-4D97-AF65-F5344CB8AC3E}">
        <p14:creationId xmlns:p14="http://schemas.microsoft.com/office/powerpoint/2010/main" val="23310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8"/>
          <p:cNvSpPr/>
          <p:nvPr/>
        </p:nvSpPr>
        <p:spPr>
          <a:xfrm>
            <a:off x="1847528" y="2498294"/>
            <a:ext cx="8363272" cy="9997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pt-BR" dirty="0">
                <a:solidFill>
                  <a:prstClr val="black"/>
                </a:solidFill>
              </a:rPr>
              <a:t>O caso de uma instituição </a:t>
            </a:r>
          </a:p>
          <a:p>
            <a:pPr lvl="1" algn="ctr"/>
            <a:r>
              <a:rPr lang="pt-BR" dirty="0">
                <a:solidFill>
                  <a:prstClr val="black"/>
                </a:solidFill>
              </a:rPr>
              <a:t>de ensino virtual latinoamericana</a:t>
            </a:r>
            <a:endParaRPr lang="pt-BR" b="1" dirty="0">
              <a:solidFill>
                <a:srgbClr val="1F497D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b="19704"/>
          <a:stretch/>
        </p:blipFill>
        <p:spPr bwMode="auto">
          <a:xfrm>
            <a:off x="1868122" y="2530106"/>
            <a:ext cx="162289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4312" y="2541458"/>
            <a:ext cx="1225724" cy="913400"/>
          </a:xfrm>
          <a:prstGeom prst="rect">
            <a:avLst/>
          </a:prstGeom>
        </p:spPr>
      </p:pic>
      <p:sp>
        <p:nvSpPr>
          <p:cNvPr id="19" name="Retângulo 8"/>
          <p:cNvSpPr/>
          <p:nvPr/>
        </p:nvSpPr>
        <p:spPr>
          <a:xfrm>
            <a:off x="1847528" y="3926611"/>
            <a:ext cx="8363272" cy="130982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1828800" lvl="8" algn="ctr"/>
            <a:r>
              <a:rPr lang="pt-BR" kern="0" dirty="0">
                <a:solidFill>
                  <a:srgbClr val="000000"/>
                </a:solidFill>
                <a:latin typeface="Times New Roman"/>
              </a:rPr>
              <a:t>Satisfação dos clientes em um restaurante</a:t>
            </a:r>
            <a:endParaRPr lang="pt-BR" b="1" kern="0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13249" y="4132005"/>
            <a:ext cx="1885649" cy="899041"/>
            <a:chOff x="3419872" y="2564904"/>
            <a:chExt cx="3613841" cy="1723010"/>
          </a:xfrm>
        </p:grpSpPr>
        <p:pic>
          <p:nvPicPr>
            <p:cNvPr id="2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" t="53051" r="5433" b="2813"/>
            <a:stretch/>
          </p:blipFill>
          <p:spPr bwMode="auto">
            <a:xfrm>
              <a:off x="3419872" y="2778711"/>
              <a:ext cx="3613841" cy="150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1"/>
            <p:cNvSpPr/>
            <p:nvPr/>
          </p:nvSpPr>
          <p:spPr bwMode="auto">
            <a:xfrm>
              <a:off x="6732240" y="2564904"/>
              <a:ext cx="301473" cy="50405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sz="2400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D9F50D-2A70-41C3-93D4-1A9544B8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meu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congresso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0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0E3A-3ED0-47DA-9F54-FD97CB5F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pt-BR" dirty="0"/>
              <a:t>Como obter bons dados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2D97C9E-DEEE-4783-9378-C80B6DF5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E4A3CF8-BAD8-4FDA-87D9-18CD3490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2"/>
          <a:stretch/>
        </p:blipFill>
        <p:spPr bwMode="auto">
          <a:xfrm>
            <a:off x="1229310" y="2286911"/>
            <a:ext cx="116085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8AA7F-4A57-4773-9C40-B136FFE5E8F0}"/>
              </a:ext>
            </a:extLst>
          </p:cNvPr>
          <p:cNvSpPr/>
          <p:nvPr/>
        </p:nvSpPr>
        <p:spPr>
          <a:xfrm>
            <a:off x="2432479" y="2635486"/>
            <a:ext cx="414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Defina muito bem a população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7EBF01B-856B-445B-83D8-87BE2DEE7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6" r="33851"/>
          <a:stretch/>
        </p:blipFill>
        <p:spPr bwMode="auto">
          <a:xfrm>
            <a:off x="1263560" y="3634781"/>
            <a:ext cx="115540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81A4AF-BB57-45A3-97E6-F838DCC943E1}"/>
              </a:ext>
            </a:extLst>
          </p:cNvPr>
          <p:cNvSpPr/>
          <p:nvPr/>
        </p:nvSpPr>
        <p:spPr>
          <a:xfrm>
            <a:off x="2466729" y="3866983"/>
            <a:ext cx="4059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Encontre um meio de coleta que atinja toda a população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C53E0C7-390F-4456-892E-88F30ACBB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2"/>
          <a:stretch/>
        </p:blipFill>
        <p:spPr bwMode="auto">
          <a:xfrm>
            <a:off x="1215601" y="5003111"/>
            <a:ext cx="118827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6C1491-C3D3-43F6-B115-95EBAB4AE11B}"/>
              </a:ext>
            </a:extLst>
          </p:cNvPr>
          <p:cNvSpPr/>
          <p:nvPr/>
        </p:nvSpPr>
        <p:spPr>
          <a:xfrm>
            <a:off x="2384712" y="5305820"/>
            <a:ext cx="3723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Amostragem aleatória</a:t>
            </a:r>
          </a:p>
        </p:txBody>
      </p:sp>
    </p:spTree>
    <p:extLst>
      <p:ext uri="{BB962C8B-B14F-4D97-AF65-F5344CB8AC3E}">
        <p14:creationId xmlns:p14="http://schemas.microsoft.com/office/powerpoint/2010/main" val="406791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5343-D8CF-4A67-A585-697AC97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acontecer</a:t>
            </a:r>
            <a:r>
              <a:rPr lang="en-US" dirty="0"/>
              <a:t> se n</a:t>
            </a:r>
            <a:r>
              <a:rPr lang="pt-BR" dirty="0"/>
              <a:t>ão seguirmos esses passos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095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8"/>
          <p:cNvSpPr/>
          <p:nvPr/>
        </p:nvSpPr>
        <p:spPr>
          <a:xfrm>
            <a:off x="2207568" y="1233448"/>
            <a:ext cx="3888432" cy="202990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4" algn="just"/>
            <a:r>
              <a:rPr lang="pt-BR" dirty="0">
                <a:solidFill>
                  <a:prstClr val="black"/>
                </a:solidFill>
              </a:rPr>
              <a:t>Em 1936, uma pesquisa sobre intenção de votos havia predito que o próximo presidente americano seria republicano.... </a:t>
            </a: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3" name="Picture 2" descr="FDR in 19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72" y="1215962"/>
            <a:ext cx="1676400" cy="19781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665495"/>
            <a:ext cx="1748720" cy="11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9998" y="3695404"/>
            <a:ext cx="1746231" cy="19781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tângulo 8"/>
          <p:cNvSpPr/>
          <p:nvPr/>
        </p:nvSpPr>
        <p:spPr>
          <a:xfrm>
            <a:off x="6096000" y="3643648"/>
            <a:ext cx="3888432" cy="202990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prstClr val="black"/>
                </a:solidFill>
              </a:rPr>
              <a:t>Foi um democrata! Franklin Roosevelt foi eleito com 98,29% dos votos do eleitorado, o maior resultado desde 1820! Como é que a pesquisa pôde cometer um erro tão grande?</a:t>
            </a:r>
            <a:endParaRPr lang="en-US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braham Wal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56" y="1087558"/>
            <a:ext cx="3352800" cy="478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2"/>
          <p:cNvSpPr txBox="1"/>
          <p:nvPr/>
        </p:nvSpPr>
        <p:spPr>
          <a:xfrm>
            <a:off x="6456040" y="5877273"/>
            <a:ext cx="43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prstClr val="black"/>
                </a:solidFill>
              </a:rPr>
              <a:t>Abraham Wald </a:t>
            </a:r>
          </a:p>
          <a:p>
            <a:pPr algn="ctr"/>
            <a:r>
              <a:rPr lang="pt-BR" sz="1200" dirty="0">
                <a:solidFill>
                  <a:prstClr val="black"/>
                </a:solidFill>
              </a:rPr>
              <a:t>(31 de outubro de 1902 a 13 de dezembro de 1950)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Retângulo 8"/>
          <p:cNvSpPr/>
          <p:nvPr/>
        </p:nvSpPr>
        <p:spPr>
          <a:xfrm>
            <a:off x="1847528" y="1087558"/>
            <a:ext cx="4248472" cy="107173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3" algn="ctr"/>
            <a:r>
              <a:rPr lang="pt-BR" dirty="0">
                <a:solidFill>
                  <a:prstClr val="black"/>
                </a:solidFill>
              </a:rPr>
              <a:t>Abraham Wald</a:t>
            </a:r>
          </a:p>
          <a:p>
            <a:pPr lvl="3" algn="ctr"/>
            <a:r>
              <a:rPr lang="pt-BR" dirty="0">
                <a:solidFill>
                  <a:prstClr val="black"/>
                </a:solidFill>
              </a:rPr>
              <a:t>e os aviões ingleses</a:t>
            </a:r>
            <a:endParaRPr lang="pt-BR" b="1" dirty="0">
              <a:solidFill>
                <a:srgbClr val="1F497D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b="19704"/>
          <a:stretch/>
        </p:blipFill>
        <p:spPr bwMode="auto">
          <a:xfrm>
            <a:off x="1911355" y="1155373"/>
            <a:ext cx="162289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/>
          <a:srcRect t="7577" b="12116"/>
          <a:stretch/>
        </p:blipFill>
        <p:spPr>
          <a:xfrm>
            <a:off x="1811918" y="2781324"/>
            <a:ext cx="4303328" cy="25918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14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9F51-F648-4755-A83A-755B093B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DC7A9B-B51E-4912-8F55-27E3B1F76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8913"/>
            <a:ext cx="12372528" cy="89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4D62B6-BBC1-4643-B24C-8C72304D98D7}"/>
              </a:ext>
            </a:extLst>
          </p:cNvPr>
          <p:cNvSpPr txBox="1"/>
          <p:nvPr/>
        </p:nvSpPr>
        <p:spPr>
          <a:xfrm>
            <a:off x="4559193" y="987202"/>
            <a:ext cx="58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white"/>
                </a:solidFill>
              </a:rPr>
              <a:t>O uso de amostras não-representativas pode ter consequências catastróficas para o negócio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5200F-ED41-435A-9333-2A8DDEBF7A06}"/>
              </a:ext>
            </a:extLst>
          </p:cNvPr>
          <p:cNvSpPr txBox="1"/>
          <p:nvPr/>
        </p:nvSpPr>
        <p:spPr>
          <a:xfrm>
            <a:off x="504056" y="3714795"/>
            <a:ext cx="58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white"/>
                </a:solidFill>
              </a:rPr>
              <a:t>Todo esforço em se garantir que a amostra é representativa é um esforço que vale a pena!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0E3A-3ED0-47DA-9F54-FD97CB5F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pt-BR" dirty="0"/>
              <a:t>Como obter bons dados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E7B2-F09F-4A35-9050-387D965D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2D97C9E-DEEE-4783-9378-C80B6DF5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0E3A-3ED0-47DA-9F54-FD97CB5F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pt-BR" dirty="0"/>
              <a:t>Como obter bons dados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2D97C9E-DEEE-4783-9378-C80B6DF5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E4A3CF8-BAD8-4FDA-87D9-18CD3490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2"/>
          <a:stretch/>
        </p:blipFill>
        <p:spPr bwMode="auto">
          <a:xfrm>
            <a:off x="1229310" y="2286911"/>
            <a:ext cx="116085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8AA7F-4A57-4773-9C40-B136FFE5E8F0}"/>
              </a:ext>
            </a:extLst>
          </p:cNvPr>
          <p:cNvSpPr/>
          <p:nvPr/>
        </p:nvSpPr>
        <p:spPr>
          <a:xfrm>
            <a:off x="2432479" y="2635486"/>
            <a:ext cx="414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Defina muito bem a população</a:t>
            </a:r>
          </a:p>
        </p:txBody>
      </p:sp>
    </p:spTree>
    <p:extLst>
      <p:ext uri="{BB962C8B-B14F-4D97-AF65-F5344CB8AC3E}">
        <p14:creationId xmlns:p14="http://schemas.microsoft.com/office/powerpoint/2010/main" val="93980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656" y="-2271243"/>
            <a:ext cx="12306012" cy="11908404"/>
          </a:xfrm>
          <a:prstGeom prst="rect">
            <a:avLst/>
          </a:prstGeom>
        </p:spPr>
      </p:pic>
      <p:sp>
        <p:nvSpPr>
          <p:cNvPr id="2" name="Retângulo 8"/>
          <p:cNvSpPr/>
          <p:nvPr/>
        </p:nvSpPr>
        <p:spPr>
          <a:xfrm>
            <a:off x="1905972" y="1992635"/>
            <a:ext cx="8077200" cy="5676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1F497D"/>
                </a:solidFill>
              </a:rPr>
              <a:t>População</a:t>
            </a:r>
            <a:r>
              <a:rPr lang="pt-BR" dirty="0">
                <a:solidFill>
                  <a:prstClr val="black"/>
                </a:solidFill>
              </a:rPr>
              <a:t> é o grupo de interesse</a:t>
            </a:r>
            <a:endParaRPr lang="pt-BR" b="1" dirty="0">
              <a:solidFill>
                <a:srgbClr val="1F497D"/>
              </a:solidFill>
            </a:endParaRPr>
          </a:p>
        </p:txBody>
      </p:sp>
      <p:sp>
        <p:nvSpPr>
          <p:cNvPr id="3" name="Retângulo 9"/>
          <p:cNvSpPr/>
          <p:nvPr/>
        </p:nvSpPr>
        <p:spPr>
          <a:xfrm>
            <a:off x="1905972" y="1752567"/>
            <a:ext cx="1635224" cy="2297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white"/>
                </a:solidFill>
              </a:rPr>
              <a:t>Definição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27"/>
          <p:cNvSpPr txBox="1"/>
          <p:nvPr/>
        </p:nvSpPr>
        <p:spPr>
          <a:xfrm>
            <a:off x="3460432" y="4012778"/>
            <a:ext cx="155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População não significa “todo mundo”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935710"/>
            <a:ext cx="1264373" cy="107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ângulo 8"/>
          <p:cNvSpPr/>
          <p:nvPr/>
        </p:nvSpPr>
        <p:spPr>
          <a:xfrm>
            <a:off x="6724074" y="3328785"/>
            <a:ext cx="1769628" cy="208611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>
              <a:solidFill>
                <a:prstClr val="black"/>
              </a:solidFill>
            </a:endParaRPr>
          </a:p>
          <a:p>
            <a:pPr algn="ctr"/>
            <a:endParaRPr lang="pt-BR" sz="1800" dirty="0">
              <a:solidFill>
                <a:prstClr val="black"/>
              </a:solidFill>
            </a:endParaRPr>
          </a:p>
          <a:p>
            <a:pPr algn="ctr"/>
            <a:r>
              <a:rPr lang="pt-BR" sz="1800" dirty="0">
                <a:solidFill>
                  <a:prstClr val="black"/>
                </a:solidFill>
              </a:rPr>
              <a:t>Audiência de um programa infantil</a:t>
            </a:r>
            <a:endParaRPr lang="pt-BR" sz="1800" b="1" dirty="0">
              <a:solidFill>
                <a:srgbClr val="1F497D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3" b="11390"/>
          <a:stretch/>
        </p:blipFill>
        <p:spPr bwMode="auto">
          <a:xfrm>
            <a:off x="6759098" y="3416395"/>
            <a:ext cx="1630040" cy="78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41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://cdn.ninjamarketing.it/wp-content/uploads/2014/04/Aperte-le-iscrizioni-al-Corso-Online-in-Performance-Marketing-e-Web-Analytic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4581128"/>
            <a:ext cx="18242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4" name="Elipse 3"/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CaixaDeTexto 4"/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655840" y="3801229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 rot="20729886">
            <a:off x="8235237" y="3201453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Amostra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16" name="Seta em curva para baixo 15"/>
          <p:cNvSpPr/>
          <p:nvPr/>
        </p:nvSpPr>
        <p:spPr>
          <a:xfrm>
            <a:off x="5029200" y="2887216"/>
            <a:ext cx="2904502" cy="742668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62600" y="2430016"/>
            <a:ext cx="20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amostragem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tângulo 8"/>
          <p:cNvSpPr/>
          <p:nvPr/>
        </p:nvSpPr>
        <p:spPr>
          <a:xfrm>
            <a:off x="1919536" y="1002835"/>
            <a:ext cx="8077200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1F497D"/>
                </a:solidFill>
              </a:rPr>
              <a:t>Amostra</a:t>
            </a:r>
            <a:r>
              <a:rPr lang="pt-BR" dirty="0">
                <a:solidFill>
                  <a:prstClr val="black"/>
                </a:solidFill>
              </a:rPr>
              <a:t> é a parte da população à qual se tem acesso e sobre a qual se coletam  os dados que serão utilizados nas análises subsequentes</a:t>
            </a:r>
            <a:endParaRPr lang="pt-BR" b="1" dirty="0">
              <a:solidFill>
                <a:srgbClr val="1F497D"/>
              </a:solidFill>
            </a:endParaRPr>
          </a:p>
        </p:txBody>
      </p:sp>
      <p:sp>
        <p:nvSpPr>
          <p:cNvPr id="18" name="Retângulo 9"/>
          <p:cNvSpPr/>
          <p:nvPr/>
        </p:nvSpPr>
        <p:spPr>
          <a:xfrm>
            <a:off x="1919536" y="764705"/>
            <a:ext cx="1635224" cy="2297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white"/>
                </a:solidFill>
              </a:rPr>
              <a:t>Definição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Seta para baixo 13"/>
          <p:cNvSpPr/>
          <p:nvPr/>
        </p:nvSpPr>
        <p:spPr>
          <a:xfrm rot="18818837">
            <a:off x="8048390" y="4458892"/>
            <a:ext cx="32750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CaixaDeTexto 18"/>
          <p:cNvSpPr txBox="1"/>
          <p:nvPr/>
        </p:nvSpPr>
        <p:spPr>
          <a:xfrm>
            <a:off x="8217792" y="5597405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Freestyle Script" pitchFamily="66" charset="0"/>
              </a:rPr>
              <a:t>Análises</a:t>
            </a:r>
            <a:endParaRPr lang="en-US" sz="28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22" name="Seta em curva para baixo 10"/>
          <p:cNvSpPr/>
          <p:nvPr/>
        </p:nvSpPr>
        <p:spPr>
          <a:xfrm rot="10800000">
            <a:off x="5181601" y="5859015"/>
            <a:ext cx="2895600" cy="533400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CaixaDeTexto 12"/>
          <p:cNvSpPr txBox="1"/>
          <p:nvPr/>
        </p:nvSpPr>
        <p:spPr>
          <a:xfrm>
            <a:off x="5562600" y="6311751"/>
            <a:ext cx="20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inferência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C -1.04167E-6 -0.03495 0.02487 -0.06203 0.05534 -0.06203 C 0.08672 -0.06203 0.11185 -0.03495 0.11185 -2.22222E-6 C 0.11185 0.03496 0.13685 0.06204 0.16823 0.06204 C 0.19857 0.06204 0.22396 0.03496 0.2239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6" grpId="0" animBg="1"/>
      <p:bldP spid="17" grpId="0"/>
      <p:bldP spid="19" grpId="0" animBg="1"/>
      <p:bldP spid="21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1.bp.blogspot.com/_3E1I_jmdsAM/SI-HN1UY7MI/AAAAAAAABF0/Wo4aan1zQrs/s400/460671087-a-two-week-old-baby-as-yet-unnamed-rothschild-giraf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18" y="1921535"/>
            <a:ext cx="3807437" cy="424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181529" y="1817669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Nós gostaríamos de poder observar a população toda. Porém, isto não é viável ou  mesmo possível. Só podemos ver um pedacinho da população, que é a amostra. </a:t>
            </a:r>
            <a:r>
              <a:rPr lang="pt-BR" sz="1600" b="1" dirty="0">
                <a:solidFill>
                  <a:schemeClr val="tx2"/>
                </a:solidFill>
              </a:rPr>
              <a:t>Gostaríamos que a amostra fosse </a:t>
            </a:r>
            <a:r>
              <a:rPr lang="en-US" sz="1600" b="1" dirty="0" err="1">
                <a:solidFill>
                  <a:schemeClr val="tx2"/>
                </a:solidFill>
              </a:rPr>
              <a:t>tão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parecida</a:t>
            </a:r>
            <a:r>
              <a:rPr lang="en-US" sz="1600" b="1" dirty="0">
                <a:solidFill>
                  <a:schemeClr val="tx2"/>
                </a:solidFill>
              </a:rPr>
              <a:t> com a </a:t>
            </a:r>
            <a:r>
              <a:rPr lang="en-US" sz="1600" b="1" dirty="0" err="1">
                <a:solidFill>
                  <a:schemeClr val="tx2"/>
                </a:solidFill>
              </a:rPr>
              <a:t>população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quanto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possível</a:t>
            </a:r>
            <a:r>
              <a:rPr lang="en-US" sz="1600" dirty="0"/>
              <a:t>, </a:t>
            </a:r>
            <a:r>
              <a:rPr lang="en-US" sz="1600" dirty="0" err="1"/>
              <a:t>só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menor</a:t>
            </a:r>
            <a:r>
              <a:rPr lang="en-US" sz="1600" dirty="0"/>
              <a:t>. </a:t>
            </a:r>
          </a:p>
        </p:txBody>
      </p:sp>
      <p:pic>
        <p:nvPicPr>
          <p:cNvPr id="3078" name="Picture 6" descr="http://babyanimalzoo.com/wp-content/uploads/2012/07/baby-panda-gam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03" y="3581401"/>
            <a:ext cx="3807439" cy="2583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O que faz uma amostra ser boa?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1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" b="99161" l="1875" r="99375">
                        <a14:foregroundMark x1="18958" y1="88050" x2="18958" y2="88050"/>
                        <a14:foregroundMark x1="43333" y1="87421" x2="43333" y2="87421"/>
                        <a14:foregroundMark x1="49792" y1="86792" x2="49792" y2="86792"/>
                        <a14:foregroundMark x1="55833" y1="86792" x2="55833" y2="86792"/>
                        <a14:foregroundMark x1="61875" y1="86583" x2="61875" y2="86583"/>
                        <a14:foregroundMark x1="65625" y1="86583" x2="65625" y2="86583"/>
                        <a14:foregroundMark x1="78333" y1="87421" x2="78333" y2="87421"/>
                        <a14:foregroundMark x1="89792" y1="80084" x2="89792" y2="80084"/>
                        <a14:backgroundMark x1="12292" y1="42558" x2="12292" y2="42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86" y="1340410"/>
            <a:ext cx="550702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412" y="1389903"/>
            <a:ext cx="2449030" cy="182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81261" y="2032614"/>
            <a:ext cx="3024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ourier New" pitchFamily="49" charset="0"/>
                <a:cs typeface="Courier New" pitchFamily="49" charset="0"/>
              </a:rPr>
              <a:t>Uma amostra com essas características é dita </a:t>
            </a:r>
            <a:r>
              <a:rPr lang="pt-BR" sz="1100" u="sng" dirty="0">
                <a:latin typeface="Courier New" pitchFamily="49" charset="0"/>
                <a:cs typeface="Courier New" pitchFamily="49" charset="0"/>
              </a:rPr>
              <a:t>representativa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da população.</a:t>
            </a:r>
          </a:p>
          <a:p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>
                <a:latin typeface="Courier New" pitchFamily="49" charset="0"/>
                <a:cs typeface="Courier New" pitchFamily="49" charset="0"/>
              </a:rPr>
              <a:t>Apenas amostras representativas podem ser usadas em Estatística.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upload.wikimedia.org/wikipedia/commons/6/65/Blue_morpho_butterfl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90" y="4712948"/>
            <a:ext cx="1946998" cy="17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5"/>
          <p:cNvSpPr txBox="1"/>
          <p:nvPr/>
        </p:nvSpPr>
        <p:spPr>
          <a:xfrm>
            <a:off x="7774202" y="2639923"/>
            <a:ext cx="1778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Quem só viu lagartas na vida, não pode imaginar uma borboleta. </a:t>
            </a:r>
          </a:p>
          <a:p>
            <a:pPr algn="ctr"/>
            <a:r>
              <a:rPr lang="pt-BR" sz="1600" dirty="0"/>
              <a:t>A lagarta não é representativa da borboleta.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483A44-D5AC-42D8-9649-2558C392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Amostras</a:t>
            </a:r>
            <a:r>
              <a:rPr lang="en-US" dirty="0"/>
              <a:t> </a:t>
            </a:r>
            <a:r>
              <a:rPr lang="en-US" dirty="0" err="1"/>
              <a:t>representativas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9912424" y="3933057"/>
            <a:ext cx="2427288" cy="201612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solidFill>
              <a:schemeClr val="tx1">
                <a:alpha val="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Tempus Sans ITC" panose="04020404030D07020202" pitchFamily="82" charset="0"/>
                <a:cs typeface="Tahoma" panose="020B0604030504040204" pitchFamily="34" charset="0"/>
              </a:rPr>
              <a:t>Por que usamos uma amostra ao invés da população</a:t>
            </a:r>
            <a:r>
              <a:rPr lang="en-US" sz="2000" dirty="0">
                <a:solidFill>
                  <a:schemeClr val="tx1"/>
                </a:solidFill>
                <a:latin typeface="Tempus Sans ITC" panose="04020404030D07020202" pitchFamily="82" charset="0"/>
                <a:cs typeface="Tahoma" panose="020B0604030504040204" pitchFamily="34" charset="0"/>
              </a:rPr>
              <a:t>?</a:t>
            </a:r>
            <a:endParaRPr lang="pt-BR" sz="2000" dirty="0">
              <a:solidFill>
                <a:schemeClr val="tx1"/>
              </a:solidFill>
              <a:latin typeface="Tempus Sans ITC" panose="04020404030D07020202" pitchFamily="82" charset="0"/>
              <a:cs typeface="Tahom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0" y="-319088"/>
            <a:ext cx="13335000" cy="74961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75520" y="764705"/>
            <a:ext cx="2448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Por que usamos a amostra ao invés de toda a população?</a:t>
            </a:r>
          </a:p>
        </p:txBody>
      </p:sp>
    </p:spTree>
    <p:extLst>
      <p:ext uri="{BB962C8B-B14F-4D97-AF65-F5344CB8AC3E}">
        <p14:creationId xmlns:p14="http://schemas.microsoft.com/office/powerpoint/2010/main" val="291490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62835"/>
            <a:ext cx="12192000" cy="8183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16080" y="206084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Como o </a:t>
            </a:r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amostra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impacta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análises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351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378</Words>
  <Application>Microsoft Office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Freestyle Script</vt:lpstr>
      <vt:lpstr>Myriad Pro</vt:lpstr>
      <vt:lpstr>Tempus Sans ITC</vt:lpstr>
      <vt:lpstr>Times New Roman</vt:lpstr>
      <vt:lpstr>Tw Cen MT</vt:lpstr>
      <vt:lpstr>Tw Cen MT Condensed</vt:lpstr>
      <vt:lpstr>Wingdings 3</vt:lpstr>
      <vt:lpstr>Integral</vt:lpstr>
      <vt:lpstr>Noções de amostragem</vt:lpstr>
      <vt:lpstr>Como obter bons dados?</vt:lpstr>
      <vt:lpstr>Como obter bons dados?</vt:lpstr>
      <vt:lpstr>PowerPoint Presentation</vt:lpstr>
      <vt:lpstr>PowerPoint Presentation</vt:lpstr>
      <vt:lpstr>O que faz uma amostra ser boa?</vt:lpstr>
      <vt:lpstr>Amostras representativas</vt:lpstr>
      <vt:lpstr>PowerPoint Presentation</vt:lpstr>
      <vt:lpstr>PowerPoint Presentation</vt:lpstr>
      <vt:lpstr>Como obter bons dados?</vt:lpstr>
      <vt:lpstr>meu primeiro congresso internacional</vt:lpstr>
      <vt:lpstr>Como obter bons dados?</vt:lpstr>
      <vt:lpstr>O que pode acontecer se não seguirmos esses passos?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de amostragem</dc:title>
  <dc:creator>Felipe Buchbinder</dc:creator>
  <cp:lastModifiedBy>Felipe Buchbinder</cp:lastModifiedBy>
  <cp:revision>4</cp:revision>
  <dcterms:created xsi:type="dcterms:W3CDTF">2021-06-03T04:00:23Z</dcterms:created>
  <dcterms:modified xsi:type="dcterms:W3CDTF">2021-06-03T04:21:05Z</dcterms:modified>
</cp:coreProperties>
</file>