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00" r:id="rId3"/>
    <p:sldId id="501" r:id="rId4"/>
    <p:sldId id="502" r:id="rId5"/>
    <p:sldId id="503" r:id="rId6"/>
    <p:sldId id="505" r:id="rId7"/>
    <p:sldId id="509" r:id="rId8"/>
    <p:sldId id="504" r:id="rId9"/>
    <p:sldId id="506" r:id="rId10"/>
    <p:sldId id="510" r:id="rId11"/>
    <p:sldId id="507" r:id="rId12"/>
    <p:sldId id="5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4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6BF8-7BF5-4FD2-800A-095DD1FBABF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51C5-4208-46BC-9E61-2160C2BE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847-0B43-49FA-8A46-D7D52AAB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Parâmetros populacionais e estatísticas amostrais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3037-46E1-469D-81FE-7BB5EF012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0" dirty="0" err="1"/>
                  <a:t>Exemplo</a:t>
                </a:r>
                <a:r>
                  <a:rPr lang="en-US" sz="4000" dirty="0"/>
                  <a:t>:</a:t>
                </a:r>
                <a:br>
                  <a:rPr lang="en-US" sz="40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100" dirty="0"/>
                  <a:t> </a:t>
                </a:r>
                <a:r>
                  <a:rPr lang="pt-BR" sz="3100" dirty="0"/>
                  <a:t>é um estimador não viesado para a média populacional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94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1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ser consistente:</a:t>
            </a:r>
            <a:br>
              <a:rPr lang="pt-BR" dirty="0"/>
            </a:br>
            <a:r>
              <a:rPr lang="pt-BR" sz="4800" dirty="0">
                <a:solidFill>
                  <a:schemeClr val="accent2"/>
                </a:solidFill>
              </a:rPr>
              <a:t>Mais dados </a:t>
            </a:r>
            <a:r>
              <a:rPr lang="pt-BR" sz="4800" dirty="0">
                <a:solidFill>
                  <a:schemeClr val="accent2"/>
                </a:solidFill>
                <a:sym typeface="Wingdings" panose="05000000000000000000" pitchFamily="2" charset="2"/>
              </a:rPr>
              <a:t> Mais custo  Menos erro</a:t>
            </a:r>
            <a:endParaRPr lang="en-US" sz="4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li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600" b="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82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82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0" dirty="0" err="1"/>
                  <a:t>Exemplo</a:t>
                </a:r>
                <a:r>
                  <a:rPr lang="en-US" sz="4000" dirty="0"/>
                  <a:t>:</a:t>
                </a:r>
                <a:br>
                  <a:rPr lang="en-US" sz="40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100" dirty="0"/>
                  <a:t> </a:t>
                </a:r>
                <a:r>
                  <a:rPr lang="pt-BR" sz="3100" dirty="0"/>
                  <a:t>é um estimador consistente para a média populacional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94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F1E-091C-4C28-957D-8B94542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</a:t>
            </a:r>
            <a:r>
              <a:rPr lang="pt-BR" dirty="0"/>
              <a:t>âmetro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25F44960-5CBC-44BF-977A-1D68A20CFA9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54979FB5-0DF6-4C81-BA80-172C8ACE311D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A26CC4A3-5C14-420E-8983-2715729332F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43E2BEF3-FCC5-4BD8-BC5B-9D181FA8619A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171A0882-EE58-48AF-93F1-ED3195747F51}"/>
              </a:ext>
            </a:extLst>
          </p:cNvPr>
          <p:cNvSpPr/>
          <p:nvPr/>
        </p:nvSpPr>
        <p:spPr>
          <a:xfrm>
            <a:off x="4655840" y="3801229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F1E-091C-4C28-957D-8B94542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Estimador e estimativa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25F44960-5CBC-44BF-977A-1D68A20CFA9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54979FB5-0DF6-4C81-BA80-172C8ACE311D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A26CC4A3-5C14-420E-8983-2715729332F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43E2BEF3-FCC5-4BD8-BC5B-9D181FA8619A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171A0882-EE58-48AF-93F1-ED3195747F51}"/>
              </a:ext>
            </a:extLst>
          </p:cNvPr>
          <p:cNvSpPr/>
          <p:nvPr/>
        </p:nvSpPr>
        <p:spPr>
          <a:xfrm>
            <a:off x="4655840" y="3801229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11">
            <a:extLst>
              <a:ext uri="{FF2B5EF4-FFF2-40B4-BE49-F238E27FC236}">
                <a16:creationId xmlns:a16="http://schemas.microsoft.com/office/drawing/2014/main" id="{B16947EE-6156-41BD-8D83-E71C69556EEF}"/>
              </a:ext>
            </a:extLst>
          </p:cNvPr>
          <p:cNvSpPr txBox="1"/>
          <p:nvPr/>
        </p:nvSpPr>
        <p:spPr>
          <a:xfrm rot="20729886">
            <a:off x="8235237" y="320145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Amostra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11" name="Seta em curva para baixo 15">
            <a:extLst>
              <a:ext uri="{FF2B5EF4-FFF2-40B4-BE49-F238E27FC236}">
                <a16:creationId xmlns:a16="http://schemas.microsoft.com/office/drawing/2014/main" id="{A53F37C1-C8EF-4631-B56B-CB3EBF4EA205}"/>
              </a:ext>
            </a:extLst>
          </p:cNvPr>
          <p:cNvSpPr/>
          <p:nvPr/>
        </p:nvSpPr>
        <p:spPr>
          <a:xfrm>
            <a:off x="5029200" y="2887216"/>
            <a:ext cx="2904502" cy="742668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CaixaDeTexto 16">
            <a:extLst>
              <a:ext uri="{FF2B5EF4-FFF2-40B4-BE49-F238E27FC236}">
                <a16:creationId xmlns:a16="http://schemas.microsoft.com/office/drawing/2014/main" id="{A73D45D0-C693-4748-886C-F57BD0707672}"/>
              </a:ext>
            </a:extLst>
          </p:cNvPr>
          <p:cNvSpPr txBox="1"/>
          <p:nvPr/>
        </p:nvSpPr>
        <p:spPr>
          <a:xfrm>
            <a:off x="5562600" y="2430016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amostragem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Seta para baixo 13">
            <a:extLst>
              <a:ext uri="{FF2B5EF4-FFF2-40B4-BE49-F238E27FC236}">
                <a16:creationId xmlns:a16="http://schemas.microsoft.com/office/drawing/2014/main" id="{589E2545-2A7E-4D7F-B353-2B44C506EE58}"/>
              </a:ext>
            </a:extLst>
          </p:cNvPr>
          <p:cNvSpPr/>
          <p:nvPr/>
        </p:nvSpPr>
        <p:spPr>
          <a:xfrm rot="18818837">
            <a:off x="8120105" y="4494749"/>
            <a:ext cx="32750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55A7E706-5160-4C81-A3F1-F5A80D03A7D4}"/>
              </a:ext>
            </a:extLst>
          </p:cNvPr>
          <p:cNvSpPr txBox="1"/>
          <p:nvPr/>
        </p:nvSpPr>
        <p:spPr>
          <a:xfrm>
            <a:off x="8217792" y="5597405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Freestyle Script" pitchFamily="66" charset="0"/>
              </a:rPr>
              <a:t>Estimador</a:t>
            </a:r>
            <a:endParaRPr lang="en-US" sz="28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9A8A2E-A927-4486-97A1-39543432EDE2}"/>
                  </a:ext>
                </a:extLst>
              </p:cNvPr>
              <p:cNvSpPr/>
              <p:nvPr/>
            </p:nvSpPr>
            <p:spPr>
              <a:xfrm>
                <a:off x="7666124" y="4963768"/>
                <a:ext cx="1926110" cy="63363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9A8A2E-A927-4486-97A1-39543432E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24" y="4963768"/>
                <a:ext cx="1926110" cy="63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 para baixo 13">
            <a:extLst>
              <a:ext uri="{FF2B5EF4-FFF2-40B4-BE49-F238E27FC236}">
                <a16:creationId xmlns:a16="http://schemas.microsoft.com/office/drawing/2014/main" id="{14942E50-AD65-49D8-A904-6B6B78933F53}"/>
              </a:ext>
            </a:extLst>
          </p:cNvPr>
          <p:cNvSpPr/>
          <p:nvPr/>
        </p:nvSpPr>
        <p:spPr>
          <a:xfrm rot="16200000">
            <a:off x="9881965" y="5070139"/>
            <a:ext cx="32750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458C1-B401-45E1-BD73-89AD13E03C69}"/>
              </a:ext>
            </a:extLst>
          </p:cNvPr>
          <p:cNvSpPr txBox="1"/>
          <p:nvPr/>
        </p:nvSpPr>
        <p:spPr>
          <a:xfrm>
            <a:off x="10453094" y="498512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32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065A96-CAD6-4B54-B187-1596AC2C0277}"/>
              </a:ext>
            </a:extLst>
          </p:cNvPr>
          <p:cNvSpPr txBox="1"/>
          <p:nvPr/>
        </p:nvSpPr>
        <p:spPr>
          <a:xfrm>
            <a:off x="10339584" y="529873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Freestyle Script" pitchFamily="66" charset="0"/>
              </a:rPr>
              <a:t>Estimativa</a:t>
            </a:r>
            <a:endParaRPr lang="en-US" sz="28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20" name="Seta em curva para baixo 10">
            <a:extLst>
              <a:ext uri="{FF2B5EF4-FFF2-40B4-BE49-F238E27FC236}">
                <a16:creationId xmlns:a16="http://schemas.microsoft.com/office/drawing/2014/main" id="{1C9648A9-3112-415B-8369-7BC170FAEC10}"/>
              </a:ext>
            </a:extLst>
          </p:cNvPr>
          <p:cNvSpPr/>
          <p:nvPr/>
        </p:nvSpPr>
        <p:spPr>
          <a:xfrm rot="10800000">
            <a:off x="5181600" y="5859014"/>
            <a:ext cx="5562599" cy="685039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CaixaDeTexto 12">
            <a:extLst>
              <a:ext uri="{FF2B5EF4-FFF2-40B4-BE49-F238E27FC236}">
                <a16:creationId xmlns:a16="http://schemas.microsoft.com/office/drawing/2014/main" id="{6C82B921-4EEC-48FF-A64E-B670E5E51D40}"/>
              </a:ext>
            </a:extLst>
          </p:cNvPr>
          <p:cNvSpPr txBox="1"/>
          <p:nvPr/>
        </p:nvSpPr>
        <p:spPr>
          <a:xfrm>
            <a:off x="7092237" y="6152809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inferência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-1.04167E-6 -0.03495 0.02487 -0.06203 0.05534 -0.06203 C 0.08672 -0.06203 0.11185 -0.03495 0.11185 -2.22222E-6 C 0.11185 0.03496 0.13685 0.06204 0.16823 0.06204 C 0.19857 0.06204 0.22396 0.03496 0.2239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Idéia louca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D827-7EC2-4763-AE31-0777A012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a amostra é aleatória, o estimador (que é uma função calculada a partir dessa amostra aleatória) também é aleatória.</a:t>
            </a:r>
          </a:p>
          <a:p>
            <a:endParaRPr lang="pt-BR" sz="3600" dirty="0"/>
          </a:p>
          <a:p>
            <a:pPr marL="0" indent="0">
              <a:buNone/>
            </a:pPr>
            <a:r>
              <a:rPr lang="pt-BR" sz="3600" dirty="0"/>
              <a:t>Logo, o estimador é uma variável aleatória e, portanto, tem uma distribuição de probabilidades.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723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13F6-139D-49A5-AD3B-98BDD38B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estatística de um estimador</a:t>
            </a:r>
            <a:endParaRPr lang="en-US" dirty="0"/>
          </a:p>
        </p:txBody>
      </p:sp>
      <p:grpSp>
        <p:nvGrpSpPr>
          <p:cNvPr id="4" name="Grupo 39">
            <a:extLst>
              <a:ext uri="{FF2B5EF4-FFF2-40B4-BE49-F238E27FC236}">
                <a16:creationId xmlns:a16="http://schemas.microsoft.com/office/drawing/2014/main" id="{AE816433-0983-4E2B-BD00-122535E72AB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FB518354-50D1-46A9-8F1E-D327BF67F3F6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B823CC06-339E-4415-9E33-E7A2E65801FE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A3F42C3-E45D-4504-BFA5-CBFE53EBA3A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1E052482-CB05-42E6-AF59-A25D906D4D26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78A03096-D521-41A8-9152-DD7955B337E7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78A03096-D521-41A8-9152-DD7955B3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83C72C81-87F5-4C9B-90C7-731B13586F70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FA70D468-9927-462C-9FD5-3D3FA989A3CB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28D9E426-93BB-46B2-A8A4-A52DFC87CA19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E8548901-9018-4AFE-B55F-2933EA7DA58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12F3A28F-5734-49F4-9476-031421729DA5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5C6886B9-C496-4DA6-9587-D9D9FD588F2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8C4CFE5E-6504-4529-ACA8-5D9AEC716E0C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32AB07E-3F3E-4F01-9BCC-04998C7D567F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8D5DFDDF-C680-44B0-9C45-562A857966A1}"/>
                  </a:ext>
                </a:extLst>
              </p:cNvPr>
              <p:cNvSpPr/>
              <p:nvPr/>
            </p:nvSpPr>
            <p:spPr>
              <a:xfrm>
                <a:off x="902785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8D5DFDDF-C680-44B0-9C45-562A85796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A47659DA-7E70-42DC-85CA-A6FD2E512D92}"/>
              </a:ext>
            </a:extLst>
          </p:cNvPr>
          <p:cNvSpPr/>
          <p:nvPr/>
        </p:nvSpPr>
        <p:spPr>
          <a:xfrm rot="16200000">
            <a:off x="857683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6261D1E9-BCBB-4906-871C-6971EDDF674A}"/>
              </a:ext>
            </a:extLst>
          </p:cNvPr>
          <p:cNvSpPr/>
          <p:nvPr/>
        </p:nvSpPr>
        <p:spPr>
          <a:xfrm rot="16200000">
            <a:off x="1049026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59F632F0-4EFB-45F2-9637-B32DF34C3F86}"/>
                  </a:ext>
                </a:extLst>
              </p:cNvPr>
              <p:cNvSpPr/>
              <p:nvPr/>
            </p:nvSpPr>
            <p:spPr>
              <a:xfrm>
                <a:off x="902785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59F632F0-4EFB-45F2-9637-B32DF34C3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046BD4F5-D166-4F4C-A260-B2D2C2E470CC}"/>
              </a:ext>
            </a:extLst>
          </p:cNvPr>
          <p:cNvSpPr/>
          <p:nvPr/>
        </p:nvSpPr>
        <p:spPr>
          <a:xfrm rot="16200000">
            <a:off x="857683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6AC7F762-A25F-4736-A374-38DADF51A917}"/>
              </a:ext>
            </a:extLst>
          </p:cNvPr>
          <p:cNvSpPr/>
          <p:nvPr/>
        </p:nvSpPr>
        <p:spPr>
          <a:xfrm rot="16200000">
            <a:off x="1049026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5314EB5B-E878-4DC4-9959-C0D403E30DAD}"/>
                  </a:ext>
                </a:extLst>
              </p:cNvPr>
              <p:cNvSpPr/>
              <p:nvPr/>
            </p:nvSpPr>
            <p:spPr>
              <a:xfrm>
                <a:off x="902785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5314EB5B-E878-4DC4-9959-C0D403E30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F36C03B2-61C5-4E3F-B9A7-EDDD5E9A4963}"/>
              </a:ext>
            </a:extLst>
          </p:cNvPr>
          <p:cNvSpPr/>
          <p:nvPr/>
        </p:nvSpPr>
        <p:spPr>
          <a:xfrm rot="16200000">
            <a:off x="857683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78051B73-22B8-45FA-9A55-351A5CDF1B55}"/>
              </a:ext>
            </a:extLst>
          </p:cNvPr>
          <p:cNvSpPr/>
          <p:nvPr/>
        </p:nvSpPr>
        <p:spPr>
          <a:xfrm rot="16200000">
            <a:off x="1049026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0B5F2F6D-5E44-468B-8BAD-FBDB5A0A3FA4}"/>
                  </a:ext>
                </a:extLst>
              </p:cNvPr>
              <p:cNvSpPr/>
              <p:nvPr/>
            </p:nvSpPr>
            <p:spPr>
              <a:xfrm>
                <a:off x="902785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0B5F2F6D-5E44-468B-8BAD-FBDB5A0A3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5562601"/>
                <a:ext cx="1295400" cy="570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3A27E309-B5F9-417D-812A-B6C2F7126DE7}"/>
              </a:ext>
            </a:extLst>
          </p:cNvPr>
          <p:cNvSpPr/>
          <p:nvPr/>
        </p:nvSpPr>
        <p:spPr>
          <a:xfrm rot="16200000">
            <a:off x="857683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28BBD471-3093-4C05-9C49-9F54404697CE}"/>
              </a:ext>
            </a:extLst>
          </p:cNvPr>
          <p:cNvSpPr/>
          <p:nvPr/>
        </p:nvSpPr>
        <p:spPr>
          <a:xfrm rot="16200000">
            <a:off x="1049026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C32AAAD1-D526-47CB-BF9F-D578F0176A64}"/>
              </a:ext>
            </a:extLst>
          </p:cNvPr>
          <p:cNvSpPr txBox="1"/>
          <p:nvPr/>
        </p:nvSpPr>
        <p:spPr>
          <a:xfrm>
            <a:off x="10950390" y="267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3F9EAC5C-9F25-4505-9E9C-621EB36B9600}"/>
              </a:ext>
            </a:extLst>
          </p:cNvPr>
          <p:cNvSpPr txBox="1"/>
          <p:nvPr/>
        </p:nvSpPr>
        <p:spPr>
          <a:xfrm>
            <a:off x="10950390" y="3821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04AE2CB7-B6CF-45FF-B4D0-80FD4E45291E}"/>
              </a:ext>
            </a:extLst>
          </p:cNvPr>
          <p:cNvSpPr txBox="1"/>
          <p:nvPr/>
        </p:nvSpPr>
        <p:spPr>
          <a:xfrm>
            <a:off x="1095039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C498AA2-D609-4C27-A9C3-76C5F17E437F}"/>
              </a:ext>
            </a:extLst>
          </p:cNvPr>
          <p:cNvSpPr txBox="1"/>
          <p:nvPr/>
        </p:nvSpPr>
        <p:spPr>
          <a:xfrm>
            <a:off x="1095039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7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63737E-6 L 0.225 -1.637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2581E-6 L 0.33333 -4.125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11656E-6 L 0.40833 -4.116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1832E-6 L 0.23334 0.08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DC3-22D9-4553-8C33-86D63578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desejáveis de um estimador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9942-3BC8-4BBE-96BD-1A5917F45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EFD8A-2E09-4FD0-ACA1-6304167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bom indicador deve ter duas características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AA750-2C3C-424F-8830-DB4DA0E4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ser tendencioso (ou viesado)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8F6EDF4-EBB5-44F2-9DDB-12D7CFCFBA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Ou</a:t>
                </a:r>
                <a:r>
                  <a:rPr lang="en-US" dirty="0"/>
                  <a:t>, </a:t>
                </a:r>
                <a:r>
                  <a:rPr lang="en-US" dirty="0" err="1"/>
                  <a:t>equivalentemente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8F6EDF4-EBB5-44F2-9DDB-12D7CFCFB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0E9A0C-A121-4801-8EBA-31DA785A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 </a:t>
            </a:r>
            <a:r>
              <a:rPr lang="en-US" dirty="0" err="1"/>
              <a:t>consistente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7C5382-0C10-4DFF-83F1-1143221D3DF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7C5382-0C10-4DFF-83F1-1143221D3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692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Não ser tendencioso</a:t>
            </a:r>
            <a:br>
              <a:rPr lang="pt-BR" dirty="0"/>
            </a:br>
            <a:r>
              <a:rPr lang="pt-BR" sz="4800" dirty="0">
                <a:solidFill>
                  <a:schemeClr val="accent2"/>
                </a:solidFill>
              </a:rPr>
              <a:t>“Em média, ele acerta”</a:t>
            </a:r>
            <a:endParaRPr lang="en-US" sz="6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600" b="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vi</m:t>
                      </m:r>
                      <m:r>
                        <a:rPr lang="pt-BR" sz="36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83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3443</TotalTime>
  <Words>272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Freestyle Script</vt:lpstr>
      <vt:lpstr>Tw Cen MT</vt:lpstr>
      <vt:lpstr>Tw Cen MT Condensed</vt:lpstr>
      <vt:lpstr>Wingdings 3</vt:lpstr>
      <vt:lpstr>Integral</vt:lpstr>
      <vt:lpstr>Parâmetros populacionais e estatísticas amostrais</vt:lpstr>
      <vt:lpstr>Parâmetro</vt:lpstr>
      <vt:lpstr>Estimador e estimativa</vt:lpstr>
      <vt:lpstr>Idéia louca</vt:lpstr>
      <vt:lpstr>Distribuição estatística de um estimador</vt:lpstr>
      <vt:lpstr>Características desejáveis de um estimador</vt:lpstr>
      <vt:lpstr>Um bom indicador deve ter duas características</vt:lpstr>
      <vt:lpstr>1. Não ser tendencioso “Em média, ele acerta”</vt:lpstr>
      <vt:lpstr>Viés</vt:lpstr>
      <vt:lpstr>Exemplo: X ̅=(∑X)/n é um estimador não viesado para a média populacional μ</vt:lpstr>
      <vt:lpstr>2. ser consistente: Mais dados  Mais custo  Menos erro</vt:lpstr>
      <vt:lpstr>Exemplo: X ̅=(∑X)/n é um estimador consistente para a média populacional 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amostragem</dc:title>
  <dc:creator>Felipe Buchbinder</dc:creator>
  <cp:lastModifiedBy>Felipe Buchbinder</cp:lastModifiedBy>
  <cp:revision>16</cp:revision>
  <dcterms:created xsi:type="dcterms:W3CDTF">2021-06-03T04:00:23Z</dcterms:created>
  <dcterms:modified xsi:type="dcterms:W3CDTF">2021-06-05T23:48:44Z</dcterms:modified>
</cp:coreProperties>
</file>