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02" r:id="rId3"/>
    <p:sldId id="503" r:id="rId4"/>
    <p:sldId id="504" r:id="rId5"/>
    <p:sldId id="513" r:id="rId6"/>
    <p:sldId id="512" r:id="rId7"/>
    <p:sldId id="506" r:id="rId8"/>
    <p:sldId id="507" r:id="rId9"/>
    <p:sldId id="514" r:id="rId10"/>
    <p:sldId id="509" r:id="rId11"/>
    <p:sldId id="510" r:id="rId12"/>
    <p:sldId id="5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F30E9-588C-43E1-AD58-BBC5FE97700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56E5-8619-4EC7-A31B-C637CE3C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7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701" y="274638"/>
            <a:ext cx="6720416" cy="7060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7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5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D8380F-906A-4A94-A5A4-06C07224EF3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EA550B-7174-4C12-BE41-5833254519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thsisfun.com/data/quincun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D22D-E6DF-4393-9A3B-837E0DC29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pt-BR" dirty="0"/>
              <a:t>ção amostral da média</a:t>
            </a:r>
            <a:br>
              <a:rPr lang="pt-BR" dirty="0"/>
            </a:br>
            <a:r>
              <a:rPr lang="pt-BR" dirty="0"/>
              <a:t>(e o Teorema do limite central)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FF5-3C19-4504-A101-5A380D076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FAC5-AB1B-455C-ACDB-7861F9DA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que o teorema do limite central funciona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8AA6-7C7F-4E80-A0D0-615534E82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952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/>
              <a:t> População infinita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Os elementos da população são independentes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Nenhum elemento da população é suficientemente grande ou pequeno para, sozinho, influenciar significativamente a média populacional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Variância populacional é 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aleat</a:t>
            </a:r>
            <a:r>
              <a:rPr lang="pt-BR" dirty="0"/>
              <a:t>ória</a:t>
            </a:r>
          </a:p>
        </p:txBody>
      </p:sp>
    </p:spTree>
    <p:extLst>
      <p:ext uri="{BB962C8B-B14F-4D97-AF65-F5344CB8AC3E}">
        <p14:creationId xmlns:p14="http://schemas.microsoft.com/office/powerpoint/2010/main" val="303605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FAC5-AB1B-455C-ACDB-7861F9DA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884843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As </a:t>
            </a:r>
            <a:r>
              <a:rPr lang="en-US" dirty="0" err="1"/>
              <a:t>condições</a:t>
            </a:r>
            <a:r>
              <a:rPr lang="en-US" dirty="0"/>
              <a:t> do TLC </a:t>
            </a:r>
            <a:r>
              <a:rPr lang="en-US" dirty="0" err="1"/>
              <a:t>lembram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 do mercado </a:t>
            </a:r>
            <a:r>
              <a:rPr lang="en-US" dirty="0" err="1"/>
              <a:t>perfeitamente</a:t>
            </a:r>
            <a:r>
              <a:rPr lang="en-US" dirty="0"/>
              <a:t> </a:t>
            </a:r>
            <a:r>
              <a:rPr lang="en-US" dirty="0" err="1"/>
              <a:t>competitivo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8AA6-7C7F-4E80-A0D0-615534E82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952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População infinita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/>
                </a:solidFill>
              </a:rPr>
              <a:t> Os elementos da população são independentes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/>
                </a:solidFill>
              </a:rPr>
              <a:t> Nenhum elemento da população é suficientemente grande ou pequeno para, sozinho, influenciar significativamente a média populacional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Variância populacional é 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Amostra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aleat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ória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25F02-D9BB-4CA0-9183-80C875DC074F}"/>
              </a:ext>
            </a:extLst>
          </p:cNvPr>
          <p:cNvSpPr/>
          <p:nvPr/>
        </p:nvSpPr>
        <p:spPr>
          <a:xfrm>
            <a:off x="1024127" y="2286000"/>
            <a:ext cx="10797759" cy="2579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DC175DB-BB3C-425E-8C1C-C98A38CE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289" y="2359664"/>
            <a:ext cx="2282778" cy="243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51253-35C9-403D-A185-BAB35391572C}"/>
              </a:ext>
            </a:extLst>
          </p:cNvPr>
          <p:cNvSpPr txBox="1"/>
          <p:nvPr/>
        </p:nvSpPr>
        <p:spPr>
          <a:xfrm rot="20005884">
            <a:off x="5715330" y="2913347"/>
            <a:ext cx="364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Freestyle Script" panose="030804020302050B0404" pitchFamily="66" charset="0"/>
              </a:rPr>
              <a:t>Mercado </a:t>
            </a:r>
            <a:r>
              <a:rPr lang="en-US" sz="3600" dirty="0" err="1">
                <a:solidFill>
                  <a:srgbClr val="00B050"/>
                </a:solidFill>
                <a:latin typeface="Freestyle Script" panose="030804020302050B0404" pitchFamily="66" charset="0"/>
              </a:rPr>
              <a:t>Perfeitamente</a:t>
            </a:r>
            <a:r>
              <a:rPr lang="en-US" sz="3600" dirty="0">
                <a:solidFill>
                  <a:srgbClr val="00B050"/>
                </a:solidFill>
                <a:latin typeface="Freestyle Script" panose="030804020302050B0404" pitchFamily="66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Freestyle Script" panose="030804020302050B0404" pitchFamily="66" charset="0"/>
              </a:rPr>
              <a:t>Competitivo</a:t>
            </a:r>
            <a:endParaRPr lang="en-US" sz="3600" dirty="0">
              <a:solidFill>
                <a:srgbClr val="00B050"/>
              </a:solidFill>
              <a:latin typeface="Freestyle Script" panose="030804020302050B04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707A0-C246-47A8-9911-847930EDC286}"/>
              </a:ext>
            </a:extLst>
          </p:cNvPr>
          <p:cNvSpPr txBox="1"/>
          <p:nvPr/>
        </p:nvSpPr>
        <p:spPr>
          <a:xfrm>
            <a:off x="9438288" y="5002022"/>
            <a:ext cx="238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Adam Smith (1723-1790)</a:t>
            </a:r>
          </a:p>
        </p:txBody>
      </p:sp>
    </p:spTree>
    <p:extLst>
      <p:ext uri="{BB962C8B-B14F-4D97-AF65-F5344CB8AC3E}">
        <p14:creationId xmlns:p14="http://schemas.microsoft.com/office/powerpoint/2010/main" val="226963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FAC5-AB1B-455C-ACDB-7861F9DA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42224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O </a:t>
            </a:r>
            <a:r>
              <a:rPr lang="en-US" dirty="0" err="1"/>
              <a:t>tlc</a:t>
            </a:r>
            <a:r>
              <a:rPr lang="en-US" dirty="0"/>
              <a:t> assume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sociedade</a:t>
            </a:r>
            <a:r>
              <a:rPr lang="en-US" dirty="0"/>
              <a:t> de </a:t>
            </a:r>
            <a:r>
              <a:rPr lang="en-US" dirty="0" err="1"/>
              <a:t>indivíduos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(weber),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 por um </a:t>
            </a:r>
            <a:r>
              <a:rPr lang="en-US" dirty="0" err="1"/>
              <a:t>tecido</a:t>
            </a:r>
            <a:r>
              <a:rPr lang="en-US" dirty="0"/>
              <a:t> social (Durkheim)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8AA6-7C7F-4E80-A0D0-615534E82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952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População infinita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/>
                </a:solidFill>
              </a:rPr>
              <a:t> Os elementos da população são independentes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Nenhum elemento da população é suficientemente grande ou pequeno para, sozinho, influenciar significativamente a média populacional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Variância populacional é finita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Amostra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aleat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ória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707A0-C246-47A8-9911-847930EDC286}"/>
              </a:ext>
            </a:extLst>
          </p:cNvPr>
          <p:cNvSpPr txBox="1"/>
          <p:nvPr/>
        </p:nvSpPr>
        <p:spPr>
          <a:xfrm>
            <a:off x="9438288" y="5002022"/>
            <a:ext cx="238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Weber (1864-1920)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93C76431-4EC8-49E6-9EFC-51193F21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288" y="2182561"/>
            <a:ext cx="2128064" cy="2819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679011CD-983D-467F-A6ED-6C1DF666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9043"/>
            <a:ext cx="2862979" cy="2862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49217-34E4-4728-9D5D-F21BF64CF633}"/>
              </a:ext>
            </a:extLst>
          </p:cNvPr>
          <p:cNvSpPr txBox="1"/>
          <p:nvPr/>
        </p:nvSpPr>
        <p:spPr>
          <a:xfrm>
            <a:off x="6096001" y="5023795"/>
            <a:ext cx="2862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Émile Durkheim (1858-1917)</a:t>
            </a:r>
          </a:p>
        </p:txBody>
      </p:sp>
    </p:spTree>
    <p:extLst>
      <p:ext uri="{BB962C8B-B14F-4D97-AF65-F5344CB8AC3E}">
        <p14:creationId xmlns:p14="http://schemas.microsoft.com/office/powerpoint/2010/main" val="190124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9">
            <a:extLst>
              <a:ext uri="{FF2B5EF4-FFF2-40B4-BE49-F238E27FC236}">
                <a16:creationId xmlns:a16="http://schemas.microsoft.com/office/drawing/2014/main" id="{5CFACBB1-A768-4BB5-A4D6-23C187DB2780}"/>
              </a:ext>
            </a:extLst>
          </p:cNvPr>
          <p:cNvGrpSpPr/>
          <p:nvPr/>
        </p:nvGrpSpPr>
        <p:grpSpPr>
          <a:xfrm>
            <a:off x="2133600" y="2286000"/>
            <a:ext cx="3962400" cy="3733800"/>
            <a:chOff x="609600" y="2286000"/>
            <a:chExt cx="3962400" cy="3733800"/>
          </a:xfrm>
        </p:grpSpPr>
        <p:sp>
          <p:nvSpPr>
            <p:cNvPr id="5" name="Elipse 40">
              <a:extLst>
                <a:ext uri="{FF2B5EF4-FFF2-40B4-BE49-F238E27FC236}">
                  <a16:creationId xmlns:a16="http://schemas.microsoft.com/office/drawing/2014/main" id="{8C016A36-0646-4D00-92DF-ED787DBD5713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Elipse 41">
              <a:extLst>
                <a:ext uri="{FF2B5EF4-FFF2-40B4-BE49-F238E27FC236}">
                  <a16:creationId xmlns:a16="http://schemas.microsoft.com/office/drawing/2014/main" id="{4239A74F-600E-412F-914E-B1F19AF7C61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CaixaDeTexto 42">
            <a:extLst>
              <a:ext uri="{FF2B5EF4-FFF2-40B4-BE49-F238E27FC236}">
                <a16:creationId xmlns:a16="http://schemas.microsoft.com/office/drawing/2014/main" id="{12A2557D-20C0-494A-91E2-109B78A450B2}"/>
              </a:ext>
            </a:extLst>
          </p:cNvPr>
          <p:cNvSpPr txBox="1"/>
          <p:nvPr/>
        </p:nvSpPr>
        <p:spPr>
          <a:xfrm rot="20729886">
            <a:off x="2541347" y="1342306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43">
            <a:extLst>
              <a:ext uri="{FF2B5EF4-FFF2-40B4-BE49-F238E27FC236}">
                <a16:creationId xmlns:a16="http://schemas.microsoft.com/office/drawing/2014/main" id="{086C4240-0F18-4047-8FD3-7B3791F7457C}"/>
              </a:ext>
            </a:extLst>
          </p:cNvPr>
          <p:cNvSpPr/>
          <p:nvPr/>
        </p:nvSpPr>
        <p:spPr>
          <a:xfrm>
            <a:off x="4648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𝜇</m:t>
                      </m:r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45">
            <a:extLst>
              <a:ext uri="{FF2B5EF4-FFF2-40B4-BE49-F238E27FC236}">
                <a16:creationId xmlns:a16="http://schemas.microsoft.com/office/drawing/2014/main" id="{E8B49997-B6D8-45D0-BE04-04A2A89ADAA7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lipse 46">
            <a:extLst>
              <a:ext uri="{FF2B5EF4-FFF2-40B4-BE49-F238E27FC236}">
                <a16:creationId xmlns:a16="http://schemas.microsoft.com/office/drawing/2014/main" id="{8BD82FE8-683D-4A18-8152-753D00E3FD0F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ipse 47">
            <a:extLst>
              <a:ext uri="{FF2B5EF4-FFF2-40B4-BE49-F238E27FC236}">
                <a16:creationId xmlns:a16="http://schemas.microsoft.com/office/drawing/2014/main" id="{A53B8C14-6B4E-4081-9364-9C5733F04EF8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ipse 48">
            <a:extLst>
              <a:ext uri="{FF2B5EF4-FFF2-40B4-BE49-F238E27FC236}">
                <a16:creationId xmlns:a16="http://schemas.microsoft.com/office/drawing/2014/main" id="{A8EE59FB-1C71-45EC-85EE-5693E822E6B1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ipse 49">
            <a:extLst>
              <a:ext uri="{FF2B5EF4-FFF2-40B4-BE49-F238E27FC236}">
                <a16:creationId xmlns:a16="http://schemas.microsoft.com/office/drawing/2014/main" id="{2F878666-49B6-42CE-9A6C-1923141749B8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Elipse 50">
            <a:extLst>
              <a:ext uri="{FF2B5EF4-FFF2-40B4-BE49-F238E27FC236}">
                <a16:creationId xmlns:a16="http://schemas.microsoft.com/office/drawing/2014/main" id="{99DDDC24-D6FC-4AEA-8BF6-4402AA3245CE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Elipse 51">
            <a:extLst>
              <a:ext uri="{FF2B5EF4-FFF2-40B4-BE49-F238E27FC236}">
                <a16:creationId xmlns:a16="http://schemas.microsoft.com/office/drawing/2014/main" id="{D2AC7A11-2A4E-4042-B650-BE5E4BB0B3B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Elipse 52">
            <a:extLst>
              <a:ext uri="{FF2B5EF4-FFF2-40B4-BE49-F238E27FC236}">
                <a16:creationId xmlns:a16="http://schemas.microsoft.com/office/drawing/2014/main" id="{CF6C25A4-976D-4648-84A2-D6FE5277670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/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 para baixo 54">
            <a:extLst>
              <a:ext uri="{FF2B5EF4-FFF2-40B4-BE49-F238E27FC236}">
                <a16:creationId xmlns:a16="http://schemas.microsoft.com/office/drawing/2014/main" id="{E2877EF5-8CEC-4436-84B9-539D7594AE6D}"/>
              </a:ext>
            </a:extLst>
          </p:cNvPr>
          <p:cNvSpPr/>
          <p:nvPr/>
        </p:nvSpPr>
        <p:spPr>
          <a:xfrm rot="16200000">
            <a:off x="7303847" y="2643661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Seta para baixo 55">
            <a:extLst>
              <a:ext uri="{FF2B5EF4-FFF2-40B4-BE49-F238E27FC236}">
                <a16:creationId xmlns:a16="http://schemas.microsoft.com/office/drawing/2014/main" id="{E96730BF-6074-4DC7-B77E-942A6A19238C}"/>
              </a:ext>
            </a:extLst>
          </p:cNvPr>
          <p:cNvSpPr/>
          <p:nvPr/>
        </p:nvSpPr>
        <p:spPr>
          <a:xfrm rot="16200000">
            <a:off x="9217274" y="2655647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/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ta para baixo 57">
            <a:extLst>
              <a:ext uri="{FF2B5EF4-FFF2-40B4-BE49-F238E27FC236}">
                <a16:creationId xmlns:a16="http://schemas.microsoft.com/office/drawing/2014/main" id="{91988218-62FE-4241-97BA-79E00AEEB32E}"/>
              </a:ext>
            </a:extLst>
          </p:cNvPr>
          <p:cNvSpPr/>
          <p:nvPr/>
        </p:nvSpPr>
        <p:spPr>
          <a:xfrm rot="16200000">
            <a:off x="7303847" y="37672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eta para baixo 58">
            <a:extLst>
              <a:ext uri="{FF2B5EF4-FFF2-40B4-BE49-F238E27FC236}">
                <a16:creationId xmlns:a16="http://schemas.microsoft.com/office/drawing/2014/main" id="{4BEC212E-6FFA-4655-8A38-AA73BDB44CFF}"/>
              </a:ext>
            </a:extLst>
          </p:cNvPr>
          <p:cNvSpPr/>
          <p:nvPr/>
        </p:nvSpPr>
        <p:spPr>
          <a:xfrm rot="16200000">
            <a:off x="9217274" y="37792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/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baixo 60">
            <a:extLst>
              <a:ext uri="{FF2B5EF4-FFF2-40B4-BE49-F238E27FC236}">
                <a16:creationId xmlns:a16="http://schemas.microsoft.com/office/drawing/2014/main" id="{108D627C-9F1B-44CB-AC0A-ACB68CEED372}"/>
              </a:ext>
            </a:extLst>
          </p:cNvPr>
          <p:cNvSpPr/>
          <p:nvPr/>
        </p:nvSpPr>
        <p:spPr>
          <a:xfrm rot="16200000">
            <a:off x="7303847" y="47578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Seta para baixo 61">
            <a:extLst>
              <a:ext uri="{FF2B5EF4-FFF2-40B4-BE49-F238E27FC236}">
                <a16:creationId xmlns:a16="http://schemas.microsoft.com/office/drawing/2014/main" id="{D6E717B6-4554-4B40-96D5-E2EB306BB7C1}"/>
              </a:ext>
            </a:extLst>
          </p:cNvPr>
          <p:cNvSpPr/>
          <p:nvPr/>
        </p:nvSpPr>
        <p:spPr>
          <a:xfrm rot="16200000">
            <a:off x="9217274" y="47698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/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eta para baixo 63">
            <a:extLst>
              <a:ext uri="{FF2B5EF4-FFF2-40B4-BE49-F238E27FC236}">
                <a16:creationId xmlns:a16="http://schemas.microsoft.com/office/drawing/2014/main" id="{091E9A7C-ABEF-413A-8790-45EA73E67E34}"/>
              </a:ext>
            </a:extLst>
          </p:cNvPr>
          <p:cNvSpPr/>
          <p:nvPr/>
        </p:nvSpPr>
        <p:spPr>
          <a:xfrm rot="16200000">
            <a:off x="7303847" y="55960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Seta para baixo 64">
            <a:extLst>
              <a:ext uri="{FF2B5EF4-FFF2-40B4-BE49-F238E27FC236}">
                <a16:creationId xmlns:a16="http://schemas.microsoft.com/office/drawing/2014/main" id="{7FB273E7-D107-48E7-88FB-8FC9CD39B06B}"/>
              </a:ext>
            </a:extLst>
          </p:cNvPr>
          <p:cNvSpPr/>
          <p:nvPr/>
        </p:nvSpPr>
        <p:spPr>
          <a:xfrm rot="16200000">
            <a:off x="9217274" y="56080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CaixaDeTexto 65">
            <a:extLst>
              <a:ext uri="{FF2B5EF4-FFF2-40B4-BE49-F238E27FC236}">
                <a16:creationId xmlns:a16="http://schemas.microsoft.com/office/drawing/2014/main" id="{BFB2FEAF-27BD-4E20-82F6-74692A251AA5}"/>
              </a:ext>
            </a:extLst>
          </p:cNvPr>
          <p:cNvSpPr txBox="1"/>
          <p:nvPr/>
        </p:nvSpPr>
        <p:spPr>
          <a:xfrm>
            <a:off x="9677400" y="2678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13kg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aixaDeTexto 66">
            <a:extLst>
              <a:ext uri="{FF2B5EF4-FFF2-40B4-BE49-F238E27FC236}">
                <a16:creationId xmlns:a16="http://schemas.microsoft.com/office/drawing/2014/main" id="{A05EF623-7301-47FB-97B7-99735708FD56}"/>
              </a:ext>
            </a:extLst>
          </p:cNvPr>
          <p:cNvSpPr txBox="1"/>
          <p:nvPr/>
        </p:nvSpPr>
        <p:spPr>
          <a:xfrm>
            <a:off x="9677400" y="3821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10kg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CaixaDeTexto 67">
            <a:extLst>
              <a:ext uri="{FF2B5EF4-FFF2-40B4-BE49-F238E27FC236}">
                <a16:creationId xmlns:a16="http://schemas.microsoft.com/office/drawing/2014/main" id="{E2402161-AC2A-4818-9203-0320549FC6B0}"/>
              </a:ext>
            </a:extLst>
          </p:cNvPr>
          <p:cNvSpPr txBox="1"/>
          <p:nvPr/>
        </p:nvSpPr>
        <p:spPr>
          <a:xfrm>
            <a:off x="967740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15kg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CaixaDeTexto 68">
            <a:extLst>
              <a:ext uri="{FF2B5EF4-FFF2-40B4-BE49-F238E27FC236}">
                <a16:creationId xmlns:a16="http://schemas.microsoft.com/office/drawing/2014/main" id="{40276E16-3E34-40DF-876E-56EFFC1649BE}"/>
              </a:ext>
            </a:extLst>
          </p:cNvPr>
          <p:cNvSpPr txBox="1"/>
          <p:nvPr/>
        </p:nvSpPr>
        <p:spPr>
          <a:xfrm>
            <a:off x="96774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12kg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9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057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25482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31393 -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48 L 0.19518 0.1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9">
            <a:extLst>
              <a:ext uri="{FF2B5EF4-FFF2-40B4-BE49-F238E27FC236}">
                <a16:creationId xmlns:a16="http://schemas.microsoft.com/office/drawing/2014/main" id="{5CFACBB1-A768-4BB5-A4D6-23C187DB2780}"/>
              </a:ext>
            </a:extLst>
          </p:cNvPr>
          <p:cNvGrpSpPr/>
          <p:nvPr/>
        </p:nvGrpSpPr>
        <p:grpSpPr>
          <a:xfrm>
            <a:off x="2133600" y="2286000"/>
            <a:ext cx="3962400" cy="3733800"/>
            <a:chOff x="609600" y="2286000"/>
            <a:chExt cx="3962400" cy="3733800"/>
          </a:xfrm>
        </p:grpSpPr>
        <p:sp>
          <p:nvSpPr>
            <p:cNvPr id="5" name="Elipse 40">
              <a:extLst>
                <a:ext uri="{FF2B5EF4-FFF2-40B4-BE49-F238E27FC236}">
                  <a16:creationId xmlns:a16="http://schemas.microsoft.com/office/drawing/2014/main" id="{8C016A36-0646-4D00-92DF-ED787DBD5713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Elipse 41">
              <a:extLst>
                <a:ext uri="{FF2B5EF4-FFF2-40B4-BE49-F238E27FC236}">
                  <a16:creationId xmlns:a16="http://schemas.microsoft.com/office/drawing/2014/main" id="{4239A74F-600E-412F-914E-B1F19AF7C61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CaixaDeTexto 42">
            <a:extLst>
              <a:ext uri="{FF2B5EF4-FFF2-40B4-BE49-F238E27FC236}">
                <a16:creationId xmlns:a16="http://schemas.microsoft.com/office/drawing/2014/main" id="{12A2557D-20C0-494A-91E2-109B78A450B2}"/>
              </a:ext>
            </a:extLst>
          </p:cNvPr>
          <p:cNvSpPr txBox="1"/>
          <p:nvPr/>
        </p:nvSpPr>
        <p:spPr>
          <a:xfrm rot="20729886">
            <a:off x="2541347" y="1342306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43">
            <a:extLst>
              <a:ext uri="{FF2B5EF4-FFF2-40B4-BE49-F238E27FC236}">
                <a16:creationId xmlns:a16="http://schemas.microsoft.com/office/drawing/2014/main" id="{086C4240-0F18-4047-8FD3-7B3791F7457C}"/>
              </a:ext>
            </a:extLst>
          </p:cNvPr>
          <p:cNvSpPr/>
          <p:nvPr/>
        </p:nvSpPr>
        <p:spPr>
          <a:xfrm>
            <a:off x="4648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𝜇</m:t>
                      </m:r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0EC3A24A-E676-44C6-B7DF-D908571C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45">
            <a:extLst>
              <a:ext uri="{FF2B5EF4-FFF2-40B4-BE49-F238E27FC236}">
                <a16:creationId xmlns:a16="http://schemas.microsoft.com/office/drawing/2014/main" id="{E8B49997-B6D8-45D0-BE04-04A2A89ADAA7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lipse 46">
            <a:extLst>
              <a:ext uri="{FF2B5EF4-FFF2-40B4-BE49-F238E27FC236}">
                <a16:creationId xmlns:a16="http://schemas.microsoft.com/office/drawing/2014/main" id="{8BD82FE8-683D-4A18-8152-753D00E3FD0F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ipse 47">
            <a:extLst>
              <a:ext uri="{FF2B5EF4-FFF2-40B4-BE49-F238E27FC236}">
                <a16:creationId xmlns:a16="http://schemas.microsoft.com/office/drawing/2014/main" id="{A53B8C14-6B4E-4081-9364-9C5733F04EF8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ipse 48">
            <a:extLst>
              <a:ext uri="{FF2B5EF4-FFF2-40B4-BE49-F238E27FC236}">
                <a16:creationId xmlns:a16="http://schemas.microsoft.com/office/drawing/2014/main" id="{A8EE59FB-1C71-45EC-85EE-5693E822E6B1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ipse 49">
            <a:extLst>
              <a:ext uri="{FF2B5EF4-FFF2-40B4-BE49-F238E27FC236}">
                <a16:creationId xmlns:a16="http://schemas.microsoft.com/office/drawing/2014/main" id="{2F878666-49B6-42CE-9A6C-1923141749B8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Elipse 50">
            <a:extLst>
              <a:ext uri="{FF2B5EF4-FFF2-40B4-BE49-F238E27FC236}">
                <a16:creationId xmlns:a16="http://schemas.microsoft.com/office/drawing/2014/main" id="{99DDDC24-D6FC-4AEA-8BF6-4402AA3245CE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Elipse 51">
            <a:extLst>
              <a:ext uri="{FF2B5EF4-FFF2-40B4-BE49-F238E27FC236}">
                <a16:creationId xmlns:a16="http://schemas.microsoft.com/office/drawing/2014/main" id="{D2AC7A11-2A4E-4042-B650-BE5E4BB0B3B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Elipse 52">
            <a:extLst>
              <a:ext uri="{FF2B5EF4-FFF2-40B4-BE49-F238E27FC236}">
                <a16:creationId xmlns:a16="http://schemas.microsoft.com/office/drawing/2014/main" id="{CF6C25A4-976D-4648-84A2-D6FE52776708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/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C3460412-817A-4625-8F32-2A28C44FB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2610166"/>
                <a:ext cx="1295400" cy="570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 para baixo 54">
            <a:extLst>
              <a:ext uri="{FF2B5EF4-FFF2-40B4-BE49-F238E27FC236}">
                <a16:creationId xmlns:a16="http://schemas.microsoft.com/office/drawing/2014/main" id="{E2877EF5-8CEC-4436-84B9-539D7594AE6D}"/>
              </a:ext>
            </a:extLst>
          </p:cNvPr>
          <p:cNvSpPr/>
          <p:nvPr/>
        </p:nvSpPr>
        <p:spPr>
          <a:xfrm rot="16200000">
            <a:off x="7303847" y="2643661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Seta para baixo 55">
            <a:extLst>
              <a:ext uri="{FF2B5EF4-FFF2-40B4-BE49-F238E27FC236}">
                <a16:creationId xmlns:a16="http://schemas.microsoft.com/office/drawing/2014/main" id="{E96730BF-6074-4DC7-B77E-942A6A19238C}"/>
              </a:ext>
            </a:extLst>
          </p:cNvPr>
          <p:cNvSpPr/>
          <p:nvPr/>
        </p:nvSpPr>
        <p:spPr>
          <a:xfrm rot="16200000">
            <a:off x="9217274" y="2655647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/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E8A8B662-2FEE-4B12-B8FB-FDCC1E7D2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37338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ta para baixo 57">
            <a:extLst>
              <a:ext uri="{FF2B5EF4-FFF2-40B4-BE49-F238E27FC236}">
                <a16:creationId xmlns:a16="http://schemas.microsoft.com/office/drawing/2014/main" id="{91988218-62FE-4241-97BA-79E00AEEB32E}"/>
              </a:ext>
            </a:extLst>
          </p:cNvPr>
          <p:cNvSpPr/>
          <p:nvPr/>
        </p:nvSpPr>
        <p:spPr>
          <a:xfrm rot="16200000">
            <a:off x="7303847" y="37672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eta para baixo 58">
            <a:extLst>
              <a:ext uri="{FF2B5EF4-FFF2-40B4-BE49-F238E27FC236}">
                <a16:creationId xmlns:a16="http://schemas.microsoft.com/office/drawing/2014/main" id="{4BEC212E-6FFA-4655-8A38-AA73BDB44CFF}"/>
              </a:ext>
            </a:extLst>
          </p:cNvPr>
          <p:cNvSpPr/>
          <p:nvPr/>
        </p:nvSpPr>
        <p:spPr>
          <a:xfrm rot="16200000">
            <a:off x="9217274" y="37792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/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68A26B1B-789D-473F-A14D-2AA143992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4724401"/>
                <a:ext cx="1295400" cy="57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baixo 60">
            <a:extLst>
              <a:ext uri="{FF2B5EF4-FFF2-40B4-BE49-F238E27FC236}">
                <a16:creationId xmlns:a16="http://schemas.microsoft.com/office/drawing/2014/main" id="{108D627C-9F1B-44CB-AC0A-ACB68CEED372}"/>
              </a:ext>
            </a:extLst>
          </p:cNvPr>
          <p:cNvSpPr/>
          <p:nvPr/>
        </p:nvSpPr>
        <p:spPr>
          <a:xfrm rot="16200000">
            <a:off x="7303847" y="47578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Seta para baixo 61">
            <a:extLst>
              <a:ext uri="{FF2B5EF4-FFF2-40B4-BE49-F238E27FC236}">
                <a16:creationId xmlns:a16="http://schemas.microsoft.com/office/drawing/2014/main" id="{D6E717B6-4554-4B40-96D5-E2EB306BB7C1}"/>
              </a:ext>
            </a:extLst>
          </p:cNvPr>
          <p:cNvSpPr/>
          <p:nvPr/>
        </p:nvSpPr>
        <p:spPr>
          <a:xfrm rot="16200000">
            <a:off x="9217274" y="47698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/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 ker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pt-BR" i="1" ker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66ADE933-7B26-48E9-8460-322A8C426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61" y="55626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eta para baixo 63">
            <a:extLst>
              <a:ext uri="{FF2B5EF4-FFF2-40B4-BE49-F238E27FC236}">
                <a16:creationId xmlns:a16="http://schemas.microsoft.com/office/drawing/2014/main" id="{091E9A7C-ABEF-413A-8790-45EA73E67E34}"/>
              </a:ext>
            </a:extLst>
          </p:cNvPr>
          <p:cNvSpPr/>
          <p:nvPr/>
        </p:nvSpPr>
        <p:spPr>
          <a:xfrm rot="16200000">
            <a:off x="7303847" y="55960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Seta para baixo 64">
            <a:extLst>
              <a:ext uri="{FF2B5EF4-FFF2-40B4-BE49-F238E27FC236}">
                <a16:creationId xmlns:a16="http://schemas.microsoft.com/office/drawing/2014/main" id="{7FB273E7-D107-48E7-88FB-8FC9CD39B06B}"/>
              </a:ext>
            </a:extLst>
          </p:cNvPr>
          <p:cNvSpPr/>
          <p:nvPr/>
        </p:nvSpPr>
        <p:spPr>
          <a:xfrm rot="16200000">
            <a:off x="9217274" y="56080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CaixaDeTexto 65">
            <a:extLst>
              <a:ext uri="{FF2B5EF4-FFF2-40B4-BE49-F238E27FC236}">
                <a16:creationId xmlns:a16="http://schemas.microsoft.com/office/drawing/2014/main" id="{BFB2FEAF-27BD-4E20-82F6-74692A251AA5}"/>
              </a:ext>
            </a:extLst>
          </p:cNvPr>
          <p:cNvSpPr txBox="1"/>
          <p:nvPr/>
        </p:nvSpPr>
        <p:spPr>
          <a:xfrm>
            <a:off x="9677400" y="270889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13kg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aixaDeTexto 66">
            <a:extLst>
              <a:ext uri="{FF2B5EF4-FFF2-40B4-BE49-F238E27FC236}">
                <a16:creationId xmlns:a16="http://schemas.microsoft.com/office/drawing/2014/main" id="{A05EF623-7301-47FB-97B7-99735708FD56}"/>
              </a:ext>
            </a:extLst>
          </p:cNvPr>
          <p:cNvSpPr txBox="1"/>
          <p:nvPr/>
        </p:nvSpPr>
        <p:spPr>
          <a:xfrm>
            <a:off x="9677400" y="385189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10kg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CaixaDeTexto 67">
            <a:extLst>
              <a:ext uri="{FF2B5EF4-FFF2-40B4-BE49-F238E27FC236}">
                <a16:creationId xmlns:a16="http://schemas.microsoft.com/office/drawing/2014/main" id="{E2402161-AC2A-4818-9203-0320549FC6B0}"/>
              </a:ext>
            </a:extLst>
          </p:cNvPr>
          <p:cNvSpPr txBox="1"/>
          <p:nvPr/>
        </p:nvSpPr>
        <p:spPr>
          <a:xfrm>
            <a:off x="9677400" y="491869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15kg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CaixaDeTexto 68">
            <a:extLst>
              <a:ext uri="{FF2B5EF4-FFF2-40B4-BE49-F238E27FC236}">
                <a16:creationId xmlns:a16="http://schemas.microsoft.com/office/drawing/2014/main" id="{40276E16-3E34-40DF-876E-56EFFC1649BE}"/>
              </a:ext>
            </a:extLst>
          </p:cNvPr>
          <p:cNvSpPr txBox="1"/>
          <p:nvPr/>
        </p:nvSpPr>
        <p:spPr>
          <a:xfrm>
            <a:off x="96774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12kg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Chave direita 2">
            <a:extLst>
              <a:ext uri="{FF2B5EF4-FFF2-40B4-BE49-F238E27FC236}">
                <a16:creationId xmlns:a16="http://schemas.microsoft.com/office/drawing/2014/main" id="{01CDB4F7-4E08-48F9-9E24-16BB58EE2CAA}"/>
              </a:ext>
            </a:extLst>
          </p:cNvPr>
          <p:cNvSpPr/>
          <p:nvPr/>
        </p:nvSpPr>
        <p:spPr bwMode="auto">
          <a:xfrm>
            <a:off x="2220686" y="1988840"/>
            <a:ext cx="1080120" cy="4392488"/>
          </a:xfrm>
          <a:prstGeom prst="rightBrace">
            <a:avLst>
              <a:gd name="adj1" fmla="val 53104"/>
              <a:gd name="adj2" fmla="val 50000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>
              <a:latin typeface="Helvetica" charset="0"/>
            </a:endParaRPr>
          </a:p>
        </p:txBody>
      </p:sp>
      <p:pic>
        <p:nvPicPr>
          <p:cNvPr id="35" name="Picture 2" descr="http://www.comfsm.fm/~dleeling/statistics/normal_curve.gif">
            <a:extLst>
              <a:ext uri="{FF2B5EF4-FFF2-40B4-BE49-F238E27FC236}">
                <a16:creationId xmlns:a16="http://schemas.microsoft.com/office/drawing/2014/main" id="{8FAC1300-CAF1-4F60-A4A0-8071E2F3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38" y="2204864"/>
            <a:ext cx="5374332" cy="38884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73086 0.0004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49" y="2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72904 0.0004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58" y="2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73347 -0.0057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80" y="-30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73529 0.0053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distribuição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r>
                  <a:rPr lang="pt-BR" sz="2000" dirty="0"/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população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6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distribuição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r>
                  <a:rPr lang="pt-BR" sz="2000" dirty="0"/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população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50">
            <a:extLst>
              <a:ext uri="{FF2B5EF4-FFF2-40B4-BE49-F238E27FC236}">
                <a16:creationId xmlns:a16="http://schemas.microsoft.com/office/drawing/2014/main" id="{6766949D-8FFF-41FA-9557-992A789E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1012372" y="753592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22BF25AA-D715-4613-9C39-A5E58ADF9A5E}"/>
              </a:ext>
            </a:extLst>
          </p:cNvPr>
          <p:cNvSpPr txBox="1">
            <a:spLocks noChangeArrowheads="1"/>
          </p:cNvSpPr>
          <p:nvPr/>
        </p:nvSpPr>
        <p:spPr bwMode="auto">
          <a:xfrm rot="21407865">
            <a:off x="1224251" y="1939528"/>
            <a:ext cx="2571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Por que o Teorema do Limite Central é tão importante</a:t>
            </a:r>
            <a:r>
              <a:rPr lang="en-US" altLang="pt-B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???</a:t>
            </a:r>
            <a:endParaRPr lang="pt-BR" alt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8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latin typeface="Cambria Math" panose="02040503050406030204" pitchFamily="18" charset="0"/>
                  </a:rPr>
                  <a:t>distribuição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rgbClr val="FFFF00"/>
                    </a:solidFill>
                  </a:rPr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na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população</a:t>
                </a:r>
                <a:r>
                  <a:rPr lang="en-US" dirty="0">
                    <a:solidFill>
                      <a:srgbClr val="FFFF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2FC743F1-BE44-480D-A1AE-399930DA6F1A}"/>
              </a:ext>
            </a:extLst>
          </p:cNvPr>
          <p:cNvSpPr/>
          <p:nvPr/>
        </p:nvSpPr>
        <p:spPr>
          <a:xfrm>
            <a:off x="2797628" y="2601680"/>
            <a:ext cx="2230344" cy="424548"/>
          </a:xfrm>
          <a:prstGeom prst="rightArrow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Super útil!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B9522808-E83C-4FD4-8477-513070E29B1C}"/>
              </a:ext>
            </a:extLst>
          </p:cNvPr>
          <p:cNvSpPr/>
          <p:nvPr/>
        </p:nvSpPr>
        <p:spPr>
          <a:xfrm>
            <a:off x="1099458" y="3918852"/>
            <a:ext cx="3057658" cy="653625"/>
          </a:xfrm>
          <a:prstGeom prst="rightArrow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Super genérico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3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DF283-2B77-4BB1-8E09-D1342ED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Teorema do limite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</p:spPr>
            <p:txBody>
              <a:bodyPr anchor="b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Se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eu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colher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amostra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população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sua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media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será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uma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variável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aleatória</a:t>
                </a:r>
                <a:r>
                  <a:rPr lang="en-US" sz="2000" b="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com </a:t>
                </a:r>
                <a:r>
                  <a:rPr lang="en-US" sz="2000" b="0" dirty="0" err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distribuição</a:t>
                </a:r>
                <a:endParaRPr lang="en-US" sz="2000" b="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9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9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9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9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9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96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rgbClr val="FFFF00"/>
                    </a:solidFill>
                  </a:rPr>
                  <a:t>qualquer que seja a distribuição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na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err="1">
                    <a:solidFill>
                      <a:srgbClr val="FFFF00"/>
                    </a:solidFill>
                  </a:rPr>
                  <a:t>população</a:t>
                </a:r>
                <a:r>
                  <a:rPr lang="en-US" dirty="0">
                    <a:solidFill>
                      <a:srgbClr val="FFFF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5DA7E2-01F5-41B4-A07E-28344CE46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9802" y="1045600"/>
                <a:ext cx="7006998" cy="3370634"/>
              </a:xfrm>
              <a:blipFill>
                <a:blip r:embed="rId3"/>
                <a:stretch>
                  <a:fillRect l="-113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E8E5DC-75F3-4CC2-B6EF-83B34094C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0CBB5DA-FF18-43CF-B757-623DBEC911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5000"/>
          </a:blip>
          <a:srcRect l="1760" r="260"/>
          <a:stretch/>
        </p:blipFill>
        <p:spPr>
          <a:xfrm>
            <a:off x="20" y="10"/>
            <a:ext cx="812012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81888-C560-4E1A-9498-F3CAC541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47656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 dirty="0">
                <a:solidFill>
                  <a:srgbClr val="FFFFFF"/>
                </a:solidFill>
              </a:rPr>
              <a:t>Por que </a:t>
            </a:r>
            <a:r>
              <a:rPr lang="en-US" sz="6600" spc="200" dirty="0" err="1">
                <a:solidFill>
                  <a:srgbClr val="FFFFFF"/>
                </a:solidFill>
              </a:rPr>
              <a:t>uma</a:t>
            </a:r>
            <a:r>
              <a:rPr lang="en-US" sz="6600" spc="200" dirty="0">
                <a:solidFill>
                  <a:srgbClr val="FFFFFF"/>
                </a:solidFill>
              </a:rPr>
              <a:t> normal?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55AF-AE35-4C0F-BDEB-D43627AA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FFFF"/>
                </a:solidFill>
              </a:rPr>
              <a:t>Para uma amostra ter uma média </a:t>
            </a:r>
            <a:r>
              <a:rPr lang="pt-BR" sz="2000" i="1" dirty="0">
                <a:solidFill>
                  <a:srgbClr val="FFFFFF"/>
                </a:solidFill>
              </a:rPr>
              <a:t>muuuuito </a:t>
            </a:r>
            <a:r>
              <a:rPr lang="pt-BR" sz="2000" dirty="0">
                <a:solidFill>
                  <a:srgbClr val="FFFFFF"/>
                </a:solidFill>
              </a:rPr>
              <a:t>maior do que a média populacional, ela teria que ter a maioria de seus elementos muito maiores do que a média populacional, o que é improvável.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FFFF"/>
                </a:solidFill>
              </a:rPr>
              <a:t>Na prática, a maior parte das amostras têm elementos acima e abaixo da média populacional, que acabam se cancelando, de modo que a média amostral fique próxima da média populacional.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87348" y="1828800"/>
            <a:ext cx="0" cy="3200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986393-2D90-4718-8A38-62F394E7BBEA}"/>
              </a:ext>
            </a:extLst>
          </p:cNvPr>
          <p:cNvSpPr txBox="1"/>
          <p:nvPr/>
        </p:nvSpPr>
        <p:spPr>
          <a:xfrm>
            <a:off x="230510" y="2564904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A Caixa de Galton também mostra como esses resultados se distribuem...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4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F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B7A3D6-F794-455C-9B21-EFEBDE8C7F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6007027" cy="149961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Por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e </a:t>
                </a:r>
                <a:r>
                  <a:rPr lang="en-US" dirty="0" err="1">
                    <a:solidFill>
                      <a:srgbClr val="FFFFFF"/>
                    </a:solidFill>
                  </a:rPr>
                  <a:t>não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B7A3D6-F794-455C-9B21-EFEBDE8C7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6007027" cy="1499616"/>
              </a:xfrm>
              <a:blipFill>
                <a:blip r:embed="rId2"/>
                <a:stretch>
                  <a:fillRect l="-4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48A1-7E1F-4F19-B4A7-E6132EAFE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FFFFFF"/>
                    </a:solidFill>
                  </a:rPr>
                  <a:t> Note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, de modo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pt-BR" dirty="0">
                    <a:solidFill>
                      <a:srgbClr val="FFFFFF"/>
                    </a:solidFill>
                  </a:rPr>
                  <a:t>é um estimador consistente da média populacional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>
                    <a:solidFill>
                      <a:srgbClr val="FFFFFF"/>
                    </a:solidFill>
                  </a:rPr>
                  <a:t> Em português: É possível encontrar 1 cara que meça 2m. Mas é extremamente improvável encontrar um grupo aleatório de 10 caras cuja altura média seja 2m.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48A1-7E1F-4F19-B4A7-E6132EAF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  <a:blipFill>
                <a:blip r:embed="rId3"/>
                <a:stretch>
                  <a:fillRect l="-1827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A3E3FE1-CC12-4362-8109-D30BC0F4B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7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</TotalTime>
  <Words>538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Cambria Math</vt:lpstr>
      <vt:lpstr>Freestyle Script</vt:lpstr>
      <vt:lpstr>Helvetica</vt:lpstr>
      <vt:lpstr>Myriad Pro</vt:lpstr>
      <vt:lpstr>Tw Cen MT</vt:lpstr>
      <vt:lpstr>Tw Cen MT Condensed</vt:lpstr>
      <vt:lpstr>Wingdings</vt:lpstr>
      <vt:lpstr>Wingdings 3</vt:lpstr>
      <vt:lpstr>Integral</vt:lpstr>
      <vt:lpstr>Distribuição amostral da média (e o Teorema do limite central)</vt:lpstr>
      <vt:lpstr>PowerPoint Presentation</vt:lpstr>
      <vt:lpstr>PowerPoint Presentation</vt:lpstr>
      <vt:lpstr>Teorema do limite central</vt:lpstr>
      <vt:lpstr>Teorema do limite central</vt:lpstr>
      <vt:lpstr>Teorema do limite central</vt:lpstr>
      <vt:lpstr>Teorema do limite central</vt:lpstr>
      <vt:lpstr>Por que uma normal?</vt:lpstr>
      <vt:lpstr>Por que σ^2/n e não σ^2?</vt:lpstr>
      <vt:lpstr>Quando que o teorema do limite central funciona?</vt:lpstr>
      <vt:lpstr>As condições do TLC lembram algumas condições do mercado perfeitamente competitivo</vt:lpstr>
      <vt:lpstr>O tlc assume uma sociedade de indivíduos independentes (weber), não correlacionados por um tecido social (Durkheim)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amostral da média (Teorema do limite central)</dc:title>
  <dc:creator>Felipe Buchbinder</dc:creator>
  <cp:lastModifiedBy>Felipe Buchbinder</cp:lastModifiedBy>
  <cp:revision>14</cp:revision>
  <dcterms:created xsi:type="dcterms:W3CDTF">2021-06-05T23:49:00Z</dcterms:created>
  <dcterms:modified xsi:type="dcterms:W3CDTF">2021-06-06T02:05:28Z</dcterms:modified>
</cp:coreProperties>
</file>