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E42632-73D4-44BD-972F-D6025E725D5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6E6B4B0-5766-4B64-8B4C-010931964441}">
          <dgm:prSet phldrT="[Text]"/>
          <dgm:spPr/>
          <dgm:t>
            <a:bodyPr/>
            <a:lstStyle/>
            <a:p>
              <a:r>
                <a:rPr lang="en-US" dirty="0"/>
                <a:t>Margem de </a:t>
              </a:r>
              <a:r>
                <a:rPr lang="en-US" dirty="0" err="1"/>
                <a:t>erro</a:t>
              </a:r>
              <a:r>
                <a:rPr lang="en-US" dirty="0"/>
                <a:t> 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𝑒</m:t>
                  </m:r>
                </m:oMath>
              </a14:m>
              <a:r>
                <a:rPr lang="en-US" dirty="0"/>
                <a:t>)</a:t>
              </a:r>
            </a:p>
          </dgm:t>
        </dgm:pt>
      </mc:Choice>
      <mc:Fallback>
        <dgm:pt modelId="{16E6B4B0-5766-4B64-8B4C-010931964441}">
          <dgm:prSet phldrT="[Text]"/>
          <dgm:spPr/>
          <dgm:t>
            <a:bodyPr/>
            <a:lstStyle/>
            <a:p>
              <a:r>
                <a:rPr lang="en-US" dirty="0"/>
                <a:t>Margem de </a:t>
              </a:r>
              <a:r>
                <a:rPr lang="en-US" dirty="0" err="1"/>
                <a:t>erro</a:t>
              </a:r>
              <a:r>
                <a:rPr lang="en-US" dirty="0"/>
                <a:t> (</a:t>
              </a:r>
              <a:r>
                <a:rPr lang="en-US" b="0" i="0">
                  <a:latin typeface="Cambria Math" panose="02040503050406030204" pitchFamily="18" charset="0"/>
                </a:rPr>
                <a:t>𝑒</a:t>
              </a:r>
              <a:r>
                <a:rPr lang="en-US" dirty="0"/>
                <a:t>)</a:t>
              </a:r>
            </a:p>
          </dgm:t>
        </dgm:pt>
      </mc:Fallback>
    </mc:AlternateContent>
    <dgm:pt modelId="{C00BE5BF-3943-4EC8-939D-E91D5DB2AD81}" type="parTrans" cxnId="{9914E36D-A9BE-4CDA-BB25-376AA005A860}">
      <dgm:prSet/>
      <dgm:spPr/>
      <dgm:t>
        <a:bodyPr/>
        <a:lstStyle/>
        <a:p>
          <a:endParaRPr lang="en-US"/>
        </a:p>
      </dgm:t>
    </dgm:pt>
    <dgm:pt modelId="{7788011F-5B53-468D-B3B2-F1718DF84C35}" type="sibTrans" cxnId="{9914E36D-A9BE-4CDA-BB25-376AA005A86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7A27DEE-F3E0-4ED7-ADC9-B217D1211189}">
          <dgm:prSet phldrT="[Text]"/>
          <dgm:spPr/>
          <dgm:t>
            <a:bodyPr/>
            <a:lstStyle/>
            <a:p>
              <a:r>
                <a:rPr lang="en-US" dirty="0"/>
                <a:t>Diversidade da </a:t>
              </a:r>
              <a:r>
                <a:rPr lang="en-US" dirty="0" err="1"/>
                <a:t>popula</a:t>
              </a:r>
              <a:r>
                <a:rPr lang="pt-BR" dirty="0"/>
                <a:t>ção 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𝜎</m:t>
                  </m:r>
                </m:oMath>
              </a14:m>
              <a:r>
                <a:rPr lang="pt-BR" dirty="0"/>
                <a:t>)</a:t>
              </a:r>
              <a:endParaRPr lang="en-US" dirty="0"/>
            </a:p>
          </dgm:t>
        </dgm:pt>
      </mc:Choice>
      <mc:Fallback>
        <dgm:pt modelId="{17A27DEE-F3E0-4ED7-ADC9-B217D1211189}">
          <dgm:prSet phldrT="[Text]"/>
          <dgm:spPr/>
          <dgm:t>
            <a:bodyPr/>
            <a:lstStyle/>
            <a:p>
              <a:r>
                <a:rPr lang="en-US" dirty="0"/>
                <a:t>Diversidade da </a:t>
              </a:r>
              <a:r>
                <a:rPr lang="en-US" dirty="0" err="1"/>
                <a:t>popula</a:t>
              </a:r>
              <a:r>
                <a:rPr lang="pt-BR" dirty="0"/>
                <a:t>ção (</a:t>
              </a:r>
              <a:r>
                <a:rPr lang="en-US" b="0" i="0">
                  <a:latin typeface="Cambria Math" panose="02040503050406030204" pitchFamily="18" charset="0"/>
                </a:rPr>
                <a:t>𝜎</a:t>
              </a:r>
              <a:r>
                <a:rPr lang="pt-BR" dirty="0"/>
                <a:t>)</a:t>
              </a:r>
              <a:endParaRPr lang="en-US" dirty="0"/>
            </a:p>
          </dgm:t>
        </dgm:pt>
      </mc:Fallback>
    </mc:AlternateContent>
    <dgm:pt modelId="{A1B2FAEE-577D-4368-AAFD-F6EE316C833C}" type="parTrans" cxnId="{3B05FAC0-1805-4573-AD09-3F991077194C}">
      <dgm:prSet/>
      <dgm:spPr/>
      <dgm:t>
        <a:bodyPr/>
        <a:lstStyle/>
        <a:p>
          <a:endParaRPr lang="en-US"/>
        </a:p>
      </dgm:t>
    </dgm:pt>
    <dgm:pt modelId="{A7E0E5BD-9B63-40DF-B150-62BE97B00E25}" type="sibTrans" cxnId="{3B05FAC0-1805-4573-AD09-3F991077194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9229332-5771-4477-8AFE-42CF14C76FEB}">
          <dgm:prSet phldrT="[Text]"/>
          <dgm:spPr/>
          <dgm:t>
            <a:bodyPr/>
            <a:lstStyle/>
            <a:p>
              <a:r>
                <a:rPr lang="en-US" dirty="0"/>
                <a:t>Tamanho da </a:t>
              </a:r>
              <a:r>
                <a:rPr lang="en-US" dirty="0" err="1"/>
                <a:t>amostra</a:t>
              </a:r>
              <a:endParaRPr lang="en-US" dirty="0"/>
            </a:p>
            <a:p>
              <a:r>
                <a:rPr lang="en-US" dirty="0"/>
                <a:t>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𝑛</m:t>
                  </m:r>
                </m:oMath>
              </a14:m>
              <a:r>
                <a:rPr lang="en-US" dirty="0"/>
                <a:t>)</a:t>
              </a:r>
            </a:p>
          </dgm:t>
        </dgm:pt>
      </mc:Choice>
      <mc:Fallback>
        <dgm:pt modelId="{19229332-5771-4477-8AFE-42CF14C76FEB}">
          <dgm:prSet phldrT="[Text]"/>
          <dgm:spPr/>
          <dgm:t>
            <a:bodyPr/>
            <a:lstStyle/>
            <a:p>
              <a:r>
                <a:rPr lang="en-US" dirty="0"/>
                <a:t>Tamanho da </a:t>
              </a:r>
              <a:r>
                <a:rPr lang="en-US" dirty="0" err="1"/>
                <a:t>amostra</a:t>
              </a:r>
              <a:endParaRPr lang="en-US" dirty="0"/>
            </a:p>
            <a:p>
              <a:r>
                <a:rPr lang="en-US" dirty="0"/>
                <a:t>(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n-US" dirty="0"/>
                <a:t>)</a:t>
              </a:r>
            </a:p>
          </dgm:t>
        </dgm:pt>
      </mc:Fallback>
    </mc:AlternateContent>
    <dgm:pt modelId="{40C48CE8-3541-40A2-A9F6-308984A609B3}" type="parTrans" cxnId="{393C73FD-5C80-4DD0-9E26-6F6F1513A948}">
      <dgm:prSet/>
      <dgm:spPr/>
      <dgm:t>
        <a:bodyPr/>
        <a:lstStyle/>
        <a:p>
          <a:endParaRPr lang="en-US"/>
        </a:p>
      </dgm:t>
    </dgm:pt>
    <dgm:pt modelId="{2ECE8A75-4A30-4B80-8B2E-02AD6E278DC1}" type="sibTrans" cxnId="{393C73FD-5C80-4DD0-9E26-6F6F1513A94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CB4D01D1-3A14-473B-9FC3-B38ECD16A8BB}">
          <dgm:prSet phldrT="[Text]"/>
          <dgm:spPr/>
          <dgm:t>
            <a:bodyPr/>
            <a:lstStyle/>
            <a:p>
              <a:r>
                <a:rPr lang="en-US" dirty="0"/>
                <a:t>N</a:t>
              </a:r>
              <a:r>
                <a:rPr lang="pt-BR" dirty="0"/>
                <a:t>ível de confiança</a:t>
              </a:r>
            </a:p>
            <a:p>
              <a:r>
                <a:rPr lang="pt-BR" dirty="0"/>
                <a:t>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𝛾</m:t>
                  </m:r>
                </m:oMath>
              </a14:m>
              <a:r>
                <a:rPr lang="pt-BR" dirty="0"/>
                <a:t>)</a:t>
              </a:r>
              <a:endParaRPr lang="en-US" dirty="0"/>
            </a:p>
          </dgm:t>
        </dgm:pt>
      </mc:Choice>
      <mc:Fallback>
        <dgm:pt modelId="{CB4D01D1-3A14-473B-9FC3-B38ECD16A8BB}">
          <dgm:prSet phldrT="[Text]"/>
          <dgm:spPr/>
          <dgm:t>
            <a:bodyPr/>
            <a:lstStyle/>
            <a:p>
              <a:r>
                <a:rPr lang="en-US" dirty="0"/>
                <a:t>N</a:t>
              </a:r>
              <a:r>
                <a:rPr lang="pt-BR" dirty="0"/>
                <a:t>ível de confiança</a:t>
              </a:r>
            </a:p>
            <a:p>
              <a:r>
                <a:rPr lang="pt-BR" dirty="0"/>
                <a:t>(</a:t>
              </a:r>
              <a:r>
                <a:rPr lang="en-US" b="0" i="0">
                  <a:latin typeface="Cambria Math" panose="02040503050406030204" pitchFamily="18" charset="0"/>
                </a:rPr>
                <a:t>𝛾</a:t>
              </a:r>
              <a:r>
                <a:rPr lang="pt-BR" dirty="0"/>
                <a:t>)</a:t>
              </a:r>
              <a:endParaRPr lang="en-US" dirty="0"/>
            </a:p>
          </dgm:t>
        </dgm:pt>
      </mc:Fallback>
    </mc:AlternateContent>
    <dgm:pt modelId="{6600F97C-8153-47AD-9A7F-B0A0C22474D4}" type="parTrans" cxnId="{0FC3C5CC-F524-4563-94A6-B4C15BC8CAF8}">
      <dgm:prSet/>
      <dgm:spPr/>
      <dgm:t>
        <a:bodyPr/>
        <a:lstStyle/>
        <a:p>
          <a:endParaRPr lang="en-US"/>
        </a:p>
      </dgm:t>
    </dgm:pt>
    <dgm:pt modelId="{BA60B217-C416-47D5-989D-CFC820750C11}" type="sibTrans" cxnId="{0FC3C5CC-F524-4563-94A6-B4C15BC8CAF8}">
      <dgm:prSet/>
      <dgm:spPr/>
      <dgm:t>
        <a:bodyPr/>
        <a:lstStyle/>
        <a:p>
          <a:endParaRPr lang="en-US"/>
        </a:p>
      </dgm:t>
    </dgm:pt>
    <dgm:pt modelId="{6E07B00D-0544-4778-97D4-EDD4532CC9A2}" type="pres">
      <dgm:prSet presAssocID="{0FE42632-73D4-44BD-972F-D6025E725D5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2D19C8F-2E6C-4CDC-90F7-36B333AB3855}" type="pres">
      <dgm:prSet presAssocID="{16E6B4B0-5766-4B64-8B4C-010931964441}" presName="centerShape" presStyleLbl="node0" presStyleIdx="0" presStyleCnt="1"/>
      <dgm:spPr/>
    </dgm:pt>
    <dgm:pt modelId="{1D217FC5-07E2-40E3-81FA-1C5AE3AA00A8}" type="pres">
      <dgm:prSet presAssocID="{A1B2FAEE-577D-4368-AAFD-F6EE316C833C}" presName="parTrans" presStyleLbl="bgSibTrans2D1" presStyleIdx="0" presStyleCnt="3"/>
      <dgm:spPr/>
    </dgm:pt>
    <dgm:pt modelId="{9996FB25-DA99-4D4E-837D-57497DA5ABCF}" type="pres">
      <dgm:prSet presAssocID="{17A27DEE-F3E0-4ED7-ADC9-B217D1211189}" presName="node" presStyleLbl="node1" presStyleIdx="0" presStyleCnt="3">
        <dgm:presLayoutVars>
          <dgm:bulletEnabled val="1"/>
        </dgm:presLayoutVars>
      </dgm:prSet>
      <dgm:spPr/>
    </dgm:pt>
    <dgm:pt modelId="{B14BFD15-E65C-479A-9672-5D8D0CA1C425}" type="pres">
      <dgm:prSet presAssocID="{40C48CE8-3541-40A2-A9F6-308984A609B3}" presName="parTrans" presStyleLbl="bgSibTrans2D1" presStyleIdx="1" presStyleCnt="3"/>
      <dgm:spPr/>
    </dgm:pt>
    <dgm:pt modelId="{AE60BDA9-C921-4877-9FFC-AF094D696C89}" type="pres">
      <dgm:prSet presAssocID="{19229332-5771-4477-8AFE-42CF14C76FEB}" presName="node" presStyleLbl="node1" presStyleIdx="1" presStyleCnt="3">
        <dgm:presLayoutVars>
          <dgm:bulletEnabled val="1"/>
        </dgm:presLayoutVars>
      </dgm:prSet>
      <dgm:spPr/>
    </dgm:pt>
    <dgm:pt modelId="{A0EF5AE2-DCB3-4A3D-AC80-067463736808}" type="pres">
      <dgm:prSet presAssocID="{6600F97C-8153-47AD-9A7F-B0A0C22474D4}" presName="parTrans" presStyleLbl="bgSibTrans2D1" presStyleIdx="2" presStyleCnt="3"/>
      <dgm:spPr/>
    </dgm:pt>
    <dgm:pt modelId="{5C9E41B8-5B89-4D49-B6E3-5C2EC6D9C6E3}" type="pres">
      <dgm:prSet presAssocID="{CB4D01D1-3A14-473B-9FC3-B38ECD16A8BB}" presName="node" presStyleLbl="node1" presStyleIdx="2" presStyleCnt="3">
        <dgm:presLayoutVars>
          <dgm:bulletEnabled val="1"/>
        </dgm:presLayoutVars>
      </dgm:prSet>
      <dgm:spPr/>
    </dgm:pt>
  </dgm:ptLst>
  <dgm:cxnLst>
    <dgm:cxn modelId="{0CF68F18-0E6E-44A1-BC3C-E8EC611A8873}" type="presOf" srcId="{17A27DEE-F3E0-4ED7-ADC9-B217D1211189}" destId="{9996FB25-DA99-4D4E-837D-57497DA5ABCF}" srcOrd="0" destOrd="0" presId="urn:microsoft.com/office/officeart/2005/8/layout/radial4"/>
    <dgm:cxn modelId="{B3C1485D-CE1D-4B01-9AB4-C2E18801B2B3}" type="presOf" srcId="{19229332-5771-4477-8AFE-42CF14C76FEB}" destId="{AE60BDA9-C921-4877-9FFC-AF094D696C89}" srcOrd="0" destOrd="0" presId="urn:microsoft.com/office/officeart/2005/8/layout/radial4"/>
    <dgm:cxn modelId="{9914E36D-A9BE-4CDA-BB25-376AA005A860}" srcId="{0FE42632-73D4-44BD-972F-D6025E725D53}" destId="{16E6B4B0-5766-4B64-8B4C-010931964441}" srcOrd="0" destOrd="0" parTransId="{C00BE5BF-3943-4EC8-939D-E91D5DB2AD81}" sibTransId="{7788011F-5B53-468D-B3B2-F1718DF84C35}"/>
    <dgm:cxn modelId="{94889491-16FD-47B2-A355-587F69B3C909}" type="presOf" srcId="{6600F97C-8153-47AD-9A7F-B0A0C22474D4}" destId="{A0EF5AE2-DCB3-4A3D-AC80-067463736808}" srcOrd="0" destOrd="0" presId="urn:microsoft.com/office/officeart/2005/8/layout/radial4"/>
    <dgm:cxn modelId="{55800CB2-C746-45D3-B18E-76BD85E8410C}" type="presOf" srcId="{16E6B4B0-5766-4B64-8B4C-010931964441}" destId="{E2D19C8F-2E6C-4CDC-90F7-36B333AB3855}" srcOrd="0" destOrd="0" presId="urn:microsoft.com/office/officeart/2005/8/layout/radial4"/>
    <dgm:cxn modelId="{853212B6-7C7D-4E1B-B8C0-0DF50C74D582}" type="presOf" srcId="{0FE42632-73D4-44BD-972F-D6025E725D53}" destId="{6E07B00D-0544-4778-97D4-EDD4532CC9A2}" srcOrd="0" destOrd="0" presId="urn:microsoft.com/office/officeart/2005/8/layout/radial4"/>
    <dgm:cxn modelId="{8D4137BA-D5FF-4712-B098-17EAC86D8262}" type="presOf" srcId="{CB4D01D1-3A14-473B-9FC3-B38ECD16A8BB}" destId="{5C9E41B8-5B89-4D49-B6E3-5C2EC6D9C6E3}" srcOrd="0" destOrd="0" presId="urn:microsoft.com/office/officeart/2005/8/layout/radial4"/>
    <dgm:cxn modelId="{ACBD4EBB-3563-4DC4-A912-38C2DD9DE8C1}" type="presOf" srcId="{A1B2FAEE-577D-4368-AAFD-F6EE316C833C}" destId="{1D217FC5-07E2-40E3-81FA-1C5AE3AA00A8}" srcOrd="0" destOrd="0" presId="urn:microsoft.com/office/officeart/2005/8/layout/radial4"/>
    <dgm:cxn modelId="{3B05FAC0-1805-4573-AD09-3F991077194C}" srcId="{16E6B4B0-5766-4B64-8B4C-010931964441}" destId="{17A27DEE-F3E0-4ED7-ADC9-B217D1211189}" srcOrd="0" destOrd="0" parTransId="{A1B2FAEE-577D-4368-AAFD-F6EE316C833C}" sibTransId="{A7E0E5BD-9B63-40DF-B150-62BE97B00E25}"/>
    <dgm:cxn modelId="{0FC3C5CC-F524-4563-94A6-B4C15BC8CAF8}" srcId="{16E6B4B0-5766-4B64-8B4C-010931964441}" destId="{CB4D01D1-3A14-473B-9FC3-B38ECD16A8BB}" srcOrd="2" destOrd="0" parTransId="{6600F97C-8153-47AD-9A7F-B0A0C22474D4}" sibTransId="{BA60B217-C416-47D5-989D-CFC820750C11}"/>
    <dgm:cxn modelId="{393C73FD-5C80-4DD0-9E26-6F6F1513A948}" srcId="{16E6B4B0-5766-4B64-8B4C-010931964441}" destId="{19229332-5771-4477-8AFE-42CF14C76FEB}" srcOrd="1" destOrd="0" parTransId="{40C48CE8-3541-40A2-A9F6-308984A609B3}" sibTransId="{2ECE8A75-4A30-4B80-8B2E-02AD6E278DC1}"/>
    <dgm:cxn modelId="{BB666AFE-ED72-4908-8253-A84321360BE7}" type="presOf" srcId="{40C48CE8-3541-40A2-A9F6-308984A609B3}" destId="{B14BFD15-E65C-479A-9672-5D8D0CA1C425}" srcOrd="0" destOrd="0" presId="urn:microsoft.com/office/officeart/2005/8/layout/radial4"/>
    <dgm:cxn modelId="{8761E696-30C3-49D2-8AC4-A0F6541AD538}" type="presParOf" srcId="{6E07B00D-0544-4778-97D4-EDD4532CC9A2}" destId="{E2D19C8F-2E6C-4CDC-90F7-36B333AB3855}" srcOrd="0" destOrd="0" presId="urn:microsoft.com/office/officeart/2005/8/layout/radial4"/>
    <dgm:cxn modelId="{CE3D1A10-21A6-49D3-A123-45B1415DF7AD}" type="presParOf" srcId="{6E07B00D-0544-4778-97D4-EDD4532CC9A2}" destId="{1D217FC5-07E2-40E3-81FA-1C5AE3AA00A8}" srcOrd="1" destOrd="0" presId="urn:microsoft.com/office/officeart/2005/8/layout/radial4"/>
    <dgm:cxn modelId="{FA9263C4-0F16-49F7-8C8C-6F44F1CB35E0}" type="presParOf" srcId="{6E07B00D-0544-4778-97D4-EDD4532CC9A2}" destId="{9996FB25-DA99-4D4E-837D-57497DA5ABCF}" srcOrd="2" destOrd="0" presId="urn:microsoft.com/office/officeart/2005/8/layout/radial4"/>
    <dgm:cxn modelId="{7C7CB9AE-490B-43AF-B136-FAD0B3938C9C}" type="presParOf" srcId="{6E07B00D-0544-4778-97D4-EDD4532CC9A2}" destId="{B14BFD15-E65C-479A-9672-5D8D0CA1C425}" srcOrd="3" destOrd="0" presId="urn:microsoft.com/office/officeart/2005/8/layout/radial4"/>
    <dgm:cxn modelId="{3F453484-9C04-4AAA-8442-FF8C79C64FC6}" type="presParOf" srcId="{6E07B00D-0544-4778-97D4-EDD4532CC9A2}" destId="{AE60BDA9-C921-4877-9FFC-AF094D696C89}" srcOrd="4" destOrd="0" presId="urn:microsoft.com/office/officeart/2005/8/layout/radial4"/>
    <dgm:cxn modelId="{A05491A3-BF48-49A7-8BE9-395E55EDA308}" type="presParOf" srcId="{6E07B00D-0544-4778-97D4-EDD4532CC9A2}" destId="{A0EF5AE2-DCB3-4A3D-AC80-067463736808}" srcOrd="5" destOrd="0" presId="urn:microsoft.com/office/officeart/2005/8/layout/radial4"/>
    <dgm:cxn modelId="{6A725D52-6513-4525-84BC-A432C63A031E}" type="presParOf" srcId="{6E07B00D-0544-4778-97D4-EDD4532CC9A2}" destId="{5C9E41B8-5B89-4D49-B6E3-5C2EC6D9C6E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42632-73D4-44BD-972F-D6025E725D5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E6B4B0-5766-4B64-8B4C-010931964441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0BE5BF-3943-4EC8-939D-E91D5DB2AD81}" type="parTrans" cxnId="{9914E36D-A9BE-4CDA-BB25-376AA005A860}">
      <dgm:prSet/>
      <dgm:spPr/>
      <dgm:t>
        <a:bodyPr/>
        <a:lstStyle/>
        <a:p>
          <a:endParaRPr lang="en-US"/>
        </a:p>
      </dgm:t>
    </dgm:pt>
    <dgm:pt modelId="{7788011F-5B53-468D-B3B2-F1718DF84C35}" type="sibTrans" cxnId="{9914E36D-A9BE-4CDA-BB25-376AA005A860}">
      <dgm:prSet/>
      <dgm:spPr/>
      <dgm:t>
        <a:bodyPr/>
        <a:lstStyle/>
        <a:p>
          <a:endParaRPr lang="en-US"/>
        </a:p>
      </dgm:t>
    </dgm:pt>
    <dgm:pt modelId="{17A27DEE-F3E0-4ED7-ADC9-B217D1211189}">
      <dgm:prSet phldrT="[Text]"/>
      <dgm:spPr>
        <a:blipFill>
          <a:blip xmlns:r="http://schemas.openxmlformats.org/officeDocument/2006/relationships" r:embed="rId2"/>
          <a:stretch>
            <a:fillRect r="-2954" b="-263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1B2FAEE-577D-4368-AAFD-F6EE316C833C}" type="parTrans" cxnId="{3B05FAC0-1805-4573-AD09-3F991077194C}">
      <dgm:prSet/>
      <dgm:spPr/>
      <dgm:t>
        <a:bodyPr/>
        <a:lstStyle/>
        <a:p>
          <a:endParaRPr lang="en-US"/>
        </a:p>
      </dgm:t>
    </dgm:pt>
    <dgm:pt modelId="{A7E0E5BD-9B63-40DF-B150-62BE97B00E25}" type="sibTrans" cxnId="{3B05FAC0-1805-4573-AD09-3F991077194C}">
      <dgm:prSet/>
      <dgm:spPr/>
      <dgm:t>
        <a:bodyPr/>
        <a:lstStyle/>
        <a:p>
          <a:endParaRPr lang="en-US"/>
        </a:p>
      </dgm:t>
    </dgm:pt>
    <dgm:pt modelId="{19229332-5771-4477-8AFE-42CF14C76FEB}">
      <dgm:prSet phldrT="[Text]"/>
      <dgm:spPr>
        <a:blipFill>
          <a:blip xmlns:r="http://schemas.openxmlformats.org/officeDocument/2006/relationships" r:embed="rId3"/>
          <a:stretch>
            <a:fillRect l="-844" r="-379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0C48CE8-3541-40A2-A9F6-308984A609B3}" type="parTrans" cxnId="{393C73FD-5C80-4DD0-9E26-6F6F1513A948}">
      <dgm:prSet/>
      <dgm:spPr/>
      <dgm:t>
        <a:bodyPr/>
        <a:lstStyle/>
        <a:p>
          <a:endParaRPr lang="en-US"/>
        </a:p>
      </dgm:t>
    </dgm:pt>
    <dgm:pt modelId="{2ECE8A75-4A30-4B80-8B2E-02AD6E278DC1}" type="sibTrans" cxnId="{393C73FD-5C80-4DD0-9E26-6F6F1513A948}">
      <dgm:prSet/>
      <dgm:spPr/>
      <dgm:t>
        <a:bodyPr/>
        <a:lstStyle/>
        <a:p>
          <a:endParaRPr lang="en-US"/>
        </a:p>
      </dgm:t>
    </dgm:pt>
    <dgm:pt modelId="{CB4D01D1-3A14-473B-9FC3-B38ECD16A8BB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600F97C-8153-47AD-9A7F-B0A0C22474D4}" type="parTrans" cxnId="{0FC3C5CC-F524-4563-94A6-B4C15BC8CAF8}">
      <dgm:prSet/>
      <dgm:spPr/>
      <dgm:t>
        <a:bodyPr/>
        <a:lstStyle/>
        <a:p>
          <a:endParaRPr lang="en-US"/>
        </a:p>
      </dgm:t>
    </dgm:pt>
    <dgm:pt modelId="{BA60B217-C416-47D5-989D-CFC820750C11}" type="sibTrans" cxnId="{0FC3C5CC-F524-4563-94A6-B4C15BC8CAF8}">
      <dgm:prSet/>
      <dgm:spPr/>
      <dgm:t>
        <a:bodyPr/>
        <a:lstStyle/>
        <a:p>
          <a:endParaRPr lang="en-US"/>
        </a:p>
      </dgm:t>
    </dgm:pt>
    <dgm:pt modelId="{6E07B00D-0544-4778-97D4-EDD4532CC9A2}" type="pres">
      <dgm:prSet presAssocID="{0FE42632-73D4-44BD-972F-D6025E725D5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2D19C8F-2E6C-4CDC-90F7-36B333AB3855}" type="pres">
      <dgm:prSet presAssocID="{16E6B4B0-5766-4B64-8B4C-010931964441}" presName="centerShape" presStyleLbl="node0" presStyleIdx="0" presStyleCnt="1"/>
      <dgm:spPr/>
    </dgm:pt>
    <dgm:pt modelId="{1D217FC5-07E2-40E3-81FA-1C5AE3AA00A8}" type="pres">
      <dgm:prSet presAssocID="{A1B2FAEE-577D-4368-AAFD-F6EE316C833C}" presName="parTrans" presStyleLbl="bgSibTrans2D1" presStyleIdx="0" presStyleCnt="3"/>
      <dgm:spPr/>
    </dgm:pt>
    <dgm:pt modelId="{9996FB25-DA99-4D4E-837D-57497DA5ABCF}" type="pres">
      <dgm:prSet presAssocID="{17A27DEE-F3E0-4ED7-ADC9-B217D1211189}" presName="node" presStyleLbl="node1" presStyleIdx="0" presStyleCnt="3">
        <dgm:presLayoutVars>
          <dgm:bulletEnabled val="1"/>
        </dgm:presLayoutVars>
      </dgm:prSet>
      <dgm:spPr/>
    </dgm:pt>
    <dgm:pt modelId="{B14BFD15-E65C-479A-9672-5D8D0CA1C425}" type="pres">
      <dgm:prSet presAssocID="{40C48CE8-3541-40A2-A9F6-308984A609B3}" presName="parTrans" presStyleLbl="bgSibTrans2D1" presStyleIdx="1" presStyleCnt="3"/>
      <dgm:spPr/>
    </dgm:pt>
    <dgm:pt modelId="{AE60BDA9-C921-4877-9FFC-AF094D696C89}" type="pres">
      <dgm:prSet presAssocID="{19229332-5771-4477-8AFE-42CF14C76FEB}" presName="node" presStyleLbl="node1" presStyleIdx="1" presStyleCnt="3">
        <dgm:presLayoutVars>
          <dgm:bulletEnabled val="1"/>
        </dgm:presLayoutVars>
      </dgm:prSet>
      <dgm:spPr/>
    </dgm:pt>
    <dgm:pt modelId="{A0EF5AE2-DCB3-4A3D-AC80-067463736808}" type="pres">
      <dgm:prSet presAssocID="{6600F97C-8153-47AD-9A7F-B0A0C22474D4}" presName="parTrans" presStyleLbl="bgSibTrans2D1" presStyleIdx="2" presStyleCnt="3"/>
      <dgm:spPr/>
    </dgm:pt>
    <dgm:pt modelId="{5C9E41B8-5B89-4D49-B6E3-5C2EC6D9C6E3}" type="pres">
      <dgm:prSet presAssocID="{CB4D01D1-3A14-473B-9FC3-B38ECD16A8BB}" presName="node" presStyleLbl="node1" presStyleIdx="2" presStyleCnt="3">
        <dgm:presLayoutVars>
          <dgm:bulletEnabled val="1"/>
        </dgm:presLayoutVars>
      </dgm:prSet>
      <dgm:spPr/>
    </dgm:pt>
  </dgm:ptLst>
  <dgm:cxnLst>
    <dgm:cxn modelId="{0CF68F18-0E6E-44A1-BC3C-E8EC611A8873}" type="presOf" srcId="{17A27DEE-F3E0-4ED7-ADC9-B217D1211189}" destId="{9996FB25-DA99-4D4E-837D-57497DA5ABCF}" srcOrd="0" destOrd="0" presId="urn:microsoft.com/office/officeart/2005/8/layout/radial4"/>
    <dgm:cxn modelId="{B3C1485D-CE1D-4B01-9AB4-C2E18801B2B3}" type="presOf" srcId="{19229332-5771-4477-8AFE-42CF14C76FEB}" destId="{AE60BDA9-C921-4877-9FFC-AF094D696C89}" srcOrd="0" destOrd="0" presId="urn:microsoft.com/office/officeart/2005/8/layout/radial4"/>
    <dgm:cxn modelId="{9914E36D-A9BE-4CDA-BB25-376AA005A860}" srcId="{0FE42632-73D4-44BD-972F-D6025E725D53}" destId="{16E6B4B0-5766-4B64-8B4C-010931964441}" srcOrd="0" destOrd="0" parTransId="{C00BE5BF-3943-4EC8-939D-E91D5DB2AD81}" sibTransId="{7788011F-5B53-468D-B3B2-F1718DF84C35}"/>
    <dgm:cxn modelId="{94889491-16FD-47B2-A355-587F69B3C909}" type="presOf" srcId="{6600F97C-8153-47AD-9A7F-B0A0C22474D4}" destId="{A0EF5AE2-DCB3-4A3D-AC80-067463736808}" srcOrd="0" destOrd="0" presId="urn:microsoft.com/office/officeart/2005/8/layout/radial4"/>
    <dgm:cxn modelId="{55800CB2-C746-45D3-B18E-76BD85E8410C}" type="presOf" srcId="{16E6B4B0-5766-4B64-8B4C-010931964441}" destId="{E2D19C8F-2E6C-4CDC-90F7-36B333AB3855}" srcOrd="0" destOrd="0" presId="urn:microsoft.com/office/officeart/2005/8/layout/radial4"/>
    <dgm:cxn modelId="{853212B6-7C7D-4E1B-B8C0-0DF50C74D582}" type="presOf" srcId="{0FE42632-73D4-44BD-972F-D6025E725D53}" destId="{6E07B00D-0544-4778-97D4-EDD4532CC9A2}" srcOrd="0" destOrd="0" presId="urn:microsoft.com/office/officeart/2005/8/layout/radial4"/>
    <dgm:cxn modelId="{8D4137BA-D5FF-4712-B098-17EAC86D8262}" type="presOf" srcId="{CB4D01D1-3A14-473B-9FC3-B38ECD16A8BB}" destId="{5C9E41B8-5B89-4D49-B6E3-5C2EC6D9C6E3}" srcOrd="0" destOrd="0" presId="urn:microsoft.com/office/officeart/2005/8/layout/radial4"/>
    <dgm:cxn modelId="{ACBD4EBB-3563-4DC4-A912-38C2DD9DE8C1}" type="presOf" srcId="{A1B2FAEE-577D-4368-AAFD-F6EE316C833C}" destId="{1D217FC5-07E2-40E3-81FA-1C5AE3AA00A8}" srcOrd="0" destOrd="0" presId="urn:microsoft.com/office/officeart/2005/8/layout/radial4"/>
    <dgm:cxn modelId="{3B05FAC0-1805-4573-AD09-3F991077194C}" srcId="{16E6B4B0-5766-4B64-8B4C-010931964441}" destId="{17A27DEE-F3E0-4ED7-ADC9-B217D1211189}" srcOrd="0" destOrd="0" parTransId="{A1B2FAEE-577D-4368-AAFD-F6EE316C833C}" sibTransId="{A7E0E5BD-9B63-40DF-B150-62BE97B00E25}"/>
    <dgm:cxn modelId="{0FC3C5CC-F524-4563-94A6-B4C15BC8CAF8}" srcId="{16E6B4B0-5766-4B64-8B4C-010931964441}" destId="{CB4D01D1-3A14-473B-9FC3-B38ECD16A8BB}" srcOrd="2" destOrd="0" parTransId="{6600F97C-8153-47AD-9A7F-B0A0C22474D4}" sibTransId="{BA60B217-C416-47D5-989D-CFC820750C11}"/>
    <dgm:cxn modelId="{393C73FD-5C80-4DD0-9E26-6F6F1513A948}" srcId="{16E6B4B0-5766-4B64-8B4C-010931964441}" destId="{19229332-5771-4477-8AFE-42CF14C76FEB}" srcOrd="1" destOrd="0" parTransId="{40C48CE8-3541-40A2-A9F6-308984A609B3}" sibTransId="{2ECE8A75-4A30-4B80-8B2E-02AD6E278DC1}"/>
    <dgm:cxn modelId="{BB666AFE-ED72-4908-8253-A84321360BE7}" type="presOf" srcId="{40C48CE8-3541-40A2-A9F6-308984A609B3}" destId="{B14BFD15-E65C-479A-9672-5D8D0CA1C425}" srcOrd="0" destOrd="0" presId="urn:microsoft.com/office/officeart/2005/8/layout/radial4"/>
    <dgm:cxn modelId="{8761E696-30C3-49D2-8AC4-A0F6541AD538}" type="presParOf" srcId="{6E07B00D-0544-4778-97D4-EDD4532CC9A2}" destId="{E2D19C8F-2E6C-4CDC-90F7-36B333AB3855}" srcOrd="0" destOrd="0" presId="urn:microsoft.com/office/officeart/2005/8/layout/radial4"/>
    <dgm:cxn modelId="{CE3D1A10-21A6-49D3-A123-45B1415DF7AD}" type="presParOf" srcId="{6E07B00D-0544-4778-97D4-EDD4532CC9A2}" destId="{1D217FC5-07E2-40E3-81FA-1C5AE3AA00A8}" srcOrd="1" destOrd="0" presId="urn:microsoft.com/office/officeart/2005/8/layout/radial4"/>
    <dgm:cxn modelId="{FA9263C4-0F16-49F7-8C8C-6F44F1CB35E0}" type="presParOf" srcId="{6E07B00D-0544-4778-97D4-EDD4532CC9A2}" destId="{9996FB25-DA99-4D4E-837D-57497DA5ABCF}" srcOrd="2" destOrd="0" presId="urn:microsoft.com/office/officeart/2005/8/layout/radial4"/>
    <dgm:cxn modelId="{7C7CB9AE-490B-43AF-B136-FAD0B3938C9C}" type="presParOf" srcId="{6E07B00D-0544-4778-97D4-EDD4532CC9A2}" destId="{B14BFD15-E65C-479A-9672-5D8D0CA1C425}" srcOrd="3" destOrd="0" presId="urn:microsoft.com/office/officeart/2005/8/layout/radial4"/>
    <dgm:cxn modelId="{3F453484-9C04-4AAA-8442-FF8C79C64FC6}" type="presParOf" srcId="{6E07B00D-0544-4778-97D4-EDD4532CC9A2}" destId="{AE60BDA9-C921-4877-9FFC-AF094D696C89}" srcOrd="4" destOrd="0" presId="urn:microsoft.com/office/officeart/2005/8/layout/radial4"/>
    <dgm:cxn modelId="{A05491A3-BF48-49A7-8BE9-395E55EDA308}" type="presParOf" srcId="{6E07B00D-0544-4778-97D4-EDD4532CC9A2}" destId="{A0EF5AE2-DCB3-4A3D-AC80-067463736808}" srcOrd="5" destOrd="0" presId="urn:microsoft.com/office/officeart/2005/8/layout/radial4"/>
    <dgm:cxn modelId="{6A725D52-6513-4525-84BC-A432C63A031E}" type="presParOf" srcId="{6E07B00D-0544-4778-97D4-EDD4532CC9A2}" destId="{5C9E41B8-5B89-4D49-B6E3-5C2EC6D9C6E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19C8F-2E6C-4CDC-90F7-36B333AB3855}">
      <dsp:nvSpPr>
        <dsp:cNvPr id="0" name=""/>
        <dsp:cNvSpPr/>
      </dsp:nvSpPr>
      <dsp:spPr>
        <a:xfrm>
          <a:off x="1626951" y="2186724"/>
          <a:ext cx="1500658" cy="1500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Margem de </a:t>
          </a:r>
          <a:r>
            <a:rPr lang="en-US" sz="2400" kern="1200" dirty="0" err="1"/>
            <a:t>erro</a:t>
          </a:r>
          <a:r>
            <a:rPr lang="en-US" sz="2400" kern="1200" dirty="0"/>
            <a:t> (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 panose="02040503050406030204" pitchFamily="18" charset="0"/>
                </a:rPr>
                <m:t>𝑒</m:t>
              </m:r>
            </m:oMath>
          </a14:m>
          <a:r>
            <a:rPr lang="en-US" sz="2400" kern="1200" dirty="0"/>
            <a:t>)</a:t>
          </a:r>
        </a:p>
      </dsp:txBody>
      <dsp:txXfrm>
        <a:off x="1846717" y="2406490"/>
        <a:ext cx="1061126" cy="1061126"/>
      </dsp:txXfrm>
    </dsp:sp>
    <dsp:sp modelId="{1D217FC5-07E2-40E3-81FA-1C5AE3AA00A8}">
      <dsp:nvSpPr>
        <dsp:cNvPr id="0" name=""/>
        <dsp:cNvSpPr/>
      </dsp:nvSpPr>
      <dsp:spPr>
        <a:xfrm rot="12900000">
          <a:off x="603731" y="1905217"/>
          <a:ext cx="1210670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6FB25-DA99-4D4E-837D-57497DA5ABCF}">
      <dsp:nvSpPr>
        <dsp:cNvPr id="0" name=""/>
        <dsp:cNvSpPr/>
      </dsp:nvSpPr>
      <dsp:spPr>
        <a:xfrm>
          <a:off x="391" y="1201604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Diversidade da </a:t>
          </a:r>
          <a:r>
            <a:rPr lang="en-US" sz="1900" kern="1200" dirty="0" err="1"/>
            <a:t>popula</a:t>
          </a:r>
          <a:r>
            <a:rPr lang="pt-BR" sz="1900" kern="1200" dirty="0"/>
            <a:t>ção (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𝜎</m:t>
              </m:r>
            </m:oMath>
          </a14:m>
          <a:r>
            <a:rPr lang="pt-BR" sz="1900" kern="1200" dirty="0"/>
            <a:t>)</a:t>
          </a:r>
          <a:endParaRPr lang="en-US" sz="1900" kern="1200" dirty="0"/>
        </a:p>
      </dsp:txBody>
      <dsp:txXfrm>
        <a:off x="33795" y="1235008"/>
        <a:ext cx="1358817" cy="1073692"/>
      </dsp:txXfrm>
    </dsp:sp>
    <dsp:sp modelId="{B14BFD15-E65C-479A-9672-5D8D0CA1C425}">
      <dsp:nvSpPr>
        <dsp:cNvPr id="0" name=""/>
        <dsp:cNvSpPr/>
      </dsp:nvSpPr>
      <dsp:spPr>
        <a:xfrm rot="16200000">
          <a:off x="1771945" y="1297083"/>
          <a:ext cx="1210670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0BDA9-C921-4877-9FFC-AF094D696C89}">
      <dsp:nvSpPr>
        <dsp:cNvPr id="0" name=""/>
        <dsp:cNvSpPr/>
      </dsp:nvSpPr>
      <dsp:spPr>
        <a:xfrm>
          <a:off x="1664468" y="335341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Tamanho da </a:t>
          </a:r>
          <a:r>
            <a:rPr lang="en-US" sz="1900" kern="1200" dirty="0" err="1"/>
            <a:t>amostra</a:t>
          </a: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𝑛</m:t>
              </m:r>
            </m:oMath>
          </a14:m>
          <a:r>
            <a:rPr lang="en-US" sz="1900" kern="1200" dirty="0"/>
            <a:t>)</a:t>
          </a:r>
        </a:p>
      </dsp:txBody>
      <dsp:txXfrm>
        <a:off x="1697872" y="368745"/>
        <a:ext cx="1358817" cy="1073692"/>
      </dsp:txXfrm>
    </dsp:sp>
    <dsp:sp modelId="{A0EF5AE2-DCB3-4A3D-AC80-067463736808}">
      <dsp:nvSpPr>
        <dsp:cNvPr id="0" name=""/>
        <dsp:cNvSpPr/>
      </dsp:nvSpPr>
      <dsp:spPr>
        <a:xfrm rot="19500000">
          <a:off x="2940160" y="1905217"/>
          <a:ext cx="1210670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E41B8-5B89-4D49-B6E3-5C2EC6D9C6E3}">
      <dsp:nvSpPr>
        <dsp:cNvPr id="0" name=""/>
        <dsp:cNvSpPr/>
      </dsp:nvSpPr>
      <dsp:spPr>
        <a:xfrm>
          <a:off x="3328544" y="1201604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</a:t>
          </a:r>
          <a:r>
            <a:rPr lang="pt-BR" sz="1900" kern="1200" dirty="0"/>
            <a:t>ível de confiança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(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𝛾</m:t>
              </m:r>
            </m:oMath>
          </a14:m>
          <a:r>
            <a:rPr lang="pt-BR" sz="1900" kern="1200" dirty="0"/>
            <a:t>)</a:t>
          </a:r>
          <a:endParaRPr lang="en-US" sz="1900" kern="1200" dirty="0"/>
        </a:p>
      </dsp:txBody>
      <dsp:txXfrm>
        <a:off x="3361948" y="1235008"/>
        <a:ext cx="1358817" cy="1073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E6FE92-E9A7-467C-9AEF-BEBA6B77076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3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3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9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3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6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E6FE92-E9A7-467C-9AEF-BEBA6B77076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6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CE52-6A43-42B1-8C96-16B82B88D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Intervalos</a:t>
            </a:r>
            <a:r>
              <a:rPr lang="en-US" dirty="0"/>
              <a:t> de </a:t>
            </a:r>
            <a:r>
              <a:rPr lang="en-US" dirty="0" err="1"/>
              <a:t>confian</a:t>
            </a:r>
            <a:r>
              <a:rPr lang="pt-BR" dirty="0"/>
              <a:t>ça para a média populacional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8E716-381E-4C4A-BC0B-51E735A10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B3B9-B328-45D9-BFC4-57B9AD75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6166"/>
            <a:ext cx="9720072" cy="1499616"/>
          </a:xfrm>
        </p:spPr>
        <p:txBody>
          <a:bodyPr/>
          <a:lstStyle/>
          <a:p>
            <a:r>
              <a:rPr lang="pt-BR" dirty="0"/>
              <a:t>Interpretação da fórmula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57AECA-8B16-480C-B619-D706293C7AB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36995" y="3476625"/>
                <a:ext cx="4754880" cy="173355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36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600" b="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57AECA-8B16-480C-B619-D706293C7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36995" y="3476625"/>
                <a:ext cx="4754880" cy="1733550"/>
              </a:xfrm>
              <a:blipFill>
                <a:blip r:embed="rId2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24EA6AA9-B482-4D30-A1D7-0134CEE212B3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266213875"/>
                  </p:ext>
                </p:extLst>
              </p:nvPr>
            </p:nvGraphicFramePr>
            <p:xfrm>
              <a:off x="1023938" y="2286000"/>
              <a:ext cx="4754562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24EA6AA9-B482-4D30-A1D7-0134CEE212B3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266213875"/>
                  </p:ext>
                </p:extLst>
              </p:nvPr>
            </p:nvGraphicFramePr>
            <p:xfrm>
              <a:off x="1023938" y="2286000"/>
              <a:ext cx="4754562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B1AC692-CF0B-46C0-A4F8-33A524FB1597}"/>
              </a:ext>
            </a:extLst>
          </p:cNvPr>
          <p:cNvSpPr txBox="1"/>
          <p:nvPr/>
        </p:nvSpPr>
        <p:spPr>
          <a:xfrm>
            <a:off x="2381250" y="44207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DCD7A-35E4-4226-BC11-8E8160DAF57C}"/>
              </a:ext>
            </a:extLst>
          </p:cNvPr>
          <p:cNvSpPr txBox="1"/>
          <p:nvPr/>
        </p:nvSpPr>
        <p:spPr>
          <a:xfrm>
            <a:off x="4086225" y="44397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07F0C-7747-48B6-8039-4B162C1B2AAE}"/>
              </a:ext>
            </a:extLst>
          </p:cNvPr>
          <p:cNvSpPr txBox="1"/>
          <p:nvPr/>
        </p:nvSpPr>
        <p:spPr>
          <a:xfrm>
            <a:off x="3272818" y="392803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4040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DD552B-35F3-4E3C-B5E6-426DCDCA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034522" cy="1499616"/>
          </a:xfrm>
        </p:spPr>
        <p:txBody>
          <a:bodyPr>
            <a:normAutofit/>
          </a:bodyPr>
          <a:lstStyle/>
          <a:p>
            <a:r>
              <a:rPr lang="pt-BR" sz="4000" dirty="0"/>
              <a:t>Por que a margem de erro aumenta com o nível de confiança</a:t>
            </a:r>
            <a:r>
              <a:rPr lang="en-US" sz="4000" dirty="0"/>
              <a:t>? </a:t>
            </a:r>
            <a:br>
              <a:rPr lang="en-US" sz="4000" dirty="0"/>
            </a:br>
            <a:r>
              <a:rPr lang="pt-BR" sz="3100" dirty="0">
                <a:solidFill>
                  <a:schemeClr val="accent2"/>
                </a:solidFill>
              </a:rPr>
              <a:t>Explicação intuitiva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F8237-E04B-45E7-9836-4F510926E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81274"/>
            <a:ext cx="3133580" cy="3636645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chemeClr val="accent2"/>
                </a:solidFill>
              </a:rPr>
              <a:t>Qual é a população do Nepal</a:t>
            </a:r>
            <a:r>
              <a:rPr lang="en-US" sz="16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1600" dirty="0"/>
              <a:t>Eu </a:t>
            </a:r>
            <a:r>
              <a:rPr lang="en-US" sz="1600" dirty="0" err="1"/>
              <a:t>consigo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resposta</a:t>
            </a:r>
            <a:r>
              <a:rPr lang="en-US" sz="1600" dirty="0"/>
              <a:t> com 100% de </a:t>
            </a:r>
            <a:r>
              <a:rPr lang="en-US" sz="1600" dirty="0" err="1"/>
              <a:t>confian</a:t>
            </a:r>
            <a:r>
              <a:rPr lang="pt-BR" sz="1600" dirty="0"/>
              <a:t>ça</a:t>
            </a:r>
            <a:r>
              <a:rPr lang="en-US" sz="1600" dirty="0"/>
              <a:t>…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8167981-29D1-4D19-8CF0-465AEA592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2342" y="1459771"/>
            <a:ext cx="6909577" cy="39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1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4B11-6139-40AD-A067-CE6966AB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</a:t>
            </a:r>
            <a:r>
              <a:rPr lang="pt-BR" dirty="0"/>
              <a:t>ção</a:t>
            </a:r>
            <a:endParaRPr lang="en-US" dirty="0"/>
          </a:p>
        </p:txBody>
      </p:sp>
      <p:grpSp>
        <p:nvGrpSpPr>
          <p:cNvPr id="4" name="Grupo 7">
            <a:extLst>
              <a:ext uri="{FF2B5EF4-FFF2-40B4-BE49-F238E27FC236}">
                <a16:creationId xmlns:a16="http://schemas.microsoft.com/office/drawing/2014/main" id="{824AFB32-8094-4848-9C97-66B9A632AB77}"/>
              </a:ext>
            </a:extLst>
          </p:cNvPr>
          <p:cNvGrpSpPr/>
          <p:nvPr/>
        </p:nvGrpSpPr>
        <p:grpSpPr>
          <a:xfrm>
            <a:off x="2133600" y="2430016"/>
            <a:ext cx="3962400" cy="3733800"/>
            <a:chOff x="609600" y="2286000"/>
            <a:chExt cx="3962400" cy="3733800"/>
          </a:xfrm>
          <a:solidFill>
            <a:schemeClr val="accent2"/>
          </a:solidFill>
        </p:grpSpPr>
        <p:sp>
          <p:nvSpPr>
            <p:cNvPr id="5" name="Elipse 3">
              <a:extLst>
                <a:ext uri="{FF2B5EF4-FFF2-40B4-BE49-F238E27FC236}">
                  <a16:creationId xmlns:a16="http://schemas.microsoft.com/office/drawing/2014/main" id="{0FEA0B78-736C-4209-AFE0-CF88D516E475}"/>
                </a:ext>
              </a:extLst>
            </p:cNvPr>
            <p:cNvSpPr/>
            <p:nvPr/>
          </p:nvSpPr>
          <p:spPr>
            <a:xfrm>
              <a:off x="609600" y="2286000"/>
              <a:ext cx="3962400" cy="37338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Elipse 6">
              <a:extLst>
                <a:ext uri="{FF2B5EF4-FFF2-40B4-BE49-F238E27FC236}">
                  <a16:creationId xmlns:a16="http://schemas.microsoft.com/office/drawing/2014/main" id="{664E3458-458C-4169-9D70-83DAA533929F}"/>
                </a:ext>
              </a:extLst>
            </p:cNvPr>
            <p:cNvSpPr/>
            <p:nvPr/>
          </p:nvSpPr>
          <p:spPr>
            <a:xfrm>
              <a:off x="3124200" y="365760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CaixaDeTexto 4">
            <a:extLst>
              <a:ext uri="{FF2B5EF4-FFF2-40B4-BE49-F238E27FC236}">
                <a16:creationId xmlns:a16="http://schemas.microsoft.com/office/drawing/2014/main" id="{DB4FE66F-190C-4832-AD78-F121DDF52008}"/>
              </a:ext>
            </a:extLst>
          </p:cNvPr>
          <p:cNvSpPr txBox="1"/>
          <p:nvPr/>
        </p:nvSpPr>
        <p:spPr>
          <a:xfrm rot="20729886">
            <a:off x="2541347" y="1486322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População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8" name="Elipse 5">
            <a:extLst>
              <a:ext uri="{FF2B5EF4-FFF2-40B4-BE49-F238E27FC236}">
                <a16:creationId xmlns:a16="http://schemas.microsoft.com/office/drawing/2014/main" id="{535FDE6C-8E00-44F2-B78F-34B8C3696631}"/>
              </a:ext>
            </a:extLst>
          </p:cNvPr>
          <p:cNvSpPr/>
          <p:nvPr/>
        </p:nvSpPr>
        <p:spPr>
          <a:xfrm>
            <a:off x="4648200" y="3801616"/>
            <a:ext cx="7620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E5D778EB-A5F4-42AF-90D0-F9D343B062D1}"/>
                  </a:ext>
                </a:extLst>
              </p:cNvPr>
              <p:cNvSpPr txBox="1"/>
              <p:nvPr/>
            </p:nvSpPr>
            <p:spPr>
              <a:xfrm>
                <a:off x="2819400" y="3091934"/>
                <a:ext cx="1981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pt-BR" sz="3600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E5D778EB-A5F4-42AF-90D0-F9D343B06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91934"/>
                <a:ext cx="19812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AE7F80-CF9D-4853-B354-0C0B3FED265D}"/>
                  </a:ext>
                </a:extLst>
              </p:cNvPr>
              <p:cNvSpPr txBox="1"/>
              <p:nvPr/>
            </p:nvSpPr>
            <p:spPr>
              <a:xfrm>
                <a:off x="8610600" y="4030216"/>
                <a:ext cx="112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AE7F80-CF9D-4853-B354-0C0B3FED2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30216"/>
                <a:ext cx="1123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B520A71-7587-4CD6-B429-27A1D00E2676}"/>
              </a:ext>
            </a:extLst>
          </p:cNvPr>
          <p:cNvSpPr txBox="1"/>
          <p:nvPr/>
        </p:nvSpPr>
        <p:spPr>
          <a:xfrm flipH="1">
            <a:off x="8277225" y="4467225"/>
            <a:ext cx="337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Podemos </a:t>
            </a:r>
            <a:r>
              <a:rPr lang="en-US" dirty="0" err="1"/>
              <a:t>concluir</a:t>
            </a:r>
            <a:r>
              <a:rPr lang="en-US" dirty="0"/>
              <a:t> que a m</a:t>
            </a:r>
            <a:r>
              <a:rPr lang="pt-BR" dirty="0"/>
              <a:t>édia populacional é exatamente 5</a:t>
            </a:r>
            <a:r>
              <a:rPr lang="en-US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A763C-A792-4310-A8D3-7D4B59010DA1}"/>
              </a:ext>
            </a:extLst>
          </p:cNvPr>
          <p:cNvSpPr txBox="1"/>
          <p:nvPr/>
        </p:nvSpPr>
        <p:spPr>
          <a:xfrm flipH="1">
            <a:off x="8277225" y="5133975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Como Podemos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margem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erro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estimativa</a:t>
            </a:r>
            <a:r>
              <a:rPr lang="en-US" dirty="0"/>
              <a:t> da m</a:t>
            </a:r>
            <a:r>
              <a:rPr lang="pt-BR" dirty="0"/>
              <a:t>édia populacional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292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324EBF-40BD-493C-BB8F-42F5A791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52B5254-1D6F-48E5-8F45-525573C0A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Buscamos uma margem de erro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pt-BR" dirty="0"/>
                  <a:t> para somar e subtrair da média amostral.</a:t>
                </a:r>
              </a:p>
              <a:p>
                <a:pPr marL="0" indent="0">
                  <a:buNone/>
                </a:pPr>
                <a:r>
                  <a:rPr lang="pt-BR" dirty="0"/>
                  <a:t>A idéia é que o intervalo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contenha</a:t>
                </a:r>
                <a:r>
                  <a:rPr lang="en-US" dirty="0"/>
                  <a:t> a media </a:t>
                </a:r>
                <a:r>
                  <a:rPr lang="en-US" dirty="0" err="1"/>
                  <a:t>populacional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Como </a:t>
                </a:r>
                <a:r>
                  <a:rPr lang="en-US" dirty="0" err="1"/>
                  <a:t>esse</a:t>
                </a:r>
                <a:r>
                  <a:rPr lang="en-US" dirty="0"/>
                  <a:t> </a:t>
                </a:r>
                <a:r>
                  <a:rPr lang="en-US" dirty="0" err="1"/>
                  <a:t>interva</a:t>
                </a:r>
                <a:r>
                  <a:rPr lang="pt-BR" dirty="0"/>
                  <a:t>lo é calculado a partir de uma amostra aleatória, nunca podemos ter certeza de que ele contém a média populacional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...</a:t>
                </a:r>
              </a:p>
              <a:p>
                <a:pPr marL="0" indent="0">
                  <a:buNone/>
                </a:pPr>
                <a:r>
                  <a:rPr lang="pt-BR" dirty="0"/>
                  <a:t>... Mas queremos que haja uma </a:t>
                </a:r>
                <a:r>
                  <a:rPr lang="pt-BR" dirty="0">
                    <a:solidFill>
                      <a:srgbClr val="0070C0"/>
                    </a:solidFill>
                  </a:rPr>
                  <a:t>probabilidade alta</a:t>
                </a:r>
                <a:r>
                  <a:rPr lang="pt-BR" dirty="0"/>
                  <a:t> dele conter a média populacional.</a:t>
                </a:r>
              </a:p>
              <a:p>
                <a:pPr marL="0" indent="0">
                  <a:buNone/>
                </a:pPr>
                <a:r>
                  <a:rPr lang="pt-BR" dirty="0"/>
                  <a:t>Chamaremos essa probabilidade de </a:t>
                </a:r>
                <a:r>
                  <a:rPr lang="pt-BR" dirty="0">
                    <a:solidFill>
                      <a:srgbClr val="0070C0"/>
                    </a:solidFill>
                  </a:rPr>
                  <a:t>nível de confiança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)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Ou seja: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52B5254-1D6F-48E5-8F45-525573C0A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 r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38C7EF-121C-4B4D-A05D-DB5AE53A134D}"/>
                  </a:ext>
                </a:extLst>
              </p:cNvPr>
              <p:cNvSpPr txBox="1"/>
              <p:nvPr/>
            </p:nvSpPr>
            <p:spPr>
              <a:xfrm>
                <a:off x="3776662" y="5186660"/>
                <a:ext cx="5053013" cy="923330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pt-BR" dirty="0"/>
                  <a:t>Queremos encontrar uma margem de erro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tal</a:t>
                </a:r>
                <a:r>
                  <a:rPr lang="en-US" dirty="0"/>
                  <a:t> que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38C7EF-121C-4B4D-A05D-DB5AE53A1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662" y="5186660"/>
                <a:ext cx="505301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06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31A7-ECEE-4046-BAB2-F7B1D105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pouco</a:t>
            </a:r>
            <a:r>
              <a:rPr lang="en-US" dirty="0"/>
              <a:t> de </a:t>
            </a:r>
            <a:r>
              <a:rPr lang="en-US" dirty="0" err="1"/>
              <a:t>matemática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69C12-9C3A-46BD-948D-113C75030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Vamos</a:t>
                </a:r>
                <a:r>
                  <a:rPr lang="en-US" dirty="0"/>
                  <a:t> </a:t>
                </a:r>
                <a:r>
                  <a:rPr lang="en-US" dirty="0" err="1"/>
                  <a:t>subtrair</a:t>
                </a:r>
                <a:r>
                  <a:rPr lang="en-US" dirty="0"/>
                  <a:t> a m</a:t>
                </a:r>
                <a:r>
                  <a:rPr lang="pt-BR" dirty="0"/>
                  <a:t>édia amostral de todos os termos da inequação: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Vamos</a:t>
                </a:r>
                <a:r>
                  <a:rPr lang="en-US" dirty="0"/>
                  <a:t> </a:t>
                </a:r>
                <a:r>
                  <a:rPr lang="en-US" dirty="0" err="1"/>
                  <a:t>multiplicar</a:t>
                </a:r>
                <a:r>
                  <a:rPr lang="en-US" dirty="0"/>
                  <a:t> </a:t>
                </a:r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termos</a:t>
                </a:r>
                <a:r>
                  <a:rPr lang="en-US" dirty="0"/>
                  <a:t> da </a:t>
                </a:r>
                <a:r>
                  <a:rPr lang="en-US" dirty="0" err="1"/>
                  <a:t>inequa</a:t>
                </a:r>
                <a:r>
                  <a:rPr lang="pt-BR" dirty="0"/>
                  <a:t>ção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Vamos</a:t>
                </a:r>
                <a:r>
                  <a:rPr lang="en-US" dirty="0"/>
                  <a:t> divider </a:t>
                </a:r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termos</a:t>
                </a:r>
                <a:r>
                  <a:rPr lang="en-US" dirty="0"/>
                  <a:t> dessa </a:t>
                </a:r>
                <a:r>
                  <a:rPr lang="en-US" dirty="0" err="1"/>
                  <a:t>inequa</a:t>
                </a:r>
                <a:r>
                  <a:rPr lang="pt-BR" dirty="0"/>
                  <a:t>ção por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69C12-9C3A-46BD-948D-113C75030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88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31A7-ECEE-4046-BAB2-F7B1D105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pouco</a:t>
            </a:r>
            <a:r>
              <a:rPr lang="en-US" dirty="0"/>
              <a:t> de </a:t>
            </a:r>
            <a:r>
              <a:rPr lang="en-US" dirty="0" err="1"/>
              <a:t>matemática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69C12-9C3A-46BD-948D-113C75030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Pelo</a:t>
                </a:r>
                <a:r>
                  <a:rPr lang="en-US" dirty="0"/>
                  <a:t> </a:t>
                </a:r>
                <a:r>
                  <a:rPr lang="en-US" dirty="0" err="1"/>
                  <a:t>Teorema</a:t>
                </a:r>
                <a:r>
                  <a:rPr lang="en-US" dirty="0"/>
                  <a:t> do </a:t>
                </a:r>
                <a:r>
                  <a:rPr lang="en-US" dirty="0" err="1"/>
                  <a:t>Limite</a:t>
                </a:r>
                <a:r>
                  <a:rPr lang="en-US" dirty="0"/>
                  <a:t> Central,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Isso</a:t>
                </a:r>
                <a:r>
                  <a:rPr lang="en-US" dirty="0"/>
                  <a:t> </a:t>
                </a:r>
                <a:r>
                  <a:rPr lang="en-US" dirty="0" err="1"/>
                  <a:t>significa</a:t>
                </a:r>
                <a:r>
                  <a:rPr lang="en-US" dirty="0"/>
                  <a:t>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Assim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69C12-9C3A-46BD-948D-113C75030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73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31A7-ECEE-4046-BAB2-F7B1D105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pouco</a:t>
            </a:r>
            <a:r>
              <a:rPr lang="en-US" dirty="0"/>
              <a:t> de </a:t>
            </a:r>
            <a:r>
              <a:rPr lang="en-US" dirty="0" err="1"/>
              <a:t>matemática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69C12-9C3A-46BD-948D-113C75030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Queremos</a:t>
                </a:r>
                <a:r>
                  <a:rPr lang="en-US" dirty="0"/>
                  <a:t> que </a:t>
                </a:r>
                <a:r>
                  <a:rPr lang="en-US" dirty="0" err="1"/>
                  <a:t>isso</a:t>
                </a:r>
                <a:r>
                  <a:rPr lang="en-US" dirty="0"/>
                  <a:t> </a:t>
                </a:r>
                <a:r>
                  <a:rPr lang="en-US" dirty="0" err="1"/>
                  <a:t>seja</a:t>
                </a:r>
                <a:r>
                  <a:rPr lang="en-US" dirty="0"/>
                  <a:t> </a:t>
                </a:r>
                <a:r>
                  <a:rPr lang="en-US" dirty="0" err="1"/>
                  <a:t>igual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Com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tabela</a:t>
                </a:r>
                <a:r>
                  <a:rPr lang="en-US" dirty="0"/>
                  <a:t> de </a:t>
                </a:r>
                <a:r>
                  <a:rPr lang="en-US" dirty="0" err="1"/>
                  <a:t>distribui</a:t>
                </a:r>
                <a:r>
                  <a:rPr lang="pt-BR" dirty="0"/>
                  <a:t>ção normal (ou com um computador), podemos encontrar qual o valor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para o qual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pt-BR" dirty="0"/>
                  <a:t>í, para encontrar a margem de erro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, basta </a:t>
                </a:r>
                <a:r>
                  <a:rPr lang="en-US" dirty="0" err="1"/>
                  <a:t>fazer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69C12-9C3A-46BD-948D-113C75030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9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0F7B06-60C9-45CD-8575-202FD03F71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4788" y="804333"/>
                <a:ext cx="3391900" cy="5249334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dirty="0" err="1">
                    <a:solidFill>
                      <a:srgbClr val="FFFFFF"/>
                    </a:solidFill>
                  </a:rPr>
                  <a:t>Intervalo</a:t>
                </a:r>
                <a:r>
                  <a:rPr lang="en-US" dirty="0">
                    <a:solidFill>
                      <a:srgbClr val="FFFFFF"/>
                    </a:solidFill>
                  </a:rPr>
                  <a:t> de </a:t>
                </a:r>
                <a:r>
                  <a:rPr lang="en-US" dirty="0" err="1">
                    <a:solidFill>
                      <a:srgbClr val="FFFFFF"/>
                    </a:solidFill>
                  </a:rPr>
                  <a:t>confian</a:t>
                </a:r>
                <a:r>
                  <a:rPr lang="pt-BR" dirty="0">
                    <a:solidFill>
                      <a:srgbClr val="FFFFFF"/>
                    </a:solidFill>
                  </a:rPr>
                  <a:t>ça para a média populacional com nível de confiança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0F7B06-60C9-45CD-8575-202FD03F7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4788" y="804333"/>
                <a:ext cx="3391900" cy="5249334"/>
              </a:xfrm>
              <a:blipFill>
                <a:blip r:embed="rId2"/>
                <a:stretch>
                  <a:fillRect l="-2873" r="-1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7EEBA-0294-434D-837B-ADCEDC1E4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1048" y="804333"/>
                <a:ext cx="6306003" cy="5249334"/>
              </a:xfrm>
            </p:spPr>
            <p:txBody>
              <a:bodyPr anchor="ctr"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 err="1"/>
                  <a:t>Onde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é o valor para o qual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7EEBA-0294-434D-837B-ADCEDC1E4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1048" y="804333"/>
                <a:ext cx="6306003" cy="5249334"/>
              </a:xfrm>
              <a:blipFill>
                <a:blip r:embed="rId3"/>
                <a:stretch>
                  <a:fillRect l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92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285F-56B2-42FD-8DD6-1133CA55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Caso particular:</a:t>
            </a:r>
            <a:br>
              <a:rPr lang="en-US" dirty="0"/>
            </a:br>
            <a:r>
              <a:rPr lang="en-US" dirty="0" err="1"/>
              <a:t>Intervalo</a:t>
            </a:r>
            <a:r>
              <a:rPr lang="en-US" dirty="0"/>
              <a:t> de </a:t>
            </a:r>
            <a:r>
              <a:rPr lang="en-US" dirty="0" err="1"/>
              <a:t>confian</a:t>
            </a:r>
            <a:r>
              <a:rPr lang="pt-BR" dirty="0"/>
              <a:t>ça para a média com 95% de confiança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61906-B12A-4392-8287-CC8B8E177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Buscamos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tal</a:t>
                </a:r>
                <a:r>
                  <a:rPr lang="en-US" dirty="0"/>
                  <a:t> que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Encontramos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=1.96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Assim</a:t>
                </a:r>
                <a:r>
                  <a:rPr lang="en-US" dirty="0"/>
                  <a:t>, a </a:t>
                </a:r>
                <a:r>
                  <a:rPr lang="en-US" dirty="0" err="1"/>
                  <a:t>margem</a:t>
                </a:r>
                <a:r>
                  <a:rPr lang="en-US" dirty="0"/>
                  <a:t> de </a:t>
                </a:r>
                <a:r>
                  <a:rPr lang="en-US" dirty="0" err="1"/>
                  <a:t>erro</a:t>
                </a:r>
                <a:r>
                  <a:rPr lang="en-US" dirty="0"/>
                  <a:t> que </a:t>
                </a:r>
                <a:r>
                  <a:rPr lang="en-US" dirty="0" err="1"/>
                  <a:t>deve</a:t>
                </a:r>
                <a:r>
                  <a:rPr lang="en-US" dirty="0"/>
                  <a:t> ser </a:t>
                </a:r>
                <a:r>
                  <a:rPr lang="en-US" dirty="0" err="1"/>
                  <a:t>adicionada</a:t>
                </a:r>
                <a:r>
                  <a:rPr lang="en-US" dirty="0"/>
                  <a:t> e </a:t>
                </a:r>
                <a:r>
                  <a:rPr lang="en-US" dirty="0" err="1"/>
                  <a:t>subtraída</a:t>
                </a:r>
                <a:r>
                  <a:rPr lang="en-US" dirty="0"/>
                  <a:t> da media </a:t>
                </a:r>
                <a:r>
                  <a:rPr lang="en-US" dirty="0" err="1"/>
                  <a:t>amostral</a:t>
                </a:r>
                <a:r>
                  <a:rPr lang="en-US" dirty="0"/>
                  <a:t> é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=1,96⋅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 o </a:t>
                </a:r>
                <a:r>
                  <a:rPr lang="en-US" dirty="0" err="1"/>
                  <a:t>intervalo</a:t>
                </a:r>
                <a:r>
                  <a:rPr lang="en-US" dirty="0"/>
                  <a:t> de </a:t>
                </a:r>
                <a:r>
                  <a:rPr lang="en-US" dirty="0" err="1"/>
                  <a:t>confian</a:t>
                </a:r>
                <a:r>
                  <a:rPr lang="pt-BR" dirty="0"/>
                  <a:t>ç</a:t>
                </a:r>
                <a:r>
                  <a:rPr lang="en-US" dirty="0"/>
                  <a:t>a é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−1,96⋅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1,96⋅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61906-B12A-4392-8287-CC8B8E177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27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68E2FD1-F185-401F-9846-6845A31E9A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Interpretação do Intervalo de confiança</a:t>
                </a:r>
                <a:br>
                  <a:rPr lang="pt-BR" dirty="0"/>
                </a:br>
                <a:r>
                  <a:rPr lang="pt-BR" sz="2800" dirty="0">
                    <a:solidFill>
                      <a:srgbClr val="0070C0"/>
                    </a:solidFill>
                  </a:rPr>
                  <a:t>(exemplo com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=95%</m:t>
                    </m:r>
                  </m:oMath>
                </a14:m>
                <a:r>
                  <a:rPr lang="pt-BR" sz="2800" dirty="0">
                    <a:solidFill>
                      <a:srgbClr val="0070C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68E2FD1-F185-401F-9846-6845A31E9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 t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6BF2F6-C3CC-4C53-B91A-A4D5634AC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Interpreta</a:t>
            </a:r>
            <a:r>
              <a:rPr lang="pt-BR" dirty="0">
                <a:solidFill>
                  <a:srgbClr val="FF0000"/>
                </a:solidFill>
              </a:rPr>
              <a:t>ção errada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6E09AF-6BE3-4CD4-A07C-814319031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 média populacional está dentro do intervalo de confiança com 95% de probabilidade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33D3E3-33EB-4554-B35C-23F679205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Interpretação correta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26195FE-D48E-4750-8F2D-05762C2B32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Se obtivermos várias amostras aleatórias dessa mesma população e construírmos intervalos de confiança a partir de todas elas, 95% desses intervalos irão conter a média populacional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7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136</TotalTime>
  <Words>526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Freestyle Script</vt:lpstr>
      <vt:lpstr>Tw Cen MT</vt:lpstr>
      <vt:lpstr>Tw Cen MT Condensed</vt:lpstr>
      <vt:lpstr>Wingdings 3</vt:lpstr>
      <vt:lpstr>Integral</vt:lpstr>
      <vt:lpstr>Intervalos de confiança para a média populacional</vt:lpstr>
      <vt:lpstr>Motivação</vt:lpstr>
      <vt:lpstr>Objetivo</vt:lpstr>
      <vt:lpstr>Um pouco de matemática</vt:lpstr>
      <vt:lpstr>Um pouco de matemática</vt:lpstr>
      <vt:lpstr>Um pouco de matemática</vt:lpstr>
      <vt:lpstr>Intervalo de confiança para a média populacional com nível de confiança γ</vt:lpstr>
      <vt:lpstr>Caso particular: Intervalo de confiança para a média com 95% de confiança</vt:lpstr>
      <vt:lpstr>Interpretação do Intervalo de confiança (exemplo com γ=95%)</vt:lpstr>
      <vt:lpstr>Interpretação da fórmula</vt:lpstr>
      <vt:lpstr>Por que a margem de erro aumenta com o nível de confiança?  Explicação intuitiva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Intervalos de confiança para a média populacional</dc:title>
  <dc:creator>Felipe Buchbinder</dc:creator>
  <cp:lastModifiedBy>Felipe Buchbinder</cp:lastModifiedBy>
  <cp:revision>11</cp:revision>
  <dcterms:created xsi:type="dcterms:W3CDTF">2021-06-06T02:33:53Z</dcterms:created>
  <dcterms:modified xsi:type="dcterms:W3CDTF">2021-06-06T04:50:04Z</dcterms:modified>
</cp:coreProperties>
</file>