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7" r:id="rId5"/>
    <p:sldId id="337" r:id="rId6"/>
    <p:sldId id="379" r:id="rId7"/>
    <p:sldId id="388" r:id="rId8"/>
    <p:sldId id="371" r:id="rId9"/>
    <p:sldId id="372" r:id="rId10"/>
    <p:sldId id="374" r:id="rId11"/>
    <p:sldId id="380" r:id="rId12"/>
    <p:sldId id="382" r:id="rId13"/>
    <p:sldId id="383" r:id="rId14"/>
    <p:sldId id="387" r:id="rId15"/>
    <p:sldId id="384" r:id="rId16"/>
    <p:sldId id="385" r:id="rId17"/>
    <p:sldId id="3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08" autoAdjust="0"/>
  </p:normalViewPr>
  <p:slideViewPr>
    <p:cSldViewPr snapToGrid="0">
      <p:cViewPr varScale="1">
        <p:scale>
          <a:sx n="50" d="100"/>
          <a:sy n="50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DAC42-5857-4387-BCD8-A8E55288D6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B32E-002E-417C-8B3D-8B49E7E4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to use first differences or fixed effects?</a:t>
            </a:r>
            <a:br>
              <a:rPr lang="en-US" dirty="0"/>
            </a:br>
            <a:r>
              <a:rPr lang="en-US" sz="2200" dirty="0"/>
              <a:t>And how to deal with residuals serially correlated as an AR(1)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Felipe Buchbinder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53B-2F4D-4D04-AFFF-185C201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have a model where residuals are </a:t>
            </a:r>
            <a:br>
              <a:rPr lang="en-US" dirty="0"/>
            </a:br>
            <a:r>
              <a:rPr lang="en-US" dirty="0"/>
              <a:t>serially independent…</a:t>
            </a:r>
            <a:endParaRPr lang="en-US" sz="2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5077AB-E094-4CAC-BCEF-953727F64E6F}"/>
              </a:ext>
            </a:extLst>
          </p:cNvPr>
          <p:cNvCxnSpPr/>
          <p:nvPr/>
        </p:nvCxnSpPr>
        <p:spPr>
          <a:xfrm>
            <a:off x="1841500" y="3810000"/>
            <a:ext cx="84328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D3429A-F39F-42AA-B2F3-80B6E259C2A6}"/>
              </a:ext>
            </a:extLst>
          </p:cNvPr>
          <p:cNvSpPr txBox="1"/>
          <p:nvPr/>
        </p:nvSpPr>
        <p:spPr>
          <a:xfrm>
            <a:off x="838200" y="3890657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4AC1-1CB5-403A-BB0D-3A501E4DCC35}"/>
                  </a:ext>
                </a:extLst>
              </p:cNvPr>
              <p:cNvSpPr txBox="1"/>
              <p:nvPr/>
            </p:nvSpPr>
            <p:spPr>
              <a:xfrm>
                <a:off x="888204" y="3890656"/>
                <a:ext cx="104155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4AC1-1CB5-403A-BB0D-3A501E4D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4" y="3890656"/>
                <a:ext cx="1041559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147836-EFEB-455E-BC87-2ABD7880DBEE}"/>
                  </a:ext>
                </a:extLst>
              </p:cNvPr>
              <p:cNvSpPr txBox="1"/>
              <p:nvPr/>
            </p:nvSpPr>
            <p:spPr>
              <a:xfrm>
                <a:off x="938210" y="4571476"/>
                <a:ext cx="104155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147836-EFEB-455E-BC87-2ABD7880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0" y="4571476"/>
                <a:ext cx="1041559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8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BE1C41-7EE6-47DC-B2F0-7FDF0225D2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But how do we know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?</a:t>
                </a:r>
                <a:br>
                  <a:rPr lang="en-US" dirty="0"/>
                </a:br>
                <a:r>
                  <a:rPr lang="en-US" sz="2000" dirty="0"/>
                  <a:t>2 very similar approaches and one slightly different…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BE1C41-7EE6-47DC-B2F0-7FDF0225D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7509-EA09-4858-B4CF-16909C15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Cochrane-Orcutt estimation</a:t>
            </a:r>
          </a:p>
          <a:p>
            <a:r>
              <a:rPr lang="en-US" dirty="0" err="1"/>
              <a:t>Prais-Winsten</a:t>
            </a:r>
            <a:r>
              <a:rPr lang="en-US" dirty="0"/>
              <a:t> estimation</a:t>
            </a:r>
          </a:p>
          <a:p>
            <a:r>
              <a:rPr lang="en-US" dirty="0"/>
              <a:t>Hildreth-Lu estimation</a:t>
            </a:r>
          </a:p>
        </p:txBody>
      </p:sp>
    </p:spTree>
    <p:extLst>
      <p:ext uri="{BB962C8B-B14F-4D97-AF65-F5344CB8AC3E}">
        <p14:creationId xmlns:p14="http://schemas.microsoft.com/office/powerpoint/2010/main" val="358502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53B-2F4D-4D04-AFFF-185C201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we haven’t eliminated the unobserved heterogeneity</a:t>
            </a:r>
            <a:br>
              <a:rPr lang="en-US" dirty="0"/>
            </a:br>
            <a:r>
              <a:rPr lang="en-US" sz="2000" dirty="0"/>
              <a:t>(Though we might have made it smaller, which is already a good thing!)</a:t>
            </a:r>
            <a:endParaRPr lang="en-US" sz="2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5077AB-E094-4CAC-BCEF-953727F64E6F}"/>
              </a:ext>
            </a:extLst>
          </p:cNvPr>
          <p:cNvCxnSpPr/>
          <p:nvPr/>
        </p:nvCxnSpPr>
        <p:spPr>
          <a:xfrm>
            <a:off x="1841500" y="3810000"/>
            <a:ext cx="84328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D3429A-F39F-42AA-B2F3-80B6E259C2A6}"/>
              </a:ext>
            </a:extLst>
          </p:cNvPr>
          <p:cNvSpPr txBox="1"/>
          <p:nvPr/>
        </p:nvSpPr>
        <p:spPr>
          <a:xfrm>
            <a:off x="838200" y="3890657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4AC1-1CB5-403A-BB0D-3A501E4DCC35}"/>
                  </a:ext>
                </a:extLst>
              </p:cNvPr>
              <p:cNvSpPr txBox="1"/>
              <p:nvPr/>
            </p:nvSpPr>
            <p:spPr>
              <a:xfrm>
                <a:off x="888204" y="3890656"/>
                <a:ext cx="104155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4AC1-1CB5-403A-BB0D-3A501E4D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4" y="3890656"/>
                <a:ext cx="1041559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147836-EFEB-455E-BC87-2ABD7880DBEE}"/>
                  </a:ext>
                </a:extLst>
              </p:cNvPr>
              <p:cNvSpPr txBox="1"/>
              <p:nvPr/>
            </p:nvSpPr>
            <p:spPr>
              <a:xfrm>
                <a:off x="938210" y="4571476"/>
                <a:ext cx="104155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147836-EFEB-455E-BC87-2ABD7880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0" y="4571476"/>
                <a:ext cx="1041559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1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53B-2F4D-4D04-AFFF-185C201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case: When residuals follow a </a:t>
            </a:r>
            <a:r>
              <a:rPr lang="en-US" dirty="0">
                <a:solidFill>
                  <a:schemeClr val="accent2"/>
                </a:solidFill>
              </a:rPr>
              <a:t>random walk</a:t>
            </a:r>
            <a:r>
              <a:rPr lang="en-US" dirty="0"/>
              <a:t>, we get the </a:t>
            </a:r>
            <a:r>
              <a:rPr lang="en-US" dirty="0">
                <a:solidFill>
                  <a:schemeClr val="accent2"/>
                </a:solidFill>
              </a:rPr>
              <a:t>first differences model</a:t>
            </a:r>
            <a:br>
              <a:rPr lang="en-US" dirty="0"/>
            </a:br>
            <a:r>
              <a:rPr lang="en-US" sz="2000" dirty="0"/>
              <a:t>It works: we have </a:t>
            </a:r>
            <a:r>
              <a:rPr lang="en-US" sz="2000" dirty="0">
                <a:solidFill>
                  <a:srgbClr val="FF0000"/>
                </a:solidFill>
              </a:rPr>
              <a:t>no heterogeneities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serially uncorrelated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5077AB-E094-4CAC-BCEF-953727F64E6F}"/>
              </a:ext>
            </a:extLst>
          </p:cNvPr>
          <p:cNvCxnSpPr/>
          <p:nvPr/>
        </p:nvCxnSpPr>
        <p:spPr>
          <a:xfrm>
            <a:off x="1841500" y="3810000"/>
            <a:ext cx="84328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D3429A-F39F-42AA-B2F3-80B6E259C2A6}"/>
              </a:ext>
            </a:extLst>
          </p:cNvPr>
          <p:cNvSpPr txBox="1"/>
          <p:nvPr/>
        </p:nvSpPr>
        <p:spPr>
          <a:xfrm>
            <a:off x="838200" y="3890657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4AC1-1CB5-403A-BB0D-3A501E4DCC35}"/>
                  </a:ext>
                </a:extLst>
              </p:cNvPr>
              <p:cNvSpPr txBox="1"/>
              <p:nvPr/>
            </p:nvSpPr>
            <p:spPr>
              <a:xfrm>
                <a:off x="888204" y="3890656"/>
                <a:ext cx="104155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4AC1-1CB5-403A-BB0D-3A501E4D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4" y="3890656"/>
                <a:ext cx="1041559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147836-EFEB-455E-BC87-2ABD7880DBEE}"/>
                  </a:ext>
                </a:extLst>
              </p:cNvPr>
              <p:cNvSpPr txBox="1"/>
              <p:nvPr/>
            </p:nvSpPr>
            <p:spPr>
              <a:xfrm>
                <a:off x="938210" y="4571476"/>
                <a:ext cx="104155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1−1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147836-EFEB-455E-BC87-2ABD7880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0" y="4571476"/>
                <a:ext cx="1041559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E2A86-51A0-4451-B4AF-88E2F464ACD4}"/>
              </a:ext>
            </a:extLst>
          </p:cNvPr>
          <p:cNvCxnSpPr/>
          <p:nvPr/>
        </p:nvCxnSpPr>
        <p:spPr>
          <a:xfrm flipV="1">
            <a:off x="8275320" y="4674870"/>
            <a:ext cx="1531620" cy="3582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8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7C555-339E-4092-B38E-BE46A1BE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Key takeaways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B8E293-4E48-4AC9-AE30-1ABFA2E70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4" y="1896532"/>
                <a:ext cx="6836876" cy="4504267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Fixed Effects Models work well when residuals are serially independent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First Difference Models work well when residuals follow a Random Walk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Both independence and Random Walk are borderline cases of AR(1) processes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When residuals follow a general AR(1) process, this can be corrected by quasi-differentiation.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To know if residuals follow an AR(1) process, we can use the Breusch-Godfrey test or the Durbin-Whatson 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Quasi-differentiation requires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. This can be done using Cochrane-Orcutt, </a:t>
                </a:r>
                <a:r>
                  <a:rPr lang="en-US" dirty="0" err="1">
                    <a:solidFill>
                      <a:schemeClr val="tx2"/>
                    </a:solidFill>
                  </a:rPr>
                  <a:t>Prais-Winsten</a:t>
                </a:r>
                <a:r>
                  <a:rPr lang="en-US" dirty="0">
                    <a:solidFill>
                      <a:schemeClr val="tx2"/>
                    </a:solidFill>
                  </a:rPr>
                  <a:t> or Hildreth-Lu estimation algorithms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Quasi-differentiation makes residuals serially uncorrelated but does not completely eliminate the unobserved heterogeneity (though it might make it weaker)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In most real-world cases of residuals following an AR(1)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is positive.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B8E293-4E48-4AC9-AE30-1ABFA2E70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4" y="1896532"/>
                <a:ext cx="6836876" cy="4504267"/>
              </a:xfrm>
              <a:blipFill>
                <a:blip r:embed="rId2"/>
                <a:stretch>
                  <a:fillRect l="-89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523811D-9131-4D38-A100-DE229574A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83" r="663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53B-2F4D-4D04-AFFF-185C201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begin: What is an AR(1) process?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99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53B-2F4D-4D04-AFFF-185C201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Before we begin: What is an AR(1) process?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F6926B-2072-4537-B562-7396A718EC24}"/>
                  </a:ext>
                </a:extLst>
              </p:cNvPr>
              <p:cNvSpPr txBox="1"/>
              <p:nvPr/>
            </p:nvSpPr>
            <p:spPr>
              <a:xfrm>
                <a:off x="4547337" y="2340864"/>
                <a:ext cx="3097323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 most practical applications,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≻0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(Why?)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F6926B-2072-4537-B562-7396A718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37" y="2340864"/>
                <a:ext cx="309732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07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610B-067C-42C2-B288-A3C77F2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E380-9FA2-4230-90AD-22F14D40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Durbin-Whatson Statistic</a:t>
            </a:r>
          </a:p>
          <a:p>
            <a:r>
              <a:rPr lang="en-US" dirty="0"/>
              <a:t>Breusch-Godfrey Lagrange Multiplier test</a:t>
            </a:r>
          </a:p>
        </p:txBody>
      </p:sp>
    </p:spTree>
    <p:extLst>
      <p:ext uri="{BB962C8B-B14F-4D97-AF65-F5344CB8AC3E}">
        <p14:creationId xmlns:p14="http://schemas.microsoft.com/office/powerpoint/2010/main" val="285954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DE4B-C883-4F24-97D5-F0D14448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Borderline cases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B30C65-4F5B-4B46-B2AC-032273A2F8D8}"/>
              </a:ext>
            </a:extLst>
          </p:cNvPr>
          <p:cNvCxnSpPr/>
          <p:nvPr/>
        </p:nvCxnSpPr>
        <p:spPr>
          <a:xfrm>
            <a:off x="2308860" y="3817620"/>
            <a:ext cx="714375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1CAB6F-CBE2-4F6A-A34D-F3EB06AA1A6A}"/>
                  </a:ext>
                </a:extLst>
              </p:cNvPr>
              <p:cNvSpPr txBox="1"/>
              <p:nvPr/>
            </p:nvSpPr>
            <p:spPr>
              <a:xfrm>
                <a:off x="5438595" y="2617470"/>
                <a:ext cx="8842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1CAB6F-CBE2-4F6A-A34D-F3EB06AA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95" y="2617470"/>
                <a:ext cx="88428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EB738-2199-4E05-B09A-3BFDADC57FE4}"/>
                  </a:ext>
                </a:extLst>
              </p:cNvPr>
              <p:cNvSpPr txBox="1"/>
              <p:nvPr/>
            </p:nvSpPr>
            <p:spPr>
              <a:xfrm>
                <a:off x="1548038" y="2432804"/>
                <a:ext cx="1579278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b="0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EB738-2199-4E05-B09A-3BFDADC57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38" y="2432804"/>
                <a:ext cx="1579278" cy="1292662"/>
              </a:xfrm>
              <a:prstGeom prst="rect">
                <a:avLst/>
              </a:prstGeom>
              <a:blipFill>
                <a:blip r:embed="rId3"/>
                <a:stretch>
                  <a:fillRect l="-3475" r="-347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0B7FF-2A9C-46DB-BBD4-36BD94D24643}"/>
                  </a:ext>
                </a:extLst>
              </p:cNvPr>
              <p:cNvSpPr txBox="1"/>
              <p:nvPr/>
            </p:nvSpPr>
            <p:spPr>
              <a:xfrm>
                <a:off x="8696568" y="2432804"/>
                <a:ext cx="1536446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Random Walk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0B7FF-2A9C-46DB-BBD4-36BD94D24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568" y="2432804"/>
                <a:ext cx="1536446" cy="1292662"/>
              </a:xfrm>
              <a:prstGeom prst="rect">
                <a:avLst/>
              </a:prstGeom>
              <a:blipFill>
                <a:blip r:embed="rId4"/>
                <a:stretch>
                  <a:fillRect l="-3571" r="-357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CC5365-7CDA-4BFB-8B34-B30E0FC5738E}"/>
                  </a:ext>
                </a:extLst>
              </p:cNvPr>
              <p:cNvSpPr txBox="1"/>
              <p:nvPr/>
            </p:nvSpPr>
            <p:spPr>
              <a:xfrm>
                <a:off x="9726930" y="616968"/>
                <a:ext cx="2025966" cy="926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CC5365-7CDA-4BFB-8B34-B30E0FC57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930" y="616968"/>
                <a:ext cx="2025966" cy="926082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52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DE4B-C883-4F24-97D5-F0D14448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Borderline cases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B30C65-4F5B-4B46-B2AC-032273A2F8D8}"/>
              </a:ext>
            </a:extLst>
          </p:cNvPr>
          <p:cNvCxnSpPr/>
          <p:nvPr/>
        </p:nvCxnSpPr>
        <p:spPr>
          <a:xfrm>
            <a:off x="2308860" y="3817620"/>
            <a:ext cx="714375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1CAB6F-CBE2-4F6A-A34D-F3EB06AA1A6A}"/>
                  </a:ext>
                </a:extLst>
              </p:cNvPr>
              <p:cNvSpPr txBox="1"/>
              <p:nvPr/>
            </p:nvSpPr>
            <p:spPr>
              <a:xfrm>
                <a:off x="5438595" y="2617470"/>
                <a:ext cx="8842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1CAB6F-CBE2-4F6A-A34D-F3EB06AA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95" y="2617470"/>
                <a:ext cx="88428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EB738-2199-4E05-B09A-3BFDADC57FE4}"/>
                  </a:ext>
                </a:extLst>
              </p:cNvPr>
              <p:cNvSpPr txBox="1"/>
              <p:nvPr/>
            </p:nvSpPr>
            <p:spPr>
              <a:xfrm>
                <a:off x="1548038" y="2432804"/>
                <a:ext cx="1579278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b="0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EB738-2199-4E05-B09A-3BFDADC57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38" y="2432804"/>
                <a:ext cx="1579278" cy="1292662"/>
              </a:xfrm>
              <a:prstGeom prst="rect">
                <a:avLst/>
              </a:prstGeom>
              <a:blipFill>
                <a:blip r:embed="rId3"/>
                <a:stretch>
                  <a:fillRect l="-3475" r="-347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0B7FF-2A9C-46DB-BBD4-36BD94D24643}"/>
                  </a:ext>
                </a:extLst>
              </p:cNvPr>
              <p:cNvSpPr txBox="1"/>
              <p:nvPr/>
            </p:nvSpPr>
            <p:spPr>
              <a:xfrm>
                <a:off x="8696568" y="2432804"/>
                <a:ext cx="1536446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Random Walk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0B7FF-2A9C-46DB-BBD4-36BD94D24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568" y="2432804"/>
                <a:ext cx="1536446" cy="1292662"/>
              </a:xfrm>
              <a:prstGeom prst="rect">
                <a:avLst/>
              </a:prstGeom>
              <a:blipFill>
                <a:blip r:embed="rId4"/>
                <a:stretch>
                  <a:fillRect l="-3571" r="-357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Up 2">
            <a:extLst>
              <a:ext uri="{FF2B5EF4-FFF2-40B4-BE49-F238E27FC236}">
                <a16:creationId xmlns:a16="http://schemas.microsoft.com/office/drawing/2014/main" id="{666494E3-F38A-4CE7-AC16-884FE9B30F9C}"/>
              </a:ext>
            </a:extLst>
          </p:cNvPr>
          <p:cNvSpPr/>
          <p:nvPr/>
        </p:nvSpPr>
        <p:spPr>
          <a:xfrm>
            <a:off x="1743075" y="4227388"/>
            <a:ext cx="1131570" cy="811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A7207-0ACD-4451-97CD-1696AE0F722A}"/>
              </a:ext>
            </a:extLst>
          </p:cNvPr>
          <p:cNvSpPr txBox="1"/>
          <p:nvPr/>
        </p:nvSpPr>
        <p:spPr>
          <a:xfrm>
            <a:off x="1155905" y="5098034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OLS works well </a:t>
            </a:r>
          </a:p>
          <a:p>
            <a:pPr algn="ctr"/>
            <a:r>
              <a:rPr lang="en-US" dirty="0"/>
              <a:t>when residuals are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9123-5855-4C04-8BE1-2B058B4E4964}"/>
                  </a:ext>
                </a:extLst>
              </p:cNvPr>
              <p:cNvSpPr txBox="1"/>
              <p:nvPr/>
            </p:nvSpPr>
            <p:spPr>
              <a:xfrm>
                <a:off x="9726930" y="616968"/>
                <a:ext cx="2025966" cy="926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9123-5855-4C04-8BE1-2B058B4E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930" y="616968"/>
                <a:ext cx="2025966" cy="926082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0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DE4B-C883-4F24-97D5-F0D14448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or first difference?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B30C65-4F5B-4B46-B2AC-032273A2F8D8}"/>
              </a:ext>
            </a:extLst>
          </p:cNvPr>
          <p:cNvCxnSpPr/>
          <p:nvPr/>
        </p:nvCxnSpPr>
        <p:spPr>
          <a:xfrm>
            <a:off x="2308860" y="3817620"/>
            <a:ext cx="714375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1CAB6F-CBE2-4F6A-A34D-F3EB06AA1A6A}"/>
                  </a:ext>
                </a:extLst>
              </p:cNvPr>
              <p:cNvSpPr txBox="1"/>
              <p:nvPr/>
            </p:nvSpPr>
            <p:spPr>
              <a:xfrm>
                <a:off x="5438595" y="2617470"/>
                <a:ext cx="8842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1CAB6F-CBE2-4F6A-A34D-F3EB06AA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95" y="2617470"/>
                <a:ext cx="88428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EB738-2199-4E05-B09A-3BFDADC57FE4}"/>
                  </a:ext>
                </a:extLst>
              </p:cNvPr>
              <p:cNvSpPr txBox="1"/>
              <p:nvPr/>
            </p:nvSpPr>
            <p:spPr>
              <a:xfrm>
                <a:off x="1548038" y="2432804"/>
                <a:ext cx="1579278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b="0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EB738-2199-4E05-B09A-3BFDADC57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38" y="2432804"/>
                <a:ext cx="1579278" cy="1292662"/>
              </a:xfrm>
              <a:prstGeom prst="rect">
                <a:avLst/>
              </a:prstGeom>
              <a:blipFill>
                <a:blip r:embed="rId3"/>
                <a:stretch>
                  <a:fillRect l="-3475" r="-347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0B7FF-2A9C-46DB-BBD4-36BD94D24643}"/>
                  </a:ext>
                </a:extLst>
              </p:cNvPr>
              <p:cNvSpPr txBox="1"/>
              <p:nvPr/>
            </p:nvSpPr>
            <p:spPr>
              <a:xfrm>
                <a:off x="8696568" y="2432804"/>
                <a:ext cx="1536446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Random Walk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0B7FF-2A9C-46DB-BBD4-36BD94D24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568" y="2432804"/>
                <a:ext cx="1536446" cy="1292662"/>
              </a:xfrm>
              <a:prstGeom prst="rect">
                <a:avLst/>
              </a:prstGeom>
              <a:blipFill>
                <a:blip r:embed="rId4"/>
                <a:stretch>
                  <a:fillRect l="-3571" r="-357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Up 2">
            <a:extLst>
              <a:ext uri="{FF2B5EF4-FFF2-40B4-BE49-F238E27FC236}">
                <a16:creationId xmlns:a16="http://schemas.microsoft.com/office/drawing/2014/main" id="{666494E3-F38A-4CE7-AC16-884FE9B30F9C}"/>
              </a:ext>
            </a:extLst>
          </p:cNvPr>
          <p:cNvSpPr/>
          <p:nvPr/>
        </p:nvSpPr>
        <p:spPr>
          <a:xfrm>
            <a:off x="1743075" y="4227388"/>
            <a:ext cx="1131570" cy="811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A7207-0ACD-4451-97CD-1696AE0F722A}"/>
              </a:ext>
            </a:extLst>
          </p:cNvPr>
          <p:cNvSpPr txBox="1"/>
          <p:nvPr/>
        </p:nvSpPr>
        <p:spPr>
          <a:xfrm>
            <a:off x="1220832" y="5098034"/>
            <a:ext cx="239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 FE residuals lie here,</a:t>
            </a:r>
          </a:p>
          <a:p>
            <a:pPr algn="ctr"/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Fixed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9123-5855-4C04-8BE1-2B058B4E4964}"/>
                  </a:ext>
                </a:extLst>
              </p:cNvPr>
              <p:cNvSpPr txBox="1"/>
              <p:nvPr/>
            </p:nvSpPr>
            <p:spPr>
              <a:xfrm>
                <a:off x="9726930" y="616968"/>
                <a:ext cx="2025966" cy="926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9123-5855-4C04-8BE1-2B058B4E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930" y="616968"/>
                <a:ext cx="2025966" cy="926082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8B7BAA-C707-4FAE-B6C4-601719FBD99B}"/>
              </a:ext>
            </a:extLst>
          </p:cNvPr>
          <p:cNvSpPr txBox="1"/>
          <p:nvPr/>
        </p:nvSpPr>
        <p:spPr>
          <a:xfrm>
            <a:off x="8368392" y="5078984"/>
            <a:ext cx="239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 FE residuals lie here,</a:t>
            </a:r>
          </a:p>
          <a:p>
            <a:pPr algn="ctr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First Differences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AE15BFE-B4E3-4CEA-870E-7D025AFA99E3}"/>
              </a:ext>
            </a:extLst>
          </p:cNvPr>
          <p:cNvSpPr/>
          <p:nvPr/>
        </p:nvSpPr>
        <p:spPr>
          <a:xfrm>
            <a:off x="8943975" y="4227388"/>
            <a:ext cx="1131570" cy="811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DE4B-C883-4F24-97D5-F0D14448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Fixed effects or first difference?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B30C65-4F5B-4B46-B2AC-032273A2F8D8}"/>
              </a:ext>
            </a:extLst>
          </p:cNvPr>
          <p:cNvCxnSpPr/>
          <p:nvPr/>
        </p:nvCxnSpPr>
        <p:spPr>
          <a:xfrm>
            <a:off x="2308860" y="3817620"/>
            <a:ext cx="7143750" cy="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1CAB6F-CBE2-4F6A-A34D-F3EB06AA1A6A}"/>
                  </a:ext>
                </a:extLst>
              </p:cNvPr>
              <p:cNvSpPr txBox="1"/>
              <p:nvPr/>
            </p:nvSpPr>
            <p:spPr>
              <a:xfrm>
                <a:off x="5438595" y="2617470"/>
                <a:ext cx="8842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1CAB6F-CBE2-4F6A-A34D-F3EB06AA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95" y="2617470"/>
                <a:ext cx="88428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EB738-2199-4E05-B09A-3BFDADC57FE4}"/>
                  </a:ext>
                </a:extLst>
              </p:cNvPr>
              <p:cNvSpPr txBox="1"/>
              <p:nvPr/>
            </p:nvSpPr>
            <p:spPr>
              <a:xfrm>
                <a:off x="1548038" y="2432804"/>
                <a:ext cx="1579278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b="0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EB738-2199-4E05-B09A-3BFDADC57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38" y="2432804"/>
                <a:ext cx="1579278" cy="1292662"/>
              </a:xfrm>
              <a:prstGeom prst="rect">
                <a:avLst/>
              </a:prstGeom>
              <a:blipFill>
                <a:blip r:embed="rId3"/>
                <a:stretch>
                  <a:fillRect l="-3475" r="-347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0B7FF-2A9C-46DB-BBD4-36BD94D24643}"/>
                  </a:ext>
                </a:extLst>
              </p:cNvPr>
              <p:cNvSpPr txBox="1"/>
              <p:nvPr/>
            </p:nvSpPr>
            <p:spPr>
              <a:xfrm>
                <a:off x="8696568" y="2432804"/>
                <a:ext cx="1536446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Random Walk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0B7FF-2A9C-46DB-BBD4-36BD94D24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568" y="2432804"/>
                <a:ext cx="1536446" cy="1292662"/>
              </a:xfrm>
              <a:prstGeom prst="rect">
                <a:avLst/>
              </a:prstGeom>
              <a:blipFill>
                <a:blip r:embed="rId4"/>
                <a:stretch>
                  <a:fillRect l="-3571" r="-357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Up 2">
            <a:extLst>
              <a:ext uri="{FF2B5EF4-FFF2-40B4-BE49-F238E27FC236}">
                <a16:creationId xmlns:a16="http://schemas.microsoft.com/office/drawing/2014/main" id="{666494E3-F38A-4CE7-AC16-884FE9B30F9C}"/>
              </a:ext>
            </a:extLst>
          </p:cNvPr>
          <p:cNvSpPr/>
          <p:nvPr/>
        </p:nvSpPr>
        <p:spPr>
          <a:xfrm>
            <a:off x="1743075" y="4227388"/>
            <a:ext cx="1131570" cy="811529"/>
          </a:xfrm>
          <a:prstGeom prst="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A7207-0ACD-4451-97CD-1696AE0F722A}"/>
              </a:ext>
            </a:extLst>
          </p:cNvPr>
          <p:cNvSpPr txBox="1"/>
          <p:nvPr/>
        </p:nvSpPr>
        <p:spPr>
          <a:xfrm>
            <a:off x="1220832" y="5098034"/>
            <a:ext cx="239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If FE residuals lie here,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used Fixed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9123-5855-4C04-8BE1-2B058B4E4964}"/>
                  </a:ext>
                </a:extLst>
              </p:cNvPr>
              <p:cNvSpPr txBox="1"/>
              <p:nvPr/>
            </p:nvSpPr>
            <p:spPr>
              <a:xfrm>
                <a:off x="9726930" y="616968"/>
                <a:ext cx="2025966" cy="926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9123-5855-4C04-8BE1-2B058B4E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930" y="616968"/>
                <a:ext cx="2025966" cy="926082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8B7BAA-C707-4FAE-B6C4-601719FBD99B}"/>
              </a:ext>
            </a:extLst>
          </p:cNvPr>
          <p:cNvSpPr txBox="1"/>
          <p:nvPr/>
        </p:nvSpPr>
        <p:spPr>
          <a:xfrm>
            <a:off x="8368392" y="5078984"/>
            <a:ext cx="239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If FE residuals lie here,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Use First Differences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AE15BFE-B4E3-4CEA-870E-7D025AFA99E3}"/>
              </a:ext>
            </a:extLst>
          </p:cNvPr>
          <p:cNvSpPr/>
          <p:nvPr/>
        </p:nvSpPr>
        <p:spPr>
          <a:xfrm>
            <a:off x="8943975" y="4227388"/>
            <a:ext cx="1131570" cy="811529"/>
          </a:xfrm>
          <a:prstGeom prst="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1FED8AA-28C6-4614-B4D7-7C1F3056DF08}"/>
              </a:ext>
            </a:extLst>
          </p:cNvPr>
          <p:cNvSpPr/>
          <p:nvPr/>
        </p:nvSpPr>
        <p:spPr>
          <a:xfrm>
            <a:off x="5314950" y="4227388"/>
            <a:ext cx="1131570" cy="811529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7EE09-BD85-488E-931B-ED98589C2524}"/>
              </a:ext>
            </a:extLst>
          </p:cNvPr>
          <p:cNvSpPr txBox="1"/>
          <p:nvPr/>
        </p:nvSpPr>
        <p:spPr>
          <a:xfrm>
            <a:off x="4792943" y="5125518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if FE residuals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lie here?</a:t>
            </a:r>
          </a:p>
        </p:txBody>
      </p:sp>
    </p:spTree>
    <p:extLst>
      <p:ext uri="{BB962C8B-B14F-4D97-AF65-F5344CB8AC3E}">
        <p14:creationId xmlns:p14="http://schemas.microsoft.com/office/powerpoint/2010/main" val="147457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53B-2F4D-4D04-AFFF-185C201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we know the AR(1) structure, we can make serially independent</a:t>
            </a:r>
            <a:br>
              <a:rPr lang="en-US" dirty="0"/>
            </a:br>
            <a:r>
              <a:rPr lang="en-US" sz="2200" dirty="0"/>
              <a:t>This process is called </a:t>
            </a:r>
            <a:r>
              <a:rPr lang="en-US" sz="2200" dirty="0">
                <a:solidFill>
                  <a:schemeClr val="accent2"/>
                </a:solidFill>
              </a:rPr>
              <a:t>quasi-differentiation</a:t>
            </a:r>
            <a:endParaRPr lang="en-US" sz="2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09B36-8C91-4157-96B2-98EF8BD7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5077AB-E094-4CAC-BCEF-953727F64E6F}"/>
              </a:ext>
            </a:extLst>
          </p:cNvPr>
          <p:cNvCxnSpPr/>
          <p:nvPr/>
        </p:nvCxnSpPr>
        <p:spPr>
          <a:xfrm>
            <a:off x="1841500" y="3810000"/>
            <a:ext cx="8432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D3429A-F39F-42AA-B2F3-80B6E259C2A6}"/>
              </a:ext>
            </a:extLst>
          </p:cNvPr>
          <p:cNvSpPr txBox="1"/>
          <p:nvPr/>
        </p:nvSpPr>
        <p:spPr>
          <a:xfrm>
            <a:off x="838200" y="3890657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4AC1-1CB5-403A-BB0D-3A501E4DCC35}"/>
                  </a:ext>
                </a:extLst>
              </p:cNvPr>
              <p:cNvSpPr txBox="1"/>
              <p:nvPr/>
            </p:nvSpPr>
            <p:spPr>
              <a:xfrm>
                <a:off x="888204" y="3890656"/>
                <a:ext cx="104155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44AC1-1CB5-403A-BB0D-3A501E4D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4" y="3890656"/>
                <a:ext cx="1041559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9886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71af3243-3dd4-4a8d-8c0d-dd76da1f02a5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{6B0E4817-7F73-4398-9B07-807EE68E56EC}tf33552983_win32</Template>
  <TotalTime>5444</TotalTime>
  <Words>728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Franklin Gothic Book</vt:lpstr>
      <vt:lpstr>Franklin Gothic Demi</vt:lpstr>
      <vt:lpstr>Wingdings 2</vt:lpstr>
      <vt:lpstr>DividendVTI</vt:lpstr>
      <vt:lpstr>When to use first differences or fixed effects? And how to deal with residuals serially correlated as an AR(1)</vt:lpstr>
      <vt:lpstr>Before we begin: What is an AR(1) process?</vt:lpstr>
      <vt:lpstr>Before we begin: What is an AR(1) process?</vt:lpstr>
      <vt:lpstr>Testing for Serial correlation</vt:lpstr>
      <vt:lpstr>Borderline cases</vt:lpstr>
      <vt:lpstr>Borderline cases</vt:lpstr>
      <vt:lpstr>Fixed effects or first difference?</vt:lpstr>
      <vt:lpstr>Fixed effects or first difference?</vt:lpstr>
      <vt:lpstr>If we know the AR(1) structure, we can make serially independent This process is called quasi-differentiation</vt:lpstr>
      <vt:lpstr>we now have a model where residuals are  serially independent…</vt:lpstr>
      <vt:lpstr>But how do we know the value of ρ? 2 very similar approaches and one slightly different…</vt:lpstr>
      <vt:lpstr>Problem: we haven’t eliminated the unobserved heterogeneity (Though we might have made it smaller, which is already a good thing!)</vt:lpstr>
      <vt:lpstr>Special case: When residuals follow a random walk, we get the first differences model It works: we have no heterogeneities and serially uncorrelated residuals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proximity-based predictive models</dc:title>
  <dc:creator>Felipe Buchbinder, Ph.D.</dc:creator>
  <cp:lastModifiedBy>Felipe Buchbinder</cp:lastModifiedBy>
  <cp:revision>58</cp:revision>
  <dcterms:created xsi:type="dcterms:W3CDTF">2021-09-03T02:11:03Z</dcterms:created>
  <dcterms:modified xsi:type="dcterms:W3CDTF">2022-07-16T05:18:52Z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