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4" r:id="rId2"/>
  </p:sldMasterIdLst>
  <p:notesMasterIdLst>
    <p:notesMasterId r:id="rId32"/>
  </p:notesMasterIdLst>
  <p:sldIdLst>
    <p:sldId id="256" r:id="rId3"/>
    <p:sldId id="378" r:id="rId4"/>
    <p:sldId id="259" r:id="rId5"/>
    <p:sldId id="401" r:id="rId6"/>
    <p:sldId id="368" r:id="rId7"/>
    <p:sldId id="371" r:id="rId8"/>
    <p:sldId id="372" r:id="rId9"/>
    <p:sldId id="373" r:id="rId10"/>
    <p:sldId id="376" r:id="rId11"/>
    <p:sldId id="377" r:id="rId12"/>
    <p:sldId id="379" r:id="rId13"/>
    <p:sldId id="380" r:id="rId14"/>
    <p:sldId id="381" r:id="rId15"/>
    <p:sldId id="383" r:id="rId16"/>
    <p:sldId id="384" r:id="rId17"/>
    <p:sldId id="385" r:id="rId18"/>
    <p:sldId id="387" r:id="rId19"/>
    <p:sldId id="388" r:id="rId20"/>
    <p:sldId id="389" r:id="rId21"/>
    <p:sldId id="390" r:id="rId22"/>
    <p:sldId id="391" r:id="rId23"/>
    <p:sldId id="392" r:id="rId24"/>
    <p:sldId id="393" r:id="rId25"/>
    <p:sldId id="400" r:id="rId26"/>
    <p:sldId id="394" r:id="rId27"/>
    <p:sldId id="397" r:id="rId28"/>
    <p:sldId id="398" r:id="rId29"/>
    <p:sldId id="395" r:id="rId30"/>
    <p:sldId id="39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2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image" Target="../media/image1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65A1E5-C5D9-4E63-B774-13F7689B040A}" type="doc">
      <dgm:prSet loTypeId="urn:microsoft.com/office/officeart/2005/8/layout/default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26689F-F9B1-4A11-84C2-54386B29A6E7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The equations of interest are "structural," not "regression".</a:t>
          </a:r>
          <a:endParaRPr lang="en-US" dirty="0"/>
        </a:p>
      </dgm:t>
    </dgm:pt>
    <dgm:pt modelId="{084C0016-90BC-45ED-8694-1ADB9D16B3B5}" type="parTrans" cxnId="{6C68FF8F-83A4-4FC3-A576-F277FDE07B6F}">
      <dgm:prSet/>
      <dgm:spPr/>
      <dgm:t>
        <a:bodyPr/>
        <a:lstStyle/>
        <a:p>
          <a:endParaRPr lang="en-US"/>
        </a:p>
      </dgm:t>
    </dgm:pt>
    <dgm:pt modelId="{4D22E91D-2F28-4BCF-94B6-5AA3FA16853C}" type="sibTrans" cxnId="{6C68FF8F-83A4-4FC3-A576-F277FDE07B6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21688C8-7AD9-4E80-9F96-75A006C7C2FD}">
          <dgm:prSet/>
          <dgm:spPr/>
          <dgm:t>
            <a:bodyPr/>
            <a:lstStyle/>
            <a:p>
              <a:pPr>
                <a:buFont typeface="+mj-lt"/>
                <a:buAutoNum type="arabicPeriod"/>
              </a:pPr>
              <a:r>
                <a:rPr lang="en-US" b="0" i="0" dirty="0"/>
                <a:t>The instrument </a:t>
              </a:r>
              <a:r>
                <a:rPr lang="en-US" b="0" i="1" dirty="0"/>
                <a:t>Z</a:t>
              </a:r>
              <a:r>
                <a:rPr lang="en-US" b="0" i="0" dirty="0"/>
                <a:t> should be independent of </a:t>
              </a:r>
              <a:r>
                <a:rPr lang="en-US" b="0" i="1" dirty="0"/>
                <a:t>U.</a:t>
              </a:r>
            </a:p>
            <a:p>
              <a:pPr>
                <a:buFont typeface="+mj-lt"/>
                <a:buAutoNum type="arabicPeriod"/>
              </a:pPr>
              <a:r>
                <a:rPr lang="en-US" b="0" i="1" dirty="0"/>
                <a:t>(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b="1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𝐙</m:t>
                      </m:r>
                    </m:e>
                    <m:sup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𝐓</m:t>
                      </m:r>
                    </m:sup>
                  </m:sSup>
                  <m:r>
                    <a:rPr lang="en-US" b="1" i="0" smtClean="0">
                      <a:latin typeface="Cambria Math" panose="02040503050406030204" pitchFamily="18" charset="0"/>
                    </a:rPr>
                    <m:t>𝐔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=0</m:t>
                  </m:r>
                </m:oMath>
              </a14:m>
              <a:r>
                <a:rPr lang="en-US" b="0" i="1" dirty="0"/>
                <a:t>)</a:t>
              </a:r>
              <a:endParaRPr lang="en-US" b="0" i="0" dirty="0"/>
            </a:p>
          </dgm:t>
        </dgm:pt>
      </mc:Choice>
      <mc:Fallback xmlns="">
        <dgm:pt modelId="{821688C8-7AD9-4E80-9F96-75A006C7C2FD}">
          <dgm:prSet/>
          <dgm:spPr/>
          <dgm:t>
            <a:bodyPr/>
            <a:lstStyle/>
            <a:p>
              <a:pPr>
                <a:buFont typeface="+mj-lt"/>
                <a:buAutoNum type="arabicPeriod"/>
              </a:pPr>
              <a:r>
                <a:rPr lang="en-US" b="0" i="0" dirty="0"/>
                <a:t>The instrument </a:t>
              </a:r>
              <a:r>
                <a:rPr lang="en-US" b="0" i="1" dirty="0"/>
                <a:t>Z</a:t>
              </a:r>
              <a:r>
                <a:rPr lang="en-US" b="0" i="0" dirty="0"/>
                <a:t> should be independent of </a:t>
              </a:r>
              <a:r>
                <a:rPr lang="en-US" b="0" i="1" dirty="0"/>
                <a:t>U.</a:t>
              </a:r>
            </a:p>
            <a:p>
              <a:pPr>
                <a:buFont typeface="+mj-lt"/>
                <a:buAutoNum type="arabicPeriod"/>
              </a:pPr>
              <a:r>
                <a:rPr lang="en-US" b="0" i="1" dirty="0"/>
                <a:t>(</a:t>
              </a:r>
              <a:r>
                <a:rPr lang="en-US" b="1" i="0">
                  <a:latin typeface="Cambria Math" panose="02040503050406030204" pitchFamily="18" charset="0"/>
                </a:rPr>
                <a:t>𝐙^𝐓 𝐔</a:t>
              </a:r>
              <a:r>
                <a:rPr lang="en-US" b="0" i="0">
                  <a:latin typeface="Cambria Math" panose="02040503050406030204" pitchFamily="18" charset="0"/>
                </a:rPr>
                <a:t>=0</a:t>
              </a:r>
              <a:r>
                <a:rPr lang="en-US" b="0" i="1" dirty="0"/>
                <a:t>)</a:t>
              </a:r>
              <a:endParaRPr lang="en-US" b="0" i="0" dirty="0"/>
            </a:p>
          </dgm:t>
        </dgm:pt>
      </mc:Fallback>
    </mc:AlternateContent>
    <dgm:pt modelId="{8E0D8705-B365-425D-97DA-A22A8432F155}" type="parTrans" cxnId="{4E363809-69D7-474E-8B8D-B0AC552FB6FD}">
      <dgm:prSet/>
      <dgm:spPr/>
      <dgm:t>
        <a:bodyPr/>
        <a:lstStyle/>
        <a:p>
          <a:endParaRPr lang="en-US"/>
        </a:p>
      </dgm:t>
    </dgm:pt>
    <dgm:pt modelId="{DB956606-A153-4B0F-86F9-7F96318E76F5}" type="sibTrans" cxnId="{4E363809-69D7-474E-8B8D-B0AC552FB6FD}">
      <dgm:prSet/>
      <dgm:spPr/>
      <dgm:t>
        <a:bodyPr/>
        <a:lstStyle/>
        <a:p>
          <a:endParaRPr lang="en-US"/>
        </a:p>
      </dgm:t>
    </dgm:pt>
    <dgm:pt modelId="{2AB5C65B-577D-4572-8CA3-ADDE13A7C20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The instrument </a:t>
          </a:r>
          <a:r>
            <a:rPr lang="en-US" b="0" i="1" dirty="0"/>
            <a:t>Z</a:t>
          </a:r>
          <a:r>
            <a:rPr lang="en-US" b="0" i="0" dirty="0"/>
            <a:t> should not affect </a:t>
          </a:r>
          <a:r>
            <a:rPr lang="en-US" b="0" i="1" dirty="0"/>
            <a:t>Y</a:t>
          </a:r>
          <a:r>
            <a:rPr lang="en-US" b="0" i="0" dirty="0"/>
            <a:t> when </a:t>
          </a:r>
          <a:r>
            <a:rPr lang="en-US" b="0" i="1" dirty="0"/>
            <a:t>X</a:t>
          </a:r>
          <a:r>
            <a:rPr lang="en-US" b="0" i="0" dirty="0"/>
            <a:t> is held constant </a:t>
          </a:r>
        </a:p>
        <a:p>
          <a:pPr>
            <a:buFont typeface="+mj-lt"/>
            <a:buAutoNum type="arabicPeriod"/>
          </a:pPr>
          <a:r>
            <a:rPr lang="en-US" b="0" i="0" dirty="0"/>
            <a:t>(exclusion restriction)</a:t>
          </a:r>
        </a:p>
      </dgm:t>
    </dgm:pt>
    <dgm:pt modelId="{CF30567E-39F4-45A5-9997-04F12C8D8B80}" type="parTrans" cxnId="{04E653BC-FF1A-49CD-B0D9-4031A8892049}">
      <dgm:prSet/>
      <dgm:spPr/>
      <dgm:t>
        <a:bodyPr/>
        <a:lstStyle/>
        <a:p>
          <a:endParaRPr lang="en-US"/>
        </a:p>
      </dgm:t>
    </dgm:pt>
    <dgm:pt modelId="{CB192943-1DAF-4CDB-8A88-71647CEF74FB}" type="sibTrans" cxnId="{04E653BC-FF1A-49CD-B0D9-4031A889204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1832C08-0833-4B68-AAB2-132EB8C544EC}">
          <dgm:prSet/>
          <dgm:spPr/>
          <dgm:t>
            <a:bodyPr/>
            <a:lstStyle/>
            <a:p>
              <a:pPr>
                <a:buFont typeface="+mj-lt"/>
                <a:buAutoNum type="arabicPeriod"/>
              </a:pPr>
              <a:r>
                <a:rPr lang="en-US" b="0" i="0" dirty="0"/>
                <a:t>The instrument </a:t>
              </a:r>
              <a:r>
                <a:rPr lang="en-US" b="0" i="1" dirty="0"/>
                <a:t>Z</a:t>
              </a:r>
              <a:r>
                <a:rPr lang="en-US" b="0" i="0" dirty="0"/>
                <a:t> should not be independent of </a:t>
              </a:r>
              <a:r>
                <a:rPr lang="en-US" b="0" i="1" dirty="0"/>
                <a:t>X.</a:t>
              </a:r>
            </a:p>
            <a:p>
              <a:pPr>
                <a:buFont typeface="+mj-lt"/>
                <a:buAutoNum type="arabicPeriod"/>
              </a:pPr>
              <a:r>
                <a:rPr lang="en-US" b="0" i="1" dirty="0"/>
                <a:t>(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b="1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𝐙</m:t>
                      </m:r>
                    </m:e>
                    <m:sup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𝐓</m:t>
                      </m:r>
                    </m:sup>
                  </m:sSup>
                  <m:r>
                    <a:rPr lang="en-US" b="1" i="0" smtClean="0">
                      <a:latin typeface="Cambria Math" panose="02040503050406030204" pitchFamily="18" charset="0"/>
                    </a:rPr>
                    <m:t>𝐗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≠0</m:t>
                  </m:r>
                </m:oMath>
              </a14:m>
              <a:r>
                <a:rPr lang="en-US" b="0" i="1" dirty="0"/>
                <a:t>)</a:t>
              </a:r>
            </a:p>
          </dgm:t>
        </dgm:pt>
      </mc:Choice>
      <mc:Fallback xmlns="">
        <dgm:pt modelId="{31832C08-0833-4B68-AAB2-132EB8C544EC}">
          <dgm:prSet/>
          <dgm:spPr/>
          <dgm:t>
            <a:bodyPr/>
            <a:lstStyle/>
            <a:p>
              <a:pPr>
                <a:buFont typeface="+mj-lt"/>
                <a:buAutoNum type="arabicPeriod"/>
              </a:pPr>
              <a:r>
                <a:rPr lang="en-US" b="0" i="0" dirty="0"/>
                <a:t>The instrument </a:t>
              </a:r>
              <a:r>
                <a:rPr lang="en-US" b="0" i="1" dirty="0"/>
                <a:t>Z</a:t>
              </a:r>
              <a:r>
                <a:rPr lang="en-US" b="0" i="0" dirty="0"/>
                <a:t> should not be independent of </a:t>
              </a:r>
              <a:r>
                <a:rPr lang="en-US" b="0" i="1" dirty="0"/>
                <a:t>X.</a:t>
              </a:r>
            </a:p>
            <a:p>
              <a:pPr>
                <a:buFont typeface="+mj-lt"/>
                <a:buAutoNum type="arabicPeriod"/>
              </a:pPr>
              <a:r>
                <a:rPr lang="en-US" b="0" i="1" dirty="0"/>
                <a:t>(</a:t>
              </a:r>
              <a:r>
                <a:rPr lang="en-US" b="1" i="0">
                  <a:latin typeface="Cambria Math" panose="02040503050406030204" pitchFamily="18" charset="0"/>
                </a:rPr>
                <a:t>𝐙^𝐓 𝐗</a:t>
              </a:r>
              <a:r>
                <a:rPr lang="en-US" b="0" i="0">
                  <a:latin typeface="Cambria Math" panose="02040503050406030204" pitchFamily="18" charset="0"/>
                </a:rPr>
                <a:t>≠0</a:t>
              </a:r>
              <a:r>
                <a:rPr lang="en-US" b="0" i="1" dirty="0"/>
                <a:t>)</a:t>
              </a:r>
            </a:p>
          </dgm:t>
        </dgm:pt>
      </mc:Fallback>
    </mc:AlternateContent>
    <dgm:pt modelId="{457F1124-B46A-417C-B1B5-C74492507D24}" type="parTrans" cxnId="{C1F2EB25-18C1-45E6-B8A2-1A49436326D7}">
      <dgm:prSet/>
      <dgm:spPr/>
      <dgm:t>
        <a:bodyPr/>
        <a:lstStyle/>
        <a:p>
          <a:endParaRPr lang="en-US"/>
        </a:p>
      </dgm:t>
    </dgm:pt>
    <dgm:pt modelId="{EECC0A88-0021-4964-96D1-32053BB1EE35}" type="sibTrans" cxnId="{C1F2EB25-18C1-45E6-B8A2-1A49436326D7}">
      <dgm:prSet/>
      <dgm:spPr/>
      <dgm:t>
        <a:bodyPr/>
        <a:lstStyle/>
        <a:p>
          <a:endParaRPr lang="en-US"/>
        </a:p>
      </dgm:t>
    </dgm:pt>
    <dgm:pt modelId="{F08AD6CB-89A5-4650-B546-4F2B825711A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The error term </a:t>
          </a:r>
          <a:r>
            <a:rPr lang="en-US" b="0" i="1" dirty="0"/>
            <a:t>U</a:t>
          </a:r>
          <a:r>
            <a:rPr lang="en-US" b="0" i="0" dirty="0"/>
            <a:t> stands for all exogenous factors that affect </a:t>
          </a:r>
          <a:r>
            <a:rPr lang="en-US" b="0" i="1" dirty="0"/>
            <a:t>Y</a:t>
          </a:r>
          <a:r>
            <a:rPr lang="en-US" b="0" i="0" dirty="0"/>
            <a:t> when </a:t>
          </a:r>
          <a:r>
            <a:rPr lang="en-US" b="0" i="1" dirty="0"/>
            <a:t>X</a:t>
          </a:r>
          <a:r>
            <a:rPr lang="en-US" b="0" i="0" dirty="0"/>
            <a:t> is held constant.</a:t>
          </a:r>
        </a:p>
      </dgm:t>
    </dgm:pt>
    <dgm:pt modelId="{6BF127ED-BF72-40B9-8CE4-77D206D46C3E}" type="sibTrans" cxnId="{2104C620-2E43-486A-8345-B4523175D876}">
      <dgm:prSet/>
      <dgm:spPr/>
      <dgm:t>
        <a:bodyPr/>
        <a:lstStyle/>
        <a:p>
          <a:endParaRPr lang="en-US"/>
        </a:p>
      </dgm:t>
    </dgm:pt>
    <dgm:pt modelId="{E4985EEA-CD1B-4B73-BB7F-C750ACF59DA7}" type="parTrans" cxnId="{2104C620-2E43-486A-8345-B4523175D876}">
      <dgm:prSet/>
      <dgm:spPr/>
      <dgm:t>
        <a:bodyPr/>
        <a:lstStyle/>
        <a:p>
          <a:endParaRPr lang="en-US"/>
        </a:p>
      </dgm:t>
    </dgm:pt>
    <dgm:pt modelId="{F8CB0514-E625-492A-90F5-E2DB68655083}" type="pres">
      <dgm:prSet presAssocID="{6F65A1E5-C5D9-4E63-B774-13F7689B040A}" presName="diagram" presStyleCnt="0">
        <dgm:presLayoutVars>
          <dgm:dir/>
          <dgm:resizeHandles val="exact"/>
        </dgm:presLayoutVars>
      </dgm:prSet>
      <dgm:spPr/>
    </dgm:pt>
    <dgm:pt modelId="{005DC031-64B2-4856-AD2B-94A4A081BDF8}" type="pres">
      <dgm:prSet presAssocID="{1726689F-F9B1-4A11-84C2-54386B29A6E7}" presName="node" presStyleLbl="node1" presStyleIdx="0" presStyleCnt="5">
        <dgm:presLayoutVars>
          <dgm:bulletEnabled val="1"/>
        </dgm:presLayoutVars>
      </dgm:prSet>
      <dgm:spPr/>
    </dgm:pt>
    <dgm:pt modelId="{6EE00827-C102-4D40-A32F-2A210627A6BC}" type="pres">
      <dgm:prSet presAssocID="{4D22E91D-2F28-4BCF-94B6-5AA3FA16853C}" presName="sibTrans" presStyleCnt="0"/>
      <dgm:spPr/>
    </dgm:pt>
    <dgm:pt modelId="{9EFA508A-5A65-438D-AAB0-0F1F1EE59BEA}" type="pres">
      <dgm:prSet presAssocID="{F08AD6CB-89A5-4650-B546-4F2B825711A9}" presName="node" presStyleLbl="node1" presStyleIdx="1" presStyleCnt="5">
        <dgm:presLayoutVars>
          <dgm:bulletEnabled val="1"/>
        </dgm:presLayoutVars>
      </dgm:prSet>
      <dgm:spPr/>
    </dgm:pt>
    <dgm:pt modelId="{DC25CC4A-71D0-4D6D-BD64-96821F339588}" type="pres">
      <dgm:prSet presAssocID="{6BF127ED-BF72-40B9-8CE4-77D206D46C3E}" presName="sibTrans" presStyleCnt="0"/>
      <dgm:spPr/>
    </dgm:pt>
    <dgm:pt modelId="{10479085-80D1-40F3-865C-16ED18B4B634}" type="pres">
      <dgm:prSet presAssocID="{821688C8-7AD9-4E80-9F96-75A006C7C2FD}" presName="node" presStyleLbl="node1" presStyleIdx="2" presStyleCnt="5">
        <dgm:presLayoutVars>
          <dgm:bulletEnabled val="1"/>
        </dgm:presLayoutVars>
      </dgm:prSet>
      <dgm:spPr/>
    </dgm:pt>
    <dgm:pt modelId="{CA6A820D-A5F3-44A0-885E-A5FB7FDEE8C1}" type="pres">
      <dgm:prSet presAssocID="{DB956606-A153-4B0F-86F9-7F96318E76F5}" presName="sibTrans" presStyleCnt="0"/>
      <dgm:spPr/>
    </dgm:pt>
    <dgm:pt modelId="{28D84727-6A20-4FA8-BBB5-131301AE4E89}" type="pres">
      <dgm:prSet presAssocID="{2AB5C65B-577D-4572-8CA3-ADDE13A7C209}" presName="node" presStyleLbl="node1" presStyleIdx="3" presStyleCnt="5">
        <dgm:presLayoutVars>
          <dgm:bulletEnabled val="1"/>
        </dgm:presLayoutVars>
      </dgm:prSet>
      <dgm:spPr/>
    </dgm:pt>
    <dgm:pt modelId="{CAD324A8-F403-4331-85EE-70C9B9080811}" type="pres">
      <dgm:prSet presAssocID="{CB192943-1DAF-4CDB-8A88-71647CEF74FB}" presName="sibTrans" presStyleCnt="0"/>
      <dgm:spPr/>
    </dgm:pt>
    <dgm:pt modelId="{50305F2E-464D-459F-8AC6-4B71030F76A9}" type="pres">
      <dgm:prSet presAssocID="{31832C08-0833-4B68-AAB2-132EB8C544EC}" presName="node" presStyleLbl="node1" presStyleIdx="4" presStyleCnt="5">
        <dgm:presLayoutVars>
          <dgm:bulletEnabled val="1"/>
        </dgm:presLayoutVars>
      </dgm:prSet>
      <dgm:spPr/>
    </dgm:pt>
  </dgm:ptLst>
  <dgm:cxnLst>
    <dgm:cxn modelId="{4E363809-69D7-474E-8B8D-B0AC552FB6FD}" srcId="{6F65A1E5-C5D9-4E63-B774-13F7689B040A}" destId="{821688C8-7AD9-4E80-9F96-75A006C7C2FD}" srcOrd="2" destOrd="0" parTransId="{8E0D8705-B365-425D-97DA-A22A8432F155}" sibTransId="{DB956606-A153-4B0F-86F9-7F96318E76F5}"/>
    <dgm:cxn modelId="{0932BD1A-473B-4367-AE5D-A16157112EBC}" type="presOf" srcId="{F08AD6CB-89A5-4650-B546-4F2B825711A9}" destId="{9EFA508A-5A65-438D-AAB0-0F1F1EE59BEA}" srcOrd="0" destOrd="0" presId="urn:microsoft.com/office/officeart/2005/8/layout/default"/>
    <dgm:cxn modelId="{2104C620-2E43-486A-8345-B4523175D876}" srcId="{6F65A1E5-C5D9-4E63-B774-13F7689B040A}" destId="{F08AD6CB-89A5-4650-B546-4F2B825711A9}" srcOrd="1" destOrd="0" parTransId="{E4985EEA-CD1B-4B73-BB7F-C750ACF59DA7}" sibTransId="{6BF127ED-BF72-40B9-8CE4-77D206D46C3E}"/>
    <dgm:cxn modelId="{C1F2EB25-18C1-45E6-B8A2-1A49436326D7}" srcId="{6F65A1E5-C5D9-4E63-B774-13F7689B040A}" destId="{31832C08-0833-4B68-AAB2-132EB8C544EC}" srcOrd="4" destOrd="0" parTransId="{457F1124-B46A-417C-B1B5-C74492507D24}" sibTransId="{EECC0A88-0021-4964-96D1-32053BB1EE35}"/>
    <dgm:cxn modelId="{113A1766-9462-4876-BD64-0C23E5C5B72F}" type="presOf" srcId="{2AB5C65B-577D-4572-8CA3-ADDE13A7C209}" destId="{28D84727-6A20-4FA8-BBB5-131301AE4E89}" srcOrd="0" destOrd="0" presId="urn:microsoft.com/office/officeart/2005/8/layout/default"/>
    <dgm:cxn modelId="{70FC196E-3CAF-49BC-9603-1E5120B95C62}" type="presOf" srcId="{6F65A1E5-C5D9-4E63-B774-13F7689B040A}" destId="{F8CB0514-E625-492A-90F5-E2DB68655083}" srcOrd="0" destOrd="0" presId="urn:microsoft.com/office/officeart/2005/8/layout/default"/>
    <dgm:cxn modelId="{6C68FF8F-83A4-4FC3-A576-F277FDE07B6F}" srcId="{6F65A1E5-C5D9-4E63-B774-13F7689B040A}" destId="{1726689F-F9B1-4A11-84C2-54386B29A6E7}" srcOrd="0" destOrd="0" parTransId="{084C0016-90BC-45ED-8694-1ADB9D16B3B5}" sibTransId="{4D22E91D-2F28-4BCF-94B6-5AA3FA16853C}"/>
    <dgm:cxn modelId="{5AF41D92-2A86-4F30-8318-8A30B765F131}" type="presOf" srcId="{31832C08-0833-4B68-AAB2-132EB8C544EC}" destId="{50305F2E-464D-459F-8AC6-4B71030F76A9}" srcOrd="0" destOrd="0" presId="urn:microsoft.com/office/officeart/2005/8/layout/default"/>
    <dgm:cxn modelId="{F7E0E4AF-7B6C-4A99-AE1B-F92089F24C89}" type="presOf" srcId="{821688C8-7AD9-4E80-9F96-75A006C7C2FD}" destId="{10479085-80D1-40F3-865C-16ED18B4B634}" srcOrd="0" destOrd="0" presId="urn:microsoft.com/office/officeart/2005/8/layout/default"/>
    <dgm:cxn modelId="{04E653BC-FF1A-49CD-B0D9-4031A8892049}" srcId="{6F65A1E5-C5D9-4E63-B774-13F7689B040A}" destId="{2AB5C65B-577D-4572-8CA3-ADDE13A7C209}" srcOrd="3" destOrd="0" parTransId="{CF30567E-39F4-45A5-9997-04F12C8D8B80}" sibTransId="{CB192943-1DAF-4CDB-8A88-71647CEF74FB}"/>
    <dgm:cxn modelId="{0A2B19D1-2133-41B5-A8D7-656F435A97F3}" type="presOf" srcId="{1726689F-F9B1-4A11-84C2-54386B29A6E7}" destId="{005DC031-64B2-4856-AD2B-94A4A081BDF8}" srcOrd="0" destOrd="0" presId="urn:microsoft.com/office/officeart/2005/8/layout/default"/>
    <dgm:cxn modelId="{C5AC30A7-4C2B-4E1A-AAF0-0936A58FCE36}" type="presParOf" srcId="{F8CB0514-E625-492A-90F5-E2DB68655083}" destId="{005DC031-64B2-4856-AD2B-94A4A081BDF8}" srcOrd="0" destOrd="0" presId="urn:microsoft.com/office/officeart/2005/8/layout/default"/>
    <dgm:cxn modelId="{CAB0819B-83D1-43D0-9812-20C9838189C7}" type="presParOf" srcId="{F8CB0514-E625-492A-90F5-E2DB68655083}" destId="{6EE00827-C102-4D40-A32F-2A210627A6BC}" srcOrd="1" destOrd="0" presId="urn:microsoft.com/office/officeart/2005/8/layout/default"/>
    <dgm:cxn modelId="{B57021E9-69CC-4F43-9C85-270CAA457728}" type="presParOf" srcId="{F8CB0514-E625-492A-90F5-E2DB68655083}" destId="{9EFA508A-5A65-438D-AAB0-0F1F1EE59BEA}" srcOrd="2" destOrd="0" presId="urn:microsoft.com/office/officeart/2005/8/layout/default"/>
    <dgm:cxn modelId="{A5AC9E41-5654-405C-BF83-5B5DDD947586}" type="presParOf" srcId="{F8CB0514-E625-492A-90F5-E2DB68655083}" destId="{DC25CC4A-71D0-4D6D-BD64-96821F339588}" srcOrd="3" destOrd="0" presId="urn:microsoft.com/office/officeart/2005/8/layout/default"/>
    <dgm:cxn modelId="{13E346FD-9393-4D92-816F-02E3AAEBD22C}" type="presParOf" srcId="{F8CB0514-E625-492A-90F5-E2DB68655083}" destId="{10479085-80D1-40F3-865C-16ED18B4B634}" srcOrd="4" destOrd="0" presId="urn:microsoft.com/office/officeart/2005/8/layout/default"/>
    <dgm:cxn modelId="{63DB2CDD-555B-4028-A583-BF270FAE7B0C}" type="presParOf" srcId="{F8CB0514-E625-492A-90F5-E2DB68655083}" destId="{CA6A820D-A5F3-44A0-885E-A5FB7FDEE8C1}" srcOrd="5" destOrd="0" presId="urn:microsoft.com/office/officeart/2005/8/layout/default"/>
    <dgm:cxn modelId="{B8AA97D9-13DF-49C0-94AE-997BFDC642A2}" type="presParOf" srcId="{F8CB0514-E625-492A-90F5-E2DB68655083}" destId="{28D84727-6A20-4FA8-BBB5-131301AE4E89}" srcOrd="6" destOrd="0" presId="urn:microsoft.com/office/officeart/2005/8/layout/default"/>
    <dgm:cxn modelId="{115B94F3-A7E1-45FE-AE13-03E1593A580C}" type="presParOf" srcId="{F8CB0514-E625-492A-90F5-E2DB68655083}" destId="{CAD324A8-F403-4331-85EE-70C9B9080811}" srcOrd="7" destOrd="0" presId="urn:microsoft.com/office/officeart/2005/8/layout/default"/>
    <dgm:cxn modelId="{248440B4-69B2-4C72-AC5E-0047735F0FBF}" type="presParOf" srcId="{F8CB0514-E625-492A-90F5-E2DB68655083}" destId="{50305F2E-464D-459F-8AC6-4B71030F76A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65A1E5-C5D9-4E63-B774-13F7689B040A}" type="doc">
      <dgm:prSet loTypeId="urn:microsoft.com/office/officeart/2005/8/layout/default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26689F-F9B1-4A11-84C2-54386B29A6E7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The equations of interest are "structural," not "regression".</a:t>
          </a:r>
          <a:endParaRPr lang="en-US" dirty="0"/>
        </a:p>
      </dgm:t>
    </dgm:pt>
    <dgm:pt modelId="{084C0016-90BC-45ED-8694-1ADB9D16B3B5}" type="parTrans" cxnId="{6C68FF8F-83A4-4FC3-A576-F277FDE07B6F}">
      <dgm:prSet/>
      <dgm:spPr/>
      <dgm:t>
        <a:bodyPr/>
        <a:lstStyle/>
        <a:p>
          <a:endParaRPr lang="en-US"/>
        </a:p>
      </dgm:t>
    </dgm:pt>
    <dgm:pt modelId="{4D22E91D-2F28-4BCF-94B6-5AA3FA16853C}" type="sibTrans" cxnId="{6C68FF8F-83A4-4FC3-A576-F277FDE07B6F}">
      <dgm:prSet/>
      <dgm:spPr/>
      <dgm:t>
        <a:bodyPr/>
        <a:lstStyle/>
        <a:p>
          <a:endParaRPr lang="en-US"/>
        </a:p>
      </dgm:t>
    </dgm:pt>
    <dgm:pt modelId="{821688C8-7AD9-4E80-9F96-75A006C7C2FD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8E0D8705-B365-425D-97DA-A22A8432F155}" type="parTrans" cxnId="{4E363809-69D7-474E-8B8D-B0AC552FB6FD}">
      <dgm:prSet/>
      <dgm:spPr/>
      <dgm:t>
        <a:bodyPr/>
        <a:lstStyle/>
        <a:p>
          <a:endParaRPr lang="en-US"/>
        </a:p>
      </dgm:t>
    </dgm:pt>
    <dgm:pt modelId="{DB956606-A153-4B0F-86F9-7F96318E76F5}" type="sibTrans" cxnId="{4E363809-69D7-474E-8B8D-B0AC552FB6FD}">
      <dgm:prSet/>
      <dgm:spPr/>
      <dgm:t>
        <a:bodyPr/>
        <a:lstStyle/>
        <a:p>
          <a:endParaRPr lang="en-US"/>
        </a:p>
      </dgm:t>
    </dgm:pt>
    <dgm:pt modelId="{2AB5C65B-577D-4572-8CA3-ADDE13A7C20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The instrument </a:t>
          </a:r>
          <a:r>
            <a:rPr lang="en-US" b="0" i="1" dirty="0"/>
            <a:t>Z</a:t>
          </a:r>
          <a:r>
            <a:rPr lang="en-US" b="0" i="0" dirty="0"/>
            <a:t> should not affect </a:t>
          </a:r>
          <a:r>
            <a:rPr lang="en-US" b="0" i="1" dirty="0"/>
            <a:t>Y</a:t>
          </a:r>
          <a:r>
            <a:rPr lang="en-US" b="0" i="0" dirty="0"/>
            <a:t> when </a:t>
          </a:r>
          <a:r>
            <a:rPr lang="en-US" b="0" i="1" dirty="0"/>
            <a:t>X</a:t>
          </a:r>
          <a:r>
            <a:rPr lang="en-US" b="0" i="0" dirty="0"/>
            <a:t> is held constant </a:t>
          </a:r>
        </a:p>
        <a:p>
          <a:pPr>
            <a:buFont typeface="+mj-lt"/>
            <a:buAutoNum type="arabicPeriod"/>
          </a:pPr>
          <a:r>
            <a:rPr lang="en-US" b="0" i="0" dirty="0"/>
            <a:t>(exclusion restriction)</a:t>
          </a:r>
        </a:p>
      </dgm:t>
    </dgm:pt>
    <dgm:pt modelId="{CF30567E-39F4-45A5-9997-04F12C8D8B80}" type="parTrans" cxnId="{04E653BC-FF1A-49CD-B0D9-4031A8892049}">
      <dgm:prSet/>
      <dgm:spPr/>
      <dgm:t>
        <a:bodyPr/>
        <a:lstStyle/>
        <a:p>
          <a:endParaRPr lang="en-US"/>
        </a:p>
      </dgm:t>
    </dgm:pt>
    <dgm:pt modelId="{CB192943-1DAF-4CDB-8A88-71647CEF74FB}" type="sibTrans" cxnId="{04E653BC-FF1A-49CD-B0D9-4031A8892049}">
      <dgm:prSet/>
      <dgm:spPr/>
      <dgm:t>
        <a:bodyPr/>
        <a:lstStyle/>
        <a:p>
          <a:endParaRPr lang="en-US"/>
        </a:p>
      </dgm:t>
    </dgm:pt>
    <dgm:pt modelId="{31832C08-0833-4B68-AAB2-132EB8C544EC}">
      <dgm:prSet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57F1124-B46A-417C-B1B5-C74492507D24}" type="parTrans" cxnId="{C1F2EB25-18C1-45E6-B8A2-1A49436326D7}">
      <dgm:prSet/>
      <dgm:spPr/>
      <dgm:t>
        <a:bodyPr/>
        <a:lstStyle/>
        <a:p>
          <a:endParaRPr lang="en-US"/>
        </a:p>
      </dgm:t>
    </dgm:pt>
    <dgm:pt modelId="{EECC0A88-0021-4964-96D1-32053BB1EE35}" type="sibTrans" cxnId="{C1F2EB25-18C1-45E6-B8A2-1A49436326D7}">
      <dgm:prSet/>
      <dgm:spPr/>
      <dgm:t>
        <a:bodyPr/>
        <a:lstStyle/>
        <a:p>
          <a:endParaRPr lang="en-US"/>
        </a:p>
      </dgm:t>
    </dgm:pt>
    <dgm:pt modelId="{F08AD6CB-89A5-4650-B546-4F2B825711A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The error term </a:t>
          </a:r>
          <a:r>
            <a:rPr lang="en-US" b="0" i="1" dirty="0"/>
            <a:t>U</a:t>
          </a:r>
          <a:r>
            <a:rPr lang="en-US" b="0" i="0" dirty="0"/>
            <a:t> stands for all exogenous factors that affect </a:t>
          </a:r>
          <a:r>
            <a:rPr lang="en-US" b="0" i="1" dirty="0"/>
            <a:t>Y</a:t>
          </a:r>
          <a:r>
            <a:rPr lang="en-US" b="0" i="0" dirty="0"/>
            <a:t> when </a:t>
          </a:r>
          <a:r>
            <a:rPr lang="en-US" b="0" i="1" dirty="0"/>
            <a:t>X</a:t>
          </a:r>
          <a:r>
            <a:rPr lang="en-US" b="0" i="0" dirty="0"/>
            <a:t> is held constant.</a:t>
          </a:r>
        </a:p>
      </dgm:t>
    </dgm:pt>
    <dgm:pt modelId="{6BF127ED-BF72-40B9-8CE4-77D206D46C3E}" type="sibTrans" cxnId="{2104C620-2E43-486A-8345-B4523175D876}">
      <dgm:prSet/>
      <dgm:spPr/>
      <dgm:t>
        <a:bodyPr/>
        <a:lstStyle/>
        <a:p>
          <a:endParaRPr lang="en-US"/>
        </a:p>
      </dgm:t>
    </dgm:pt>
    <dgm:pt modelId="{E4985EEA-CD1B-4B73-BB7F-C750ACF59DA7}" type="parTrans" cxnId="{2104C620-2E43-486A-8345-B4523175D876}">
      <dgm:prSet/>
      <dgm:spPr/>
      <dgm:t>
        <a:bodyPr/>
        <a:lstStyle/>
        <a:p>
          <a:endParaRPr lang="en-US"/>
        </a:p>
      </dgm:t>
    </dgm:pt>
    <dgm:pt modelId="{F8CB0514-E625-492A-90F5-E2DB68655083}" type="pres">
      <dgm:prSet presAssocID="{6F65A1E5-C5D9-4E63-B774-13F7689B040A}" presName="diagram" presStyleCnt="0">
        <dgm:presLayoutVars>
          <dgm:dir/>
          <dgm:resizeHandles val="exact"/>
        </dgm:presLayoutVars>
      </dgm:prSet>
      <dgm:spPr/>
    </dgm:pt>
    <dgm:pt modelId="{005DC031-64B2-4856-AD2B-94A4A081BDF8}" type="pres">
      <dgm:prSet presAssocID="{1726689F-F9B1-4A11-84C2-54386B29A6E7}" presName="node" presStyleLbl="node1" presStyleIdx="0" presStyleCnt="5">
        <dgm:presLayoutVars>
          <dgm:bulletEnabled val="1"/>
        </dgm:presLayoutVars>
      </dgm:prSet>
      <dgm:spPr/>
    </dgm:pt>
    <dgm:pt modelId="{6EE00827-C102-4D40-A32F-2A210627A6BC}" type="pres">
      <dgm:prSet presAssocID="{4D22E91D-2F28-4BCF-94B6-5AA3FA16853C}" presName="sibTrans" presStyleCnt="0"/>
      <dgm:spPr/>
    </dgm:pt>
    <dgm:pt modelId="{9EFA508A-5A65-438D-AAB0-0F1F1EE59BEA}" type="pres">
      <dgm:prSet presAssocID="{F08AD6CB-89A5-4650-B546-4F2B825711A9}" presName="node" presStyleLbl="node1" presStyleIdx="1" presStyleCnt="5">
        <dgm:presLayoutVars>
          <dgm:bulletEnabled val="1"/>
        </dgm:presLayoutVars>
      </dgm:prSet>
      <dgm:spPr/>
    </dgm:pt>
    <dgm:pt modelId="{DC25CC4A-71D0-4D6D-BD64-96821F339588}" type="pres">
      <dgm:prSet presAssocID="{6BF127ED-BF72-40B9-8CE4-77D206D46C3E}" presName="sibTrans" presStyleCnt="0"/>
      <dgm:spPr/>
    </dgm:pt>
    <dgm:pt modelId="{10479085-80D1-40F3-865C-16ED18B4B634}" type="pres">
      <dgm:prSet presAssocID="{821688C8-7AD9-4E80-9F96-75A006C7C2FD}" presName="node" presStyleLbl="node1" presStyleIdx="2" presStyleCnt="5">
        <dgm:presLayoutVars>
          <dgm:bulletEnabled val="1"/>
        </dgm:presLayoutVars>
      </dgm:prSet>
      <dgm:spPr/>
    </dgm:pt>
    <dgm:pt modelId="{CA6A820D-A5F3-44A0-885E-A5FB7FDEE8C1}" type="pres">
      <dgm:prSet presAssocID="{DB956606-A153-4B0F-86F9-7F96318E76F5}" presName="sibTrans" presStyleCnt="0"/>
      <dgm:spPr/>
    </dgm:pt>
    <dgm:pt modelId="{28D84727-6A20-4FA8-BBB5-131301AE4E89}" type="pres">
      <dgm:prSet presAssocID="{2AB5C65B-577D-4572-8CA3-ADDE13A7C209}" presName="node" presStyleLbl="node1" presStyleIdx="3" presStyleCnt="5">
        <dgm:presLayoutVars>
          <dgm:bulletEnabled val="1"/>
        </dgm:presLayoutVars>
      </dgm:prSet>
      <dgm:spPr/>
    </dgm:pt>
    <dgm:pt modelId="{CAD324A8-F403-4331-85EE-70C9B9080811}" type="pres">
      <dgm:prSet presAssocID="{CB192943-1DAF-4CDB-8A88-71647CEF74FB}" presName="sibTrans" presStyleCnt="0"/>
      <dgm:spPr/>
    </dgm:pt>
    <dgm:pt modelId="{50305F2E-464D-459F-8AC6-4B71030F76A9}" type="pres">
      <dgm:prSet presAssocID="{31832C08-0833-4B68-AAB2-132EB8C544EC}" presName="node" presStyleLbl="node1" presStyleIdx="4" presStyleCnt="5">
        <dgm:presLayoutVars>
          <dgm:bulletEnabled val="1"/>
        </dgm:presLayoutVars>
      </dgm:prSet>
      <dgm:spPr/>
    </dgm:pt>
  </dgm:ptLst>
  <dgm:cxnLst>
    <dgm:cxn modelId="{4E363809-69D7-474E-8B8D-B0AC552FB6FD}" srcId="{6F65A1E5-C5D9-4E63-B774-13F7689B040A}" destId="{821688C8-7AD9-4E80-9F96-75A006C7C2FD}" srcOrd="2" destOrd="0" parTransId="{8E0D8705-B365-425D-97DA-A22A8432F155}" sibTransId="{DB956606-A153-4B0F-86F9-7F96318E76F5}"/>
    <dgm:cxn modelId="{0932BD1A-473B-4367-AE5D-A16157112EBC}" type="presOf" srcId="{F08AD6CB-89A5-4650-B546-4F2B825711A9}" destId="{9EFA508A-5A65-438D-AAB0-0F1F1EE59BEA}" srcOrd="0" destOrd="0" presId="urn:microsoft.com/office/officeart/2005/8/layout/default"/>
    <dgm:cxn modelId="{2104C620-2E43-486A-8345-B4523175D876}" srcId="{6F65A1E5-C5D9-4E63-B774-13F7689B040A}" destId="{F08AD6CB-89A5-4650-B546-4F2B825711A9}" srcOrd="1" destOrd="0" parTransId="{E4985EEA-CD1B-4B73-BB7F-C750ACF59DA7}" sibTransId="{6BF127ED-BF72-40B9-8CE4-77D206D46C3E}"/>
    <dgm:cxn modelId="{C1F2EB25-18C1-45E6-B8A2-1A49436326D7}" srcId="{6F65A1E5-C5D9-4E63-B774-13F7689B040A}" destId="{31832C08-0833-4B68-AAB2-132EB8C544EC}" srcOrd="4" destOrd="0" parTransId="{457F1124-B46A-417C-B1B5-C74492507D24}" sibTransId="{EECC0A88-0021-4964-96D1-32053BB1EE35}"/>
    <dgm:cxn modelId="{113A1766-9462-4876-BD64-0C23E5C5B72F}" type="presOf" srcId="{2AB5C65B-577D-4572-8CA3-ADDE13A7C209}" destId="{28D84727-6A20-4FA8-BBB5-131301AE4E89}" srcOrd="0" destOrd="0" presId="urn:microsoft.com/office/officeart/2005/8/layout/default"/>
    <dgm:cxn modelId="{70FC196E-3CAF-49BC-9603-1E5120B95C62}" type="presOf" srcId="{6F65A1E5-C5D9-4E63-B774-13F7689B040A}" destId="{F8CB0514-E625-492A-90F5-E2DB68655083}" srcOrd="0" destOrd="0" presId="urn:microsoft.com/office/officeart/2005/8/layout/default"/>
    <dgm:cxn modelId="{6C68FF8F-83A4-4FC3-A576-F277FDE07B6F}" srcId="{6F65A1E5-C5D9-4E63-B774-13F7689B040A}" destId="{1726689F-F9B1-4A11-84C2-54386B29A6E7}" srcOrd="0" destOrd="0" parTransId="{084C0016-90BC-45ED-8694-1ADB9D16B3B5}" sibTransId="{4D22E91D-2F28-4BCF-94B6-5AA3FA16853C}"/>
    <dgm:cxn modelId="{5AF41D92-2A86-4F30-8318-8A30B765F131}" type="presOf" srcId="{31832C08-0833-4B68-AAB2-132EB8C544EC}" destId="{50305F2E-464D-459F-8AC6-4B71030F76A9}" srcOrd="0" destOrd="0" presId="urn:microsoft.com/office/officeart/2005/8/layout/default"/>
    <dgm:cxn modelId="{F7E0E4AF-7B6C-4A99-AE1B-F92089F24C89}" type="presOf" srcId="{821688C8-7AD9-4E80-9F96-75A006C7C2FD}" destId="{10479085-80D1-40F3-865C-16ED18B4B634}" srcOrd="0" destOrd="0" presId="urn:microsoft.com/office/officeart/2005/8/layout/default"/>
    <dgm:cxn modelId="{04E653BC-FF1A-49CD-B0D9-4031A8892049}" srcId="{6F65A1E5-C5D9-4E63-B774-13F7689B040A}" destId="{2AB5C65B-577D-4572-8CA3-ADDE13A7C209}" srcOrd="3" destOrd="0" parTransId="{CF30567E-39F4-45A5-9997-04F12C8D8B80}" sibTransId="{CB192943-1DAF-4CDB-8A88-71647CEF74FB}"/>
    <dgm:cxn modelId="{0A2B19D1-2133-41B5-A8D7-656F435A97F3}" type="presOf" srcId="{1726689F-F9B1-4A11-84C2-54386B29A6E7}" destId="{005DC031-64B2-4856-AD2B-94A4A081BDF8}" srcOrd="0" destOrd="0" presId="urn:microsoft.com/office/officeart/2005/8/layout/default"/>
    <dgm:cxn modelId="{C5AC30A7-4C2B-4E1A-AAF0-0936A58FCE36}" type="presParOf" srcId="{F8CB0514-E625-492A-90F5-E2DB68655083}" destId="{005DC031-64B2-4856-AD2B-94A4A081BDF8}" srcOrd="0" destOrd="0" presId="urn:microsoft.com/office/officeart/2005/8/layout/default"/>
    <dgm:cxn modelId="{CAB0819B-83D1-43D0-9812-20C9838189C7}" type="presParOf" srcId="{F8CB0514-E625-492A-90F5-E2DB68655083}" destId="{6EE00827-C102-4D40-A32F-2A210627A6BC}" srcOrd="1" destOrd="0" presId="urn:microsoft.com/office/officeart/2005/8/layout/default"/>
    <dgm:cxn modelId="{B57021E9-69CC-4F43-9C85-270CAA457728}" type="presParOf" srcId="{F8CB0514-E625-492A-90F5-E2DB68655083}" destId="{9EFA508A-5A65-438D-AAB0-0F1F1EE59BEA}" srcOrd="2" destOrd="0" presId="urn:microsoft.com/office/officeart/2005/8/layout/default"/>
    <dgm:cxn modelId="{A5AC9E41-5654-405C-BF83-5B5DDD947586}" type="presParOf" srcId="{F8CB0514-E625-492A-90F5-E2DB68655083}" destId="{DC25CC4A-71D0-4D6D-BD64-96821F339588}" srcOrd="3" destOrd="0" presId="urn:microsoft.com/office/officeart/2005/8/layout/default"/>
    <dgm:cxn modelId="{13E346FD-9393-4D92-816F-02E3AAEBD22C}" type="presParOf" srcId="{F8CB0514-E625-492A-90F5-E2DB68655083}" destId="{10479085-80D1-40F3-865C-16ED18B4B634}" srcOrd="4" destOrd="0" presId="urn:microsoft.com/office/officeart/2005/8/layout/default"/>
    <dgm:cxn modelId="{63DB2CDD-555B-4028-A583-BF270FAE7B0C}" type="presParOf" srcId="{F8CB0514-E625-492A-90F5-E2DB68655083}" destId="{CA6A820D-A5F3-44A0-885E-A5FB7FDEE8C1}" srcOrd="5" destOrd="0" presId="urn:microsoft.com/office/officeart/2005/8/layout/default"/>
    <dgm:cxn modelId="{B8AA97D9-13DF-49C0-94AE-997BFDC642A2}" type="presParOf" srcId="{F8CB0514-E625-492A-90F5-E2DB68655083}" destId="{28D84727-6A20-4FA8-BBB5-131301AE4E89}" srcOrd="6" destOrd="0" presId="urn:microsoft.com/office/officeart/2005/8/layout/default"/>
    <dgm:cxn modelId="{115B94F3-A7E1-45FE-AE13-03E1593A580C}" type="presParOf" srcId="{F8CB0514-E625-492A-90F5-E2DB68655083}" destId="{CAD324A8-F403-4331-85EE-70C9B9080811}" srcOrd="7" destOrd="0" presId="urn:microsoft.com/office/officeart/2005/8/layout/default"/>
    <dgm:cxn modelId="{248440B4-69B2-4C72-AC5E-0047735F0FBF}" type="presParOf" srcId="{F8CB0514-E625-492A-90F5-E2DB68655083}" destId="{50305F2E-464D-459F-8AC6-4B71030F76A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DC031-64B2-4856-AD2B-94A4A081BDF8}">
      <dsp:nvSpPr>
        <dsp:cNvPr id="0" name=""/>
        <dsp:cNvSpPr/>
      </dsp:nvSpPr>
      <dsp:spPr>
        <a:xfrm>
          <a:off x="49632" y="2279"/>
          <a:ext cx="2805147" cy="1683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100" b="0" i="0" kern="1200" dirty="0"/>
            <a:t>The equations of interest are "structural," not "regression".</a:t>
          </a:r>
          <a:endParaRPr lang="en-US" sz="2100" kern="1200" dirty="0"/>
        </a:p>
      </dsp:txBody>
      <dsp:txXfrm>
        <a:off x="49632" y="2279"/>
        <a:ext cx="2805147" cy="1683088"/>
      </dsp:txXfrm>
    </dsp:sp>
    <dsp:sp modelId="{9EFA508A-5A65-438D-AAB0-0F1F1EE59BEA}">
      <dsp:nvSpPr>
        <dsp:cNvPr id="0" name=""/>
        <dsp:cNvSpPr/>
      </dsp:nvSpPr>
      <dsp:spPr>
        <a:xfrm>
          <a:off x="3135294" y="2279"/>
          <a:ext cx="2805147" cy="1683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100" b="0" i="0" kern="1200" dirty="0"/>
            <a:t>The error term </a:t>
          </a:r>
          <a:r>
            <a:rPr lang="en-US" sz="2100" b="0" i="1" kern="1200" dirty="0"/>
            <a:t>U</a:t>
          </a:r>
          <a:r>
            <a:rPr lang="en-US" sz="2100" b="0" i="0" kern="1200" dirty="0"/>
            <a:t> stands for all exogenous factors that affect </a:t>
          </a:r>
          <a:r>
            <a:rPr lang="en-US" sz="2100" b="0" i="1" kern="1200" dirty="0"/>
            <a:t>Y</a:t>
          </a:r>
          <a:r>
            <a:rPr lang="en-US" sz="2100" b="0" i="0" kern="1200" dirty="0"/>
            <a:t> when </a:t>
          </a:r>
          <a:r>
            <a:rPr lang="en-US" sz="2100" b="0" i="1" kern="1200" dirty="0"/>
            <a:t>X</a:t>
          </a:r>
          <a:r>
            <a:rPr lang="en-US" sz="2100" b="0" i="0" kern="1200" dirty="0"/>
            <a:t> is held constant.</a:t>
          </a:r>
        </a:p>
      </dsp:txBody>
      <dsp:txXfrm>
        <a:off x="3135294" y="2279"/>
        <a:ext cx="2805147" cy="1683088"/>
      </dsp:txXfrm>
    </dsp:sp>
    <dsp:sp modelId="{10479085-80D1-40F3-865C-16ED18B4B634}">
      <dsp:nvSpPr>
        <dsp:cNvPr id="0" name=""/>
        <dsp:cNvSpPr/>
      </dsp:nvSpPr>
      <dsp:spPr>
        <a:xfrm>
          <a:off x="6220956" y="2279"/>
          <a:ext cx="2805147" cy="1683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100" b="0" i="0" kern="1200" dirty="0"/>
            <a:t>The instrument </a:t>
          </a:r>
          <a:r>
            <a:rPr lang="en-US" sz="2100" b="0" i="1" kern="1200" dirty="0"/>
            <a:t>Z</a:t>
          </a:r>
          <a:r>
            <a:rPr lang="en-US" sz="2100" b="0" i="0" kern="1200" dirty="0"/>
            <a:t> should be independent of </a:t>
          </a:r>
          <a:r>
            <a:rPr lang="en-US" sz="2100" b="0" i="1" kern="1200" dirty="0"/>
            <a:t>U.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100" b="0" i="1" kern="1200" dirty="0"/>
            <a:t>(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2100" b="1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100" b="1" i="0" kern="1200" smtClean="0">
                      <a:latin typeface="Cambria Math" panose="02040503050406030204" pitchFamily="18" charset="0"/>
                    </a:rPr>
                    <m:t>𝐙</m:t>
                  </m:r>
                </m:e>
                <m:sup>
                  <m:r>
                    <a:rPr lang="en-US" sz="2100" b="1" i="0" kern="1200" smtClean="0">
                      <a:latin typeface="Cambria Math" panose="02040503050406030204" pitchFamily="18" charset="0"/>
                    </a:rPr>
                    <m:t>𝐓</m:t>
                  </m:r>
                </m:sup>
              </m:sSup>
              <m:r>
                <a:rPr lang="en-US" sz="2100" b="1" i="0" kern="1200" smtClean="0">
                  <a:latin typeface="Cambria Math" panose="02040503050406030204" pitchFamily="18" charset="0"/>
                </a:rPr>
                <m:t>𝐔</m:t>
              </m:r>
              <m:r>
                <a:rPr lang="en-US" sz="2100" b="0" i="1" kern="1200" smtClean="0">
                  <a:latin typeface="Cambria Math" panose="02040503050406030204" pitchFamily="18" charset="0"/>
                </a:rPr>
                <m:t>=0</m:t>
              </m:r>
            </m:oMath>
          </a14:m>
          <a:r>
            <a:rPr lang="en-US" sz="2100" b="0" i="1" kern="1200" dirty="0"/>
            <a:t>)</a:t>
          </a:r>
          <a:endParaRPr lang="en-US" sz="2100" b="0" i="0" kern="1200" dirty="0"/>
        </a:p>
      </dsp:txBody>
      <dsp:txXfrm>
        <a:off x="6220956" y="2279"/>
        <a:ext cx="2805147" cy="1683088"/>
      </dsp:txXfrm>
    </dsp:sp>
    <dsp:sp modelId="{28D84727-6A20-4FA8-BBB5-131301AE4E89}">
      <dsp:nvSpPr>
        <dsp:cNvPr id="0" name=""/>
        <dsp:cNvSpPr/>
      </dsp:nvSpPr>
      <dsp:spPr>
        <a:xfrm>
          <a:off x="1592463" y="1965882"/>
          <a:ext cx="2805147" cy="1683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100" b="0" i="0" kern="1200" dirty="0"/>
            <a:t>The instrument </a:t>
          </a:r>
          <a:r>
            <a:rPr lang="en-US" sz="2100" b="0" i="1" kern="1200" dirty="0"/>
            <a:t>Z</a:t>
          </a:r>
          <a:r>
            <a:rPr lang="en-US" sz="2100" b="0" i="0" kern="1200" dirty="0"/>
            <a:t> should not affect </a:t>
          </a:r>
          <a:r>
            <a:rPr lang="en-US" sz="2100" b="0" i="1" kern="1200" dirty="0"/>
            <a:t>Y</a:t>
          </a:r>
          <a:r>
            <a:rPr lang="en-US" sz="2100" b="0" i="0" kern="1200" dirty="0"/>
            <a:t> when </a:t>
          </a:r>
          <a:r>
            <a:rPr lang="en-US" sz="2100" b="0" i="1" kern="1200" dirty="0"/>
            <a:t>X</a:t>
          </a:r>
          <a:r>
            <a:rPr lang="en-US" sz="2100" b="0" i="0" kern="1200" dirty="0"/>
            <a:t> is held constant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100" b="0" i="0" kern="1200" dirty="0"/>
            <a:t>(exclusion restriction)</a:t>
          </a:r>
        </a:p>
      </dsp:txBody>
      <dsp:txXfrm>
        <a:off x="1592463" y="1965882"/>
        <a:ext cx="2805147" cy="1683088"/>
      </dsp:txXfrm>
    </dsp:sp>
    <dsp:sp modelId="{50305F2E-464D-459F-8AC6-4B71030F76A9}">
      <dsp:nvSpPr>
        <dsp:cNvPr id="0" name=""/>
        <dsp:cNvSpPr/>
      </dsp:nvSpPr>
      <dsp:spPr>
        <a:xfrm>
          <a:off x="4678125" y="1965882"/>
          <a:ext cx="2805147" cy="1683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100" b="0" i="0" kern="1200" dirty="0"/>
            <a:t>The instrument </a:t>
          </a:r>
          <a:r>
            <a:rPr lang="en-US" sz="2100" b="0" i="1" kern="1200" dirty="0"/>
            <a:t>Z</a:t>
          </a:r>
          <a:r>
            <a:rPr lang="en-US" sz="2100" b="0" i="0" kern="1200" dirty="0"/>
            <a:t> should not be independent of </a:t>
          </a:r>
          <a:r>
            <a:rPr lang="en-US" sz="2100" b="0" i="1" kern="1200" dirty="0"/>
            <a:t>X.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100" b="0" i="1" kern="1200" dirty="0"/>
            <a:t>(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2100" b="1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100" b="1" i="0" kern="1200" smtClean="0">
                      <a:latin typeface="Cambria Math" panose="02040503050406030204" pitchFamily="18" charset="0"/>
                    </a:rPr>
                    <m:t>𝐙</m:t>
                  </m:r>
                </m:e>
                <m:sup>
                  <m:r>
                    <a:rPr lang="en-US" sz="2100" b="1" i="0" kern="1200" smtClean="0">
                      <a:latin typeface="Cambria Math" panose="02040503050406030204" pitchFamily="18" charset="0"/>
                    </a:rPr>
                    <m:t>𝐓</m:t>
                  </m:r>
                </m:sup>
              </m:sSup>
              <m:r>
                <a:rPr lang="en-US" sz="2100" b="1" i="0" kern="1200" smtClean="0">
                  <a:latin typeface="Cambria Math" panose="02040503050406030204" pitchFamily="18" charset="0"/>
                </a:rPr>
                <m:t>𝐗</m:t>
              </m:r>
              <m:r>
                <a:rPr lang="en-US" sz="2100" b="0" i="1" kern="1200" smtClean="0">
                  <a:latin typeface="Cambria Math" panose="02040503050406030204" pitchFamily="18" charset="0"/>
                </a:rPr>
                <m:t>≠0</m:t>
              </m:r>
            </m:oMath>
          </a14:m>
          <a:r>
            <a:rPr lang="en-US" sz="2100" b="0" i="1" kern="1200" dirty="0"/>
            <a:t>)</a:t>
          </a:r>
        </a:p>
      </dsp:txBody>
      <dsp:txXfrm>
        <a:off x="4678125" y="1965882"/>
        <a:ext cx="2805147" cy="16830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CDBB4-6D03-4CC9-9FF8-E54FE96E6801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C5B56-A1F6-41BC-86B8-16B5E8611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30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how hard it is to find good instruments, and why that has constrained the widespread use of this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BC5B56-A1F6-41BC-86B8-16B5E86118F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07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45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6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652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12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97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19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91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64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88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206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8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18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247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637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38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6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1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8/8/2022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96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8/8/2022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07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80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82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18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1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0FEE-E3C8-4BBE-FC0C-D3625AC36E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Instrumental Variables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C0523-B160-5934-353E-62013E85FC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Felipe Buchbinder</a:t>
            </a:r>
            <a:endParaRPr lang="en-US" dirty="0"/>
          </a:p>
        </p:txBody>
      </p:sp>
      <p:pic>
        <p:nvPicPr>
          <p:cNvPr id="4" name="Picture 3" descr="Top view of different musical instruments">
            <a:extLst>
              <a:ext uri="{FF2B5EF4-FFF2-40B4-BE49-F238E27FC236}">
                <a16:creationId xmlns:a16="http://schemas.microsoft.com/office/drawing/2014/main" id="{3F1A1A44-781C-7C07-82D8-7A717C7AB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27" r="27962"/>
          <a:stretch/>
        </p:blipFill>
        <p:spPr>
          <a:xfrm>
            <a:off x="7060505" y="8"/>
            <a:ext cx="6095999" cy="685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4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01E152-3B7B-4ACE-8056-23CB6E9A31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6744" y="673769"/>
                <a:ext cx="9076329" cy="522464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𝛃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𝐔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p>
                                          <m:r>
                                            <a:rPr lang="en-US" b="1">
                                              <a:latin typeface="Cambria Math" panose="02040503050406030204" pitchFamily="18" charset="0"/>
                                            </a:rPr>
                                            <m:t>𝐓</m:t>
                                          </m:r>
                                        </m:sup>
                                      </m:sSup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groupChr>
                        </m:e>
                        <m:lim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𝐈</m:t>
                          </m:r>
                        </m:lim>
                      </m:limLow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𝛃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𝛜</m:t>
                      </m:r>
                    </m:oMath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𝛃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b="1"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b="1">
                          <a:latin typeface="Cambria Math" panose="02040503050406030204" pitchFamily="18" charset="0"/>
                        </a:rPr>
                        <m:t>𝛜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Taking the expected value…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b="1"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limLow>
                        <m:limLow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  <m:sup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𝐓</m:t>
                                      </m:r>
                                    </m:sup>
                                  </m:sSup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𝛜</m:t>
                                  </m:r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∴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b="1">
                          <a:latin typeface="Cambria Math" panose="02040503050406030204" pitchFamily="18" charset="0"/>
                        </a:rPr>
                        <m:t>𝐔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Thus, in general,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𝛃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is a biased estimate of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𝛃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01E152-3B7B-4ACE-8056-23CB6E9A31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6744" y="673769"/>
                <a:ext cx="9076329" cy="5224644"/>
              </a:xfrm>
              <a:blipFill>
                <a:blip r:embed="rId2"/>
                <a:stretch>
                  <a:fillRect l="-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9460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5C9397-4ADE-CBFB-535A-E1E7369B0F2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66744" y="959587"/>
                <a:ext cx="10081212" cy="1064277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Everything would be fine, if only we had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=0…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5C9397-4ADE-CBFB-535A-E1E7369B0F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66744" y="959587"/>
                <a:ext cx="10081212" cy="1064277"/>
              </a:xfrm>
              <a:blipFill>
                <a:blip r:embed="rId2"/>
                <a:stretch>
                  <a:fillRect l="-1875" b="-2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1E1F9F-7D03-E1C3-A38A-1E328FD187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0" smtClean="0">
                          <a:latin typeface="Cambria Math" panose="02040503050406030204" pitchFamily="18" charset="0"/>
                        </a:rPr>
                        <m:t>𝛃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sz="3600" b="1"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r>
                                <a:rPr lang="en-US" sz="36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3600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sz="3600" b="1">
                          <a:latin typeface="Cambria Math" panose="02040503050406030204" pitchFamily="18" charset="0"/>
                        </a:rPr>
                        <m:t>𝐔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1E1F9F-7D03-E1C3-A38A-1E328FD187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9468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5C9397-4ADE-CBFB-535A-E1E7369B0F2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66744" y="959587"/>
                <a:ext cx="10081212" cy="1064277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Everything would be fine, if only we had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b="1" i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  <m:r>
                      <a:rPr lang="en-US" b="1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=0…</m:t>
                    </m:r>
                  </m:oMath>
                </a14:m>
                <a:endParaRPr lang="en-US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5C9397-4ADE-CBFB-535A-E1E7369B0F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66744" y="959587"/>
                <a:ext cx="10081212" cy="1064277"/>
              </a:xfrm>
              <a:blipFill>
                <a:blip r:embed="rId2"/>
                <a:stretch>
                  <a:fillRect l="-1875" b="-2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1E1F9F-7D03-E1C3-A38A-1E328FD187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sz="36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𝛃</m:t>
                      </m:r>
                      <m:r>
                        <a:rPr lang="en-US" sz="36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6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sz="3600" b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r>
                                <a:rPr lang="en-US" sz="3600" b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lang="en-US" sz="360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3600" b="1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3600" b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sz="3600" b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𝐔</m:t>
                      </m:r>
                    </m:oMath>
                  </m:oMathPara>
                </a14:m>
                <a:endParaRPr lang="en-US" sz="3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1E1F9F-7D03-E1C3-A38A-1E328FD187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95F7B417-41B2-5F17-267A-F6D047D956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6744" y="3429000"/>
                <a:ext cx="10081212" cy="106427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82500" lnSpcReduction="10000"/>
              </a:bodyPr>
              <a:lstStyle>
                <a:lvl1pPr algn="l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40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What if we had a variable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that’s correlated to </a:t>
                </a:r>
                <a:r>
                  <a:rPr lang="en-US" b="1" dirty="0"/>
                  <a:t>X </a:t>
                </a:r>
                <a:r>
                  <a:rPr lang="en-US" dirty="0"/>
                  <a:t>but not to </a:t>
                </a:r>
                <a:r>
                  <a:rPr lang="en-US" b="1" dirty="0"/>
                  <a:t>U</a:t>
                </a:r>
                <a:r>
                  <a:rPr lang="en-US" dirty="0"/>
                  <a:t>? We could use </a:t>
                </a:r>
                <a:r>
                  <a:rPr lang="en-US" u="sng" dirty="0"/>
                  <a:t>that</a:t>
                </a:r>
                <a:r>
                  <a:rPr lang="en-US" dirty="0"/>
                  <a:t> to get an unbiased estimate of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𝛃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95F7B417-41B2-5F17-267A-F6D047D95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744" y="3429000"/>
                <a:ext cx="10081212" cy="1064277"/>
              </a:xfrm>
              <a:prstGeom prst="rect">
                <a:avLst/>
              </a:prstGeom>
              <a:blipFill>
                <a:blip r:embed="rId4"/>
                <a:stretch>
                  <a:fillRect l="-1633" t="-1034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8603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8535B-9C73-9CDA-90FE-1884F84F8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Instrumental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796194-6BC1-5877-38FE-F40380FEEE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6744" y="2248258"/>
                <a:ext cx="9076329" cy="833146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An </a:t>
                </a: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instrumental variable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dirty="0"/>
                  <a:t>is a variable that affects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only through </a:t>
                </a:r>
                <a:r>
                  <a:rPr lang="en-US" dirty="0"/>
                  <a:t>X. </a:t>
                </a:r>
              </a:p>
              <a:p>
                <a:pPr marL="0" indent="0" algn="ctr">
                  <a:buNone/>
                </a:pPr>
                <a:r>
                  <a:rPr lang="en-US" dirty="0"/>
                  <a:t>Mathematically, this means it is correlated to X but not to U.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796194-6BC1-5877-38FE-F40380FEEE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6744" y="2248258"/>
                <a:ext cx="9076329" cy="833146"/>
              </a:xfrm>
              <a:blipFill>
                <a:blip r:embed="rId2"/>
                <a:stretch>
                  <a:fillRect/>
                </a:stretch>
              </a:blip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482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34A2F-CD7F-DD9E-99C3-B98924B85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Instrumental variable estimator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A04FA6-D019-2B0E-9712-26246913A7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1" i="0" smtClean="0">
                          <a:latin typeface="Cambria Math" panose="02040503050406030204" pitchFamily="18" charset="0"/>
                        </a:rPr>
                        <m:t>𝐘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𝛜</m:t>
                      </m:r>
                    </m:oMath>
                    <m:oMath xmlns:m="http://schemas.openxmlformats.org/officeDocument/2006/math">
                      <m:r>
                        <a:rPr lang="en-US" sz="3200" b="1">
                          <a:latin typeface="Cambria Math" panose="02040503050406030204" pitchFamily="18" charset="0"/>
                        </a:rPr>
                        <m:t>𝐂𝐨𝐯</m:t>
                      </m:r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>
                              <a:latin typeface="Cambria Math" panose="02040503050406030204" pitchFamily="18" charset="0"/>
                            </a:rPr>
                            <m:t>𝐙</m:t>
                          </m:r>
                          <m:r>
                            <a:rPr lang="en-US" sz="3200" b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1">
                              <a:latin typeface="Cambria Math" panose="02040503050406030204" pitchFamily="18" charset="0"/>
                            </a:rPr>
                            <m:t>𝐘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>
                          <a:latin typeface="Cambria Math" panose="02040503050406030204" pitchFamily="18" charset="0"/>
                        </a:rPr>
                        <m:t>𝐂𝐨𝐯</m:t>
                      </m:r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>
                              <a:latin typeface="Cambria Math" panose="02040503050406030204" pitchFamily="18" charset="0"/>
                            </a:rPr>
                            <m:t>𝐙</m:t>
                          </m:r>
                          <m:r>
                            <a:rPr lang="en-US" sz="3200" b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3200" b="1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US" sz="3200" b="1">
                              <a:latin typeface="Cambria Math" panose="02040503050406030204" pitchFamily="18" charset="0"/>
                            </a:rPr>
                            <m:t>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>
                              <a:latin typeface="Cambria Math" panose="02040503050406030204" pitchFamily="18" charset="0"/>
                            </a:rPr>
                            <m:t>𝐔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>
                              <a:latin typeface="Cambria Math" panose="02040503050406030204" pitchFamily="18" charset="0"/>
                            </a:rPr>
                            <m:t>𝛜</m:t>
                          </m:r>
                        </m:e>
                      </m:d>
                    </m:oMath>
                  </m:oMathPara>
                </a14:m>
                <a:endParaRPr lang="en-US" sz="32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𝐂𝐨𝐯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𝐙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𝐘</m:t>
                          </m:r>
                        </m:e>
                      </m:d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𝐂𝐨𝐯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𝐙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3200" b="1" i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𝛃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sz="3200" b="1">
                                  <a:latin typeface="Cambria Math" panose="02040503050406030204" pitchFamily="18" charset="0"/>
                                </a:rPr>
                                <m:t>𝐂𝐨𝐯</m:t>
                              </m:r>
                              <m:d>
                                <m:d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>
                                      <a:latin typeface="Cambria Math" panose="02040503050406030204" pitchFamily="18" charset="0"/>
                                    </a:rPr>
                                    <m:t>𝐙</m:t>
                                  </m:r>
                                  <m:r>
                                    <a:rPr lang="en-US" sz="3200" b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3200" b="1" i="0" smtClean="0">
                                      <a:latin typeface="Cambria Math" panose="02040503050406030204" pitchFamily="18" charset="0"/>
                                    </a:rPr>
                                    <m:t>𝐔</m:t>
                                  </m:r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lim>
                      </m:limLow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sz="3200" b="1">
                                  <a:latin typeface="Cambria Math" panose="02040503050406030204" pitchFamily="18" charset="0"/>
                                </a:rPr>
                                <m:t>𝐂𝐨𝐯</m:t>
                              </m:r>
                              <m:d>
                                <m:d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>
                                      <a:latin typeface="Cambria Math" panose="02040503050406030204" pitchFamily="18" charset="0"/>
                                    </a:rPr>
                                    <m:t>𝐙</m:t>
                                  </m:r>
                                  <m:r>
                                    <a:rPr lang="en-US" sz="3200" b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𝝐</m:t>
                                  </m:r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lim>
                      </m:limLow>
                    </m:oMath>
                  </m:oMathPara>
                </a14:m>
                <a:endParaRPr lang="en-US" sz="32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𝛃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>
                              <a:latin typeface="Cambria Math" panose="02040503050406030204" pitchFamily="18" charset="0"/>
                            </a:rPr>
                            <m:t>𝐂𝐨𝐯</m:t>
                          </m:r>
                          <m:d>
                            <m:d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>
                                  <a:latin typeface="Cambria Math" panose="02040503050406030204" pitchFamily="18" charset="0"/>
                                </a:rPr>
                                <m:t>𝐙</m:t>
                              </m:r>
                              <m:r>
                                <a:rPr lang="en-US" sz="3200" b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3200" b="1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</m:e>
                          </m:d>
                        </m:num>
                        <m:den>
                          <m:r>
                            <a:rPr lang="en-US" sz="3200" b="1">
                              <a:latin typeface="Cambria Math" panose="02040503050406030204" pitchFamily="18" charset="0"/>
                            </a:rPr>
                            <m:t>𝐂𝐨𝐯</m:t>
                          </m:r>
                          <m:d>
                            <m:d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>
                                  <a:latin typeface="Cambria Math" panose="02040503050406030204" pitchFamily="18" charset="0"/>
                                </a:rPr>
                                <m:t>𝐙</m:t>
                              </m:r>
                              <m:r>
                                <a:rPr lang="en-US" sz="3200" b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3200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den>
                      </m:f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0" smtClean="0">
                                      <a:latin typeface="Cambria Math" panose="02040503050406030204" pitchFamily="18" charset="0"/>
                                    </a:rPr>
                                    <m:t>𝐙</m:t>
                                  </m:r>
                                </m:e>
                                <m:sup>
                                  <m:r>
                                    <a:rPr lang="en-US" sz="3200" b="1" i="0" smtClean="0"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r>
                                <a:rPr lang="en-US" sz="3200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𝐙</m:t>
                          </m:r>
                        </m:e>
                        <m:sup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𝐘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𝛃</m:t>
                          </m:r>
                        </m:e>
                        <m:sub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𝐈𝐕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A04FA6-D019-2B0E-9712-26246913A7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599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DA76F-9E39-43D2-14A2-16F97215F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smoking on health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2AAA31-CF6D-5127-49F9-104D6474186E}"/>
              </a:ext>
            </a:extLst>
          </p:cNvPr>
          <p:cNvSpPr/>
          <p:nvPr/>
        </p:nvSpPr>
        <p:spPr>
          <a:xfrm>
            <a:off x="1365337" y="2746331"/>
            <a:ext cx="2805830" cy="1365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Smoke?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E90D46-94A4-069C-FE14-E69DAA4C36DA}"/>
              </a:ext>
            </a:extLst>
          </p:cNvPr>
          <p:cNvSpPr/>
          <p:nvPr/>
        </p:nvSpPr>
        <p:spPr>
          <a:xfrm>
            <a:off x="7693068" y="2746330"/>
            <a:ext cx="2805830" cy="1365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Health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B775E6-F7EA-51D5-592F-413296CA43C6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4171167" y="3428999"/>
            <a:ext cx="3521901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A935C7B-474B-99BE-DEE0-63A3BBFA95EA}"/>
              </a:ext>
            </a:extLst>
          </p:cNvPr>
          <p:cNvSpPr txBox="1"/>
          <p:nvPr/>
        </p:nvSpPr>
        <p:spPr>
          <a:xfrm>
            <a:off x="2705622" y="4722312"/>
            <a:ext cx="6486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variables may I be omitting here?</a:t>
            </a:r>
          </a:p>
        </p:txBody>
      </p:sp>
    </p:spTree>
    <p:extLst>
      <p:ext uri="{BB962C8B-B14F-4D97-AF65-F5344CB8AC3E}">
        <p14:creationId xmlns:p14="http://schemas.microsoft.com/office/powerpoint/2010/main" val="1650075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DA76F-9E39-43D2-14A2-16F97215F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smoking on health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2AAA31-CF6D-5127-49F9-104D6474186E}"/>
              </a:ext>
            </a:extLst>
          </p:cNvPr>
          <p:cNvSpPr/>
          <p:nvPr/>
        </p:nvSpPr>
        <p:spPr>
          <a:xfrm>
            <a:off x="1365337" y="2746331"/>
            <a:ext cx="2805830" cy="1365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Smoke?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E90D46-94A4-069C-FE14-E69DAA4C36DA}"/>
              </a:ext>
            </a:extLst>
          </p:cNvPr>
          <p:cNvSpPr/>
          <p:nvPr/>
        </p:nvSpPr>
        <p:spPr>
          <a:xfrm>
            <a:off x="7693068" y="2746330"/>
            <a:ext cx="2805830" cy="1365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Health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B775E6-F7EA-51D5-592F-413296CA43C6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4171167" y="3428999"/>
            <a:ext cx="3521901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4EA0FC9-BE3A-B59D-E362-EF6B4F03963A}"/>
              </a:ext>
            </a:extLst>
          </p:cNvPr>
          <p:cNvSpPr/>
          <p:nvPr/>
        </p:nvSpPr>
        <p:spPr>
          <a:xfrm>
            <a:off x="4693085" y="4611362"/>
            <a:ext cx="2805830" cy="1365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Stress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7ADB2F-46F1-E624-0073-050E87C8A0E3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flipV="1">
            <a:off x="6096000" y="3911718"/>
            <a:ext cx="2007972" cy="69964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8F0FDC-FB28-D0D1-D7C9-4FA62DB67901}"/>
              </a:ext>
            </a:extLst>
          </p:cNvPr>
          <p:cNvCxnSpPr>
            <a:cxnSpLocks/>
            <a:stCxn id="6" idx="0"/>
            <a:endCxn id="4" idx="5"/>
          </p:cNvCxnSpPr>
          <p:nvPr/>
        </p:nvCxnSpPr>
        <p:spPr>
          <a:xfrm flipH="1" flipV="1">
            <a:off x="3760263" y="3911719"/>
            <a:ext cx="2335737" cy="69964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5673E0-BAAD-3AFE-FC0B-BFCB67A01C41}"/>
              </a:ext>
            </a:extLst>
          </p:cNvPr>
          <p:cNvSpPr txBox="1"/>
          <p:nvPr/>
        </p:nvSpPr>
        <p:spPr>
          <a:xfrm rot="1245979">
            <a:off x="7498944" y="5016783"/>
            <a:ext cx="388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F3739F-850F-06CF-D61E-43CDDEB760FD}"/>
              </a:ext>
            </a:extLst>
          </p:cNvPr>
          <p:cNvSpPr txBox="1"/>
          <p:nvPr/>
        </p:nvSpPr>
        <p:spPr>
          <a:xfrm rot="1245979">
            <a:off x="7179897" y="4167480"/>
            <a:ext cx="388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09FE0D-7EB5-8EAD-E211-8AB6C8862BFE}"/>
              </a:ext>
            </a:extLst>
          </p:cNvPr>
          <p:cNvSpPr txBox="1"/>
          <p:nvPr/>
        </p:nvSpPr>
        <p:spPr>
          <a:xfrm rot="1245979">
            <a:off x="6711964" y="4884761"/>
            <a:ext cx="388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6F0D6D-5800-7221-CC1D-E0BA32C95077}"/>
              </a:ext>
            </a:extLst>
          </p:cNvPr>
          <p:cNvSpPr txBox="1"/>
          <p:nvPr/>
        </p:nvSpPr>
        <p:spPr>
          <a:xfrm rot="1245979">
            <a:off x="6882421" y="5322590"/>
            <a:ext cx="388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6221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DA76F-9E39-43D2-14A2-16F97215F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smoking on health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2AAA31-CF6D-5127-49F9-104D6474186E}"/>
              </a:ext>
            </a:extLst>
          </p:cNvPr>
          <p:cNvSpPr/>
          <p:nvPr/>
        </p:nvSpPr>
        <p:spPr>
          <a:xfrm>
            <a:off x="1365337" y="2746331"/>
            <a:ext cx="2805830" cy="1365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Smoke?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E90D46-94A4-069C-FE14-E69DAA4C36DA}"/>
              </a:ext>
            </a:extLst>
          </p:cNvPr>
          <p:cNvSpPr/>
          <p:nvPr/>
        </p:nvSpPr>
        <p:spPr>
          <a:xfrm>
            <a:off x="7693068" y="2746330"/>
            <a:ext cx="2805830" cy="1365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Health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B775E6-F7EA-51D5-592F-413296CA43C6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4171167" y="3428999"/>
            <a:ext cx="3521901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4EA0FC9-BE3A-B59D-E362-EF6B4F03963A}"/>
              </a:ext>
            </a:extLst>
          </p:cNvPr>
          <p:cNvSpPr/>
          <p:nvPr/>
        </p:nvSpPr>
        <p:spPr>
          <a:xfrm>
            <a:off x="4693085" y="4611362"/>
            <a:ext cx="2805830" cy="1365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Anxiety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7ADB2F-46F1-E624-0073-050E87C8A0E3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flipV="1">
            <a:off x="6096000" y="3911718"/>
            <a:ext cx="2007972" cy="69964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8F0FDC-FB28-D0D1-D7C9-4FA62DB67901}"/>
              </a:ext>
            </a:extLst>
          </p:cNvPr>
          <p:cNvCxnSpPr>
            <a:cxnSpLocks/>
            <a:stCxn id="6" idx="0"/>
            <a:endCxn id="4" idx="5"/>
          </p:cNvCxnSpPr>
          <p:nvPr/>
        </p:nvCxnSpPr>
        <p:spPr>
          <a:xfrm flipH="1" flipV="1">
            <a:off x="3760263" y="3911719"/>
            <a:ext cx="2335737" cy="69964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5673E0-BAAD-3AFE-FC0B-BFCB67A01C41}"/>
              </a:ext>
            </a:extLst>
          </p:cNvPr>
          <p:cNvSpPr txBox="1"/>
          <p:nvPr/>
        </p:nvSpPr>
        <p:spPr>
          <a:xfrm rot="1245979">
            <a:off x="7498944" y="5016783"/>
            <a:ext cx="388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F3739F-850F-06CF-D61E-43CDDEB760FD}"/>
              </a:ext>
            </a:extLst>
          </p:cNvPr>
          <p:cNvSpPr txBox="1"/>
          <p:nvPr/>
        </p:nvSpPr>
        <p:spPr>
          <a:xfrm rot="1245979">
            <a:off x="7179897" y="4167480"/>
            <a:ext cx="388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09FE0D-7EB5-8EAD-E211-8AB6C8862BFE}"/>
              </a:ext>
            </a:extLst>
          </p:cNvPr>
          <p:cNvSpPr txBox="1"/>
          <p:nvPr/>
        </p:nvSpPr>
        <p:spPr>
          <a:xfrm rot="1245979">
            <a:off x="6711964" y="4884761"/>
            <a:ext cx="388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6F0D6D-5800-7221-CC1D-E0BA32C95077}"/>
              </a:ext>
            </a:extLst>
          </p:cNvPr>
          <p:cNvSpPr txBox="1"/>
          <p:nvPr/>
        </p:nvSpPr>
        <p:spPr>
          <a:xfrm rot="1245979">
            <a:off x="6882421" y="5322590"/>
            <a:ext cx="388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64457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DA76F-9E39-43D2-14A2-16F97215F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smoking on health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2AAA31-CF6D-5127-49F9-104D6474186E}"/>
              </a:ext>
            </a:extLst>
          </p:cNvPr>
          <p:cNvSpPr/>
          <p:nvPr/>
        </p:nvSpPr>
        <p:spPr>
          <a:xfrm>
            <a:off x="1365337" y="2746331"/>
            <a:ext cx="2805830" cy="1365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Smoke?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E90D46-94A4-069C-FE14-E69DAA4C36DA}"/>
              </a:ext>
            </a:extLst>
          </p:cNvPr>
          <p:cNvSpPr/>
          <p:nvPr/>
        </p:nvSpPr>
        <p:spPr>
          <a:xfrm>
            <a:off x="7693068" y="2746330"/>
            <a:ext cx="2805830" cy="1365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Health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B775E6-F7EA-51D5-592F-413296CA43C6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4171167" y="3428999"/>
            <a:ext cx="3521901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4EA0FC9-BE3A-B59D-E362-EF6B4F03963A}"/>
              </a:ext>
            </a:extLst>
          </p:cNvPr>
          <p:cNvSpPr/>
          <p:nvPr/>
        </p:nvSpPr>
        <p:spPr>
          <a:xfrm>
            <a:off x="4693085" y="4611362"/>
            <a:ext cx="2805830" cy="1365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Poverty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7ADB2F-46F1-E624-0073-050E87C8A0E3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flipV="1">
            <a:off x="6096000" y="3911718"/>
            <a:ext cx="2007972" cy="69964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8F0FDC-FB28-D0D1-D7C9-4FA62DB67901}"/>
              </a:ext>
            </a:extLst>
          </p:cNvPr>
          <p:cNvCxnSpPr>
            <a:cxnSpLocks/>
            <a:stCxn id="6" idx="0"/>
            <a:endCxn id="4" idx="5"/>
          </p:cNvCxnSpPr>
          <p:nvPr/>
        </p:nvCxnSpPr>
        <p:spPr>
          <a:xfrm flipH="1" flipV="1">
            <a:off x="3760263" y="3911719"/>
            <a:ext cx="2335737" cy="69964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5673E0-BAAD-3AFE-FC0B-BFCB67A01C41}"/>
              </a:ext>
            </a:extLst>
          </p:cNvPr>
          <p:cNvSpPr txBox="1"/>
          <p:nvPr/>
        </p:nvSpPr>
        <p:spPr>
          <a:xfrm rot="1245979">
            <a:off x="7498944" y="5016783"/>
            <a:ext cx="388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F3739F-850F-06CF-D61E-43CDDEB760FD}"/>
              </a:ext>
            </a:extLst>
          </p:cNvPr>
          <p:cNvSpPr txBox="1"/>
          <p:nvPr/>
        </p:nvSpPr>
        <p:spPr>
          <a:xfrm rot="1245979">
            <a:off x="7179897" y="4167480"/>
            <a:ext cx="388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09FE0D-7EB5-8EAD-E211-8AB6C8862BFE}"/>
              </a:ext>
            </a:extLst>
          </p:cNvPr>
          <p:cNvSpPr txBox="1"/>
          <p:nvPr/>
        </p:nvSpPr>
        <p:spPr>
          <a:xfrm rot="1245979">
            <a:off x="6711964" y="4884761"/>
            <a:ext cx="388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6F0D6D-5800-7221-CC1D-E0BA32C95077}"/>
              </a:ext>
            </a:extLst>
          </p:cNvPr>
          <p:cNvSpPr txBox="1"/>
          <p:nvPr/>
        </p:nvSpPr>
        <p:spPr>
          <a:xfrm rot="1245979">
            <a:off x="6882421" y="5322590"/>
            <a:ext cx="388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09749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DA76F-9E39-43D2-14A2-16F97215F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smoking on health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2AAA31-CF6D-5127-49F9-104D6474186E}"/>
              </a:ext>
            </a:extLst>
          </p:cNvPr>
          <p:cNvSpPr/>
          <p:nvPr/>
        </p:nvSpPr>
        <p:spPr>
          <a:xfrm>
            <a:off x="1365337" y="2746331"/>
            <a:ext cx="2805830" cy="1365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Smoke?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E90D46-94A4-069C-FE14-E69DAA4C36DA}"/>
              </a:ext>
            </a:extLst>
          </p:cNvPr>
          <p:cNvSpPr/>
          <p:nvPr/>
        </p:nvSpPr>
        <p:spPr>
          <a:xfrm>
            <a:off x="7693068" y="2746330"/>
            <a:ext cx="2805830" cy="1365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Health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B775E6-F7EA-51D5-592F-413296CA43C6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4171167" y="3428999"/>
            <a:ext cx="3521901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A935C7B-474B-99BE-DEE0-63A3BBFA95EA}"/>
              </a:ext>
            </a:extLst>
          </p:cNvPr>
          <p:cNvSpPr txBox="1"/>
          <p:nvPr/>
        </p:nvSpPr>
        <p:spPr>
          <a:xfrm>
            <a:off x="2705622" y="4722312"/>
            <a:ext cx="72457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What characteristics must a variable have to</a:t>
            </a:r>
          </a:p>
          <a:p>
            <a:pPr algn="ctr"/>
            <a:r>
              <a:rPr lang="en-US" sz="3200" dirty="0"/>
              <a:t>work as an instrument in this case?</a:t>
            </a:r>
          </a:p>
        </p:txBody>
      </p:sp>
    </p:spTree>
    <p:extLst>
      <p:ext uri="{BB962C8B-B14F-4D97-AF65-F5344CB8AC3E}">
        <p14:creationId xmlns:p14="http://schemas.microsoft.com/office/powerpoint/2010/main" val="385456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D284A420-F50C-4C2C-B88E-E6F4EF504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10">
            <a:extLst>
              <a:ext uri="{FF2B5EF4-FFF2-40B4-BE49-F238E27FC236}">
                <a16:creationId xmlns:a16="http://schemas.microsoft.com/office/drawing/2014/main" id="{893A6D2E-5228-4998-9E24-EFCCA0246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12">
            <a:extLst>
              <a:ext uri="{FF2B5EF4-FFF2-40B4-BE49-F238E27FC236}">
                <a16:creationId xmlns:a16="http://schemas.microsoft.com/office/drawing/2014/main" id="{3ADB48DB-8E25-4F2F-8C02-5B7939372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4">
            <a:extLst>
              <a:ext uri="{FF2B5EF4-FFF2-40B4-BE49-F238E27FC236}">
                <a16:creationId xmlns:a16="http://schemas.microsoft.com/office/drawing/2014/main" id="{C32BA7E3-7313-49C8-A245-A85BDEB13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Slide Background">
            <a:extLst>
              <a:ext uri="{FF2B5EF4-FFF2-40B4-BE49-F238E27FC236}">
                <a16:creationId xmlns:a16="http://schemas.microsoft.com/office/drawing/2014/main" id="{518BCE60-EB58-4019-B93A-1094BA89F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A0CCC-59DF-C468-6BE0-1C748D40A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607" y="952699"/>
            <a:ext cx="4582492" cy="2476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 refresher from our first class…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40243-D4FB-2A92-18B1-CCCA64782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0607" y="3739486"/>
            <a:ext cx="4582492" cy="2247795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/>
          </a:p>
        </p:txBody>
      </p:sp>
      <p:sp useBgFill="1">
        <p:nvSpPr>
          <p:cNvPr id="28" name="Rectangle 18">
            <a:extLst>
              <a:ext uri="{FF2B5EF4-FFF2-40B4-BE49-F238E27FC236}">
                <a16:creationId xmlns:a16="http://schemas.microsoft.com/office/drawing/2014/main" id="{5239C5D7-3A83-4B28-BA16-9364DA5F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5046374" cy="6858000"/>
          </a:xfrm>
          <a:prstGeom prst="rect">
            <a:avLst/>
          </a:prstGeom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9E023-60F1-8A43-CB4E-0FD6708095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22" r="-1" b="-1"/>
          <a:stretch/>
        </p:blipFill>
        <p:spPr>
          <a:xfrm>
            <a:off x="6299733" y="278080"/>
            <a:ext cx="4638908" cy="6301838"/>
          </a:xfrm>
          <a:prstGeom prst="rect">
            <a:avLst/>
          </a:prstGeom>
        </p:spPr>
      </p:pic>
      <p:cxnSp>
        <p:nvCxnSpPr>
          <p:cNvPr id="29" name="Straight Connector 20">
            <a:extLst>
              <a:ext uri="{FF2B5EF4-FFF2-40B4-BE49-F238E27FC236}">
                <a16:creationId xmlns:a16="http://schemas.microsoft.com/office/drawing/2014/main" id="{48A448B8-5E47-4A21-B872-FCB55AD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8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DA76F-9E39-43D2-14A2-16F97215F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smoking on health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2AAA31-CF6D-5127-49F9-104D6474186E}"/>
              </a:ext>
            </a:extLst>
          </p:cNvPr>
          <p:cNvSpPr/>
          <p:nvPr/>
        </p:nvSpPr>
        <p:spPr>
          <a:xfrm>
            <a:off x="1365337" y="2746331"/>
            <a:ext cx="2805830" cy="1365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Smoke?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E90D46-94A4-069C-FE14-E69DAA4C36DA}"/>
              </a:ext>
            </a:extLst>
          </p:cNvPr>
          <p:cNvSpPr/>
          <p:nvPr/>
        </p:nvSpPr>
        <p:spPr>
          <a:xfrm>
            <a:off x="7693068" y="2746330"/>
            <a:ext cx="2805830" cy="1365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Health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B775E6-F7EA-51D5-592F-413296CA43C6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4171167" y="3428999"/>
            <a:ext cx="3521901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A935C7B-474B-99BE-DEE0-63A3BBFA95EA}"/>
              </a:ext>
            </a:extLst>
          </p:cNvPr>
          <p:cNvSpPr txBox="1"/>
          <p:nvPr/>
        </p:nvSpPr>
        <p:spPr>
          <a:xfrm>
            <a:off x="3362665" y="4722312"/>
            <a:ext cx="59316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Can you think of any variable</a:t>
            </a:r>
          </a:p>
          <a:p>
            <a:pPr algn="ctr"/>
            <a:r>
              <a:rPr lang="en-US" sz="3200" dirty="0"/>
              <a:t>that we could use as an instrument?</a:t>
            </a:r>
          </a:p>
        </p:txBody>
      </p:sp>
    </p:spTree>
    <p:extLst>
      <p:ext uri="{BB962C8B-B14F-4D97-AF65-F5344CB8AC3E}">
        <p14:creationId xmlns:p14="http://schemas.microsoft.com/office/powerpoint/2010/main" val="2985122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DA76F-9E39-43D2-14A2-16F97215F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smoking on health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2AAA31-CF6D-5127-49F9-104D6474186E}"/>
              </a:ext>
            </a:extLst>
          </p:cNvPr>
          <p:cNvSpPr/>
          <p:nvPr/>
        </p:nvSpPr>
        <p:spPr>
          <a:xfrm>
            <a:off x="1365337" y="2746331"/>
            <a:ext cx="2805830" cy="1365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Smoke?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E90D46-94A4-069C-FE14-E69DAA4C36DA}"/>
              </a:ext>
            </a:extLst>
          </p:cNvPr>
          <p:cNvSpPr/>
          <p:nvPr/>
        </p:nvSpPr>
        <p:spPr>
          <a:xfrm>
            <a:off x="7693068" y="2746330"/>
            <a:ext cx="2805830" cy="1365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Health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B775E6-F7EA-51D5-592F-413296CA43C6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4171167" y="3428999"/>
            <a:ext cx="3521901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4FD5B06-9D4E-CD8A-BED2-695BE81665D6}"/>
              </a:ext>
            </a:extLst>
          </p:cNvPr>
          <p:cNvSpPr/>
          <p:nvPr/>
        </p:nvSpPr>
        <p:spPr>
          <a:xfrm>
            <a:off x="1365337" y="4990578"/>
            <a:ext cx="2805830" cy="1365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Smoke</a:t>
            </a:r>
          </a:p>
          <a:p>
            <a:pPr algn="ctr"/>
            <a:r>
              <a:rPr lang="en-US" sz="3600" dirty="0"/>
              <a:t>Tax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708784-B66A-0EE8-8A3E-E0174A340165}"/>
              </a:ext>
            </a:extLst>
          </p:cNvPr>
          <p:cNvCxnSpPr>
            <a:cxnSpLocks/>
            <a:stCxn id="9" idx="0"/>
            <a:endCxn id="4" idx="4"/>
          </p:cNvCxnSpPr>
          <p:nvPr/>
        </p:nvCxnSpPr>
        <p:spPr>
          <a:xfrm flipV="1">
            <a:off x="2768252" y="4111668"/>
            <a:ext cx="0" cy="87891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037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DA76F-9E39-43D2-14A2-16F97215F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smoking on health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2AAA31-CF6D-5127-49F9-104D6474186E}"/>
              </a:ext>
            </a:extLst>
          </p:cNvPr>
          <p:cNvSpPr/>
          <p:nvPr/>
        </p:nvSpPr>
        <p:spPr>
          <a:xfrm>
            <a:off x="1365337" y="2746331"/>
            <a:ext cx="2805830" cy="1365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Smoke?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E90D46-94A4-069C-FE14-E69DAA4C36DA}"/>
              </a:ext>
            </a:extLst>
          </p:cNvPr>
          <p:cNvSpPr/>
          <p:nvPr/>
        </p:nvSpPr>
        <p:spPr>
          <a:xfrm>
            <a:off x="7693068" y="2746330"/>
            <a:ext cx="2805830" cy="1365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Health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B775E6-F7EA-51D5-592F-413296CA43C6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4171167" y="3428999"/>
            <a:ext cx="3521901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4FD5B06-9D4E-CD8A-BED2-695BE81665D6}"/>
              </a:ext>
            </a:extLst>
          </p:cNvPr>
          <p:cNvSpPr/>
          <p:nvPr/>
        </p:nvSpPr>
        <p:spPr>
          <a:xfrm>
            <a:off x="1365337" y="4990578"/>
            <a:ext cx="2805830" cy="1365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Smoke</a:t>
            </a:r>
          </a:p>
          <a:p>
            <a:pPr algn="ctr"/>
            <a:r>
              <a:rPr lang="en-US" sz="3600" dirty="0"/>
              <a:t>Tax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708784-B66A-0EE8-8A3E-E0174A340165}"/>
              </a:ext>
            </a:extLst>
          </p:cNvPr>
          <p:cNvCxnSpPr>
            <a:cxnSpLocks/>
            <a:stCxn id="9" idx="0"/>
            <a:endCxn id="4" idx="4"/>
          </p:cNvCxnSpPr>
          <p:nvPr/>
        </p:nvCxnSpPr>
        <p:spPr>
          <a:xfrm flipV="1">
            <a:off x="2768252" y="4111668"/>
            <a:ext cx="0" cy="87891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773656-D82A-629C-C23A-FC6B65B2B207}"/>
              </a:ext>
            </a:extLst>
          </p:cNvPr>
          <p:cNvSpPr txBox="1"/>
          <p:nvPr/>
        </p:nvSpPr>
        <p:spPr>
          <a:xfrm>
            <a:off x="5073041" y="4551123"/>
            <a:ext cx="62880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Cigarette tax affects a person’s health </a:t>
            </a:r>
            <a:r>
              <a:rPr lang="en-US" sz="3200" i="1" dirty="0"/>
              <a:t>only</a:t>
            </a:r>
            <a:r>
              <a:rPr lang="en-US" sz="3200" dirty="0"/>
              <a:t> by affecting how much s/he smoke. It is uncorrelated to all other things that affect health.</a:t>
            </a:r>
          </a:p>
        </p:txBody>
      </p:sp>
    </p:spTree>
    <p:extLst>
      <p:ext uri="{BB962C8B-B14F-4D97-AF65-F5344CB8AC3E}">
        <p14:creationId xmlns:p14="http://schemas.microsoft.com/office/powerpoint/2010/main" val="3687518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4CC9-1A57-FF49-B8A9-4637CF57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Pearl’s (2000) conditions for a good instrument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C0627199-AFAA-EB4F-22F6-9B95573D88F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28344706"/>
                  </p:ext>
                </p:extLst>
              </p:nvPr>
            </p:nvGraphicFramePr>
            <p:xfrm>
              <a:off x="966788" y="2247900"/>
              <a:ext cx="9075737" cy="365125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C0627199-AFAA-EB4F-22F6-9B95573D88F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28344706"/>
                  </p:ext>
                </p:extLst>
              </p:nvPr>
            </p:nvGraphicFramePr>
            <p:xfrm>
              <a:off x="966788" y="2247900"/>
              <a:ext cx="9075737" cy="365125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22892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B43BF-6B6D-2ED3-7FA1-1D72BDBA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Representation as a Bayesian Causal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6C2F00A-98F3-8298-0C34-F4F6A9E4009D}"/>
                  </a:ext>
                </a:extLst>
              </p:cNvPr>
              <p:cNvSpPr/>
              <p:nvPr/>
            </p:nvSpPr>
            <p:spPr>
              <a:xfrm>
                <a:off x="7766137" y="3745282"/>
                <a:ext cx="1064277" cy="1064277"/>
              </a:xfrm>
              <a:prstGeom prst="ellipse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400" i="0" dirty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400" b="0" i="0" dirty="0" smtClean="0">
                              <a:latin typeface="Cambria Math" panose="02040503050406030204" pitchFamily="18" charset="0"/>
                            </a:rPr>
                            <m:t>it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6C2F00A-98F3-8298-0C34-F4F6A9E400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137" y="3745282"/>
                <a:ext cx="1064277" cy="106427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9EBD979-DE3D-88FA-14EB-45BBB61897BB}"/>
                  </a:ext>
                </a:extLst>
              </p:cNvPr>
              <p:cNvSpPr/>
              <p:nvPr/>
            </p:nvSpPr>
            <p:spPr>
              <a:xfrm>
                <a:off x="4972768" y="2352434"/>
                <a:ext cx="1064277" cy="1064277"/>
              </a:xfrm>
              <a:prstGeom prst="ellipse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400" b="0" i="0" dirty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400" b="0" i="0" dirty="0" smtClean="0">
                              <a:latin typeface="Cambria Math" panose="02040503050406030204" pitchFamily="18" charset="0"/>
                            </a:rPr>
                            <m:t>it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9EBD979-DE3D-88FA-14EB-45BBB61897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768" y="2352434"/>
                <a:ext cx="1064277" cy="106427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9FECE9C-9974-94F8-E3DF-E1D442516BE7}"/>
                  </a:ext>
                </a:extLst>
              </p:cNvPr>
              <p:cNvSpPr/>
              <p:nvPr/>
            </p:nvSpPr>
            <p:spPr>
              <a:xfrm>
                <a:off x="4972767" y="3745281"/>
                <a:ext cx="1064277" cy="1064277"/>
              </a:xfrm>
              <a:prstGeom prst="ellipse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400" b="0" i="0" dirty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400" b="0" i="0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9FECE9C-9974-94F8-E3DF-E1D442516B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767" y="3745281"/>
                <a:ext cx="1064277" cy="106427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E254621-187C-B664-16A0-06B554A0301A}"/>
                  </a:ext>
                </a:extLst>
              </p:cNvPr>
              <p:cNvSpPr/>
              <p:nvPr/>
            </p:nvSpPr>
            <p:spPr>
              <a:xfrm>
                <a:off x="4972767" y="5138128"/>
                <a:ext cx="1064277" cy="1064277"/>
              </a:xfrm>
              <a:prstGeom prst="ellipse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E254621-187C-B664-16A0-06B554A03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767" y="5138128"/>
                <a:ext cx="1064277" cy="106427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BBC00C7-4C76-9718-C214-E6BD3221D9C8}"/>
                  </a:ext>
                </a:extLst>
              </p:cNvPr>
              <p:cNvSpPr/>
              <p:nvPr/>
            </p:nvSpPr>
            <p:spPr>
              <a:xfrm>
                <a:off x="2419547" y="2352433"/>
                <a:ext cx="1064277" cy="1064277"/>
              </a:xfrm>
              <a:prstGeom prst="ellipse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400" b="0" i="0" dirty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400" b="0" i="0" dirty="0" smtClean="0">
                              <a:latin typeface="Cambria Math" panose="02040503050406030204" pitchFamily="18" charset="0"/>
                            </a:rPr>
                            <m:t>it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BBC00C7-4C76-9718-C214-E6BD3221D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547" y="2352433"/>
                <a:ext cx="1064277" cy="106427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2B797F-CCB2-FF83-1BBB-E0002F4E873A}"/>
              </a:ext>
            </a:extLst>
          </p:cNvPr>
          <p:cNvCxnSpPr>
            <a:cxnSpLocks/>
            <a:stCxn id="5" idx="6"/>
            <a:endCxn id="4" idx="1"/>
          </p:cNvCxnSpPr>
          <p:nvPr/>
        </p:nvCxnSpPr>
        <p:spPr>
          <a:xfrm>
            <a:off x="6037045" y="2884573"/>
            <a:ext cx="1884952" cy="10165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4C4A97-585A-C3B9-C1F8-7E134F30636C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6037044" y="4277420"/>
            <a:ext cx="1729093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1A9BAF-F307-CC90-AC0E-B3A77DF9C82D}"/>
              </a:ext>
            </a:extLst>
          </p:cNvPr>
          <p:cNvCxnSpPr>
            <a:cxnSpLocks/>
            <a:stCxn id="7" idx="6"/>
            <a:endCxn id="4" idx="3"/>
          </p:cNvCxnSpPr>
          <p:nvPr/>
        </p:nvCxnSpPr>
        <p:spPr>
          <a:xfrm flipV="1">
            <a:off x="6037044" y="4653699"/>
            <a:ext cx="1884953" cy="101656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3CABE8-2DBD-0892-A9FD-A4E1543E997F}"/>
              </a:ext>
            </a:extLst>
          </p:cNvPr>
          <p:cNvCxnSpPr>
            <a:cxnSpLocks/>
            <a:stCxn id="8" idx="6"/>
            <a:endCxn id="5" idx="2"/>
          </p:cNvCxnSpPr>
          <p:nvPr/>
        </p:nvCxnSpPr>
        <p:spPr>
          <a:xfrm>
            <a:off x="3483824" y="2884572"/>
            <a:ext cx="1488944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Left Bracket 21">
            <a:extLst>
              <a:ext uri="{FF2B5EF4-FFF2-40B4-BE49-F238E27FC236}">
                <a16:creationId xmlns:a16="http://schemas.microsoft.com/office/drawing/2014/main" id="{544653C1-40A0-4C8A-FB6F-9081BD0706BA}"/>
              </a:ext>
            </a:extLst>
          </p:cNvPr>
          <p:cNvSpPr/>
          <p:nvPr/>
        </p:nvSpPr>
        <p:spPr>
          <a:xfrm>
            <a:off x="4439726" y="3081403"/>
            <a:ext cx="488515" cy="1196016"/>
          </a:xfrm>
          <a:prstGeom prst="leftBracket">
            <a:avLst>
              <a:gd name="adj" fmla="val 122413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ket 22">
            <a:extLst>
              <a:ext uri="{FF2B5EF4-FFF2-40B4-BE49-F238E27FC236}">
                <a16:creationId xmlns:a16="http://schemas.microsoft.com/office/drawing/2014/main" id="{C663A062-860E-5644-A4AA-8D18F807218E}"/>
              </a:ext>
            </a:extLst>
          </p:cNvPr>
          <p:cNvSpPr/>
          <p:nvPr/>
        </p:nvSpPr>
        <p:spPr>
          <a:xfrm rot="17974276">
            <a:off x="3188878" y="3342341"/>
            <a:ext cx="960074" cy="2402294"/>
          </a:xfrm>
          <a:prstGeom prst="leftBracket">
            <a:avLst>
              <a:gd name="adj" fmla="val 122413"/>
            </a:avLst>
          </a:prstGeom>
          <a:ln w="3810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7F91C88D-05FB-B4ED-A63A-33B57DC6FCCD}"/>
              </a:ext>
            </a:extLst>
          </p:cNvPr>
          <p:cNvSpPr/>
          <p:nvPr/>
        </p:nvSpPr>
        <p:spPr>
          <a:xfrm>
            <a:off x="3131507" y="4543488"/>
            <a:ext cx="526093" cy="7299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21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49DDE3-D095-6B49-8468-C97AFBEC5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F4E58-65F8-6573-EAD3-F9F862DFF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59587"/>
            <a:ext cx="5280912" cy="150739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Weak instruments </a:t>
            </a:r>
            <a:br>
              <a:rPr lang="en-US" sz="3400"/>
            </a:br>
            <a:r>
              <a:rPr lang="en-US" sz="3400"/>
              <a:t>(Bound, Jaeger &amp; Baker, 1995)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2BBB18-FA1B-4085-42D6-AE32B01E13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7488" y="2844800"/>
                <a:ext cx="5280912" cy="3060701"/>
              </a:xfrm>
            </p:spPr>
            <p:txBody>
              <a:bodyPr anchor="t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Corr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𝐙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r>
                  <a:rPr lang="en-US" dirty="0"/>
                  <a:t> is low</a:t>
                </a:r>
              </a:p>
              <a:p>
                <a:r>
                  <a:rPr lang="en-US" dirty="0"/>
                  <a:t>Can</a:t>
                </a:r>
                <a:r>
                  <a:rPr lang="en-US" i="1" dirty="0"/>
                  <a:t> </a:t>
                </a:r>
                <a:r>
                  <a:rPr lang="en-US" dirty="0"/>
                  <a:t>lead to </a:t>
                </a:r>
                <a:r>
                  <a:rPr lang="en-US" i="1" dirty="0"/>
                  <a:t>even more biased coefficients than simply ignoring the problem of omitted variables </a:t>
                </a:r>
                <a:r>
                  <a:rPr lang="en-US" dirty="0"/>
                  <a:t>and running plain, old, OLS.</a:t>
                </a:r>
              </a:p>
              <a:p>
                <a:r>
                  <a:rPr lang="en-US" dirty="0"/>
                  <a:t>Can also lead to inflated standard errors (impact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-values?)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2BBB18-FA1B-4085-42D6-AE32B01E13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7488" y="2844800"/>
                <a:ext cx="5280912" cy="3060701"/>
              </a:xfrm>
              <a:blipFill>
                <a:blip r:embed="rId2"/>
                <a:stretch>
                  <a:fillRect l="-2425" t="-4980" r="-2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09442A8-B8F6-E723-C765-C017CCA01F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71"/>
          <a:stretch/>
        </p:blipFill>
        <p:spPr>
          <a:xfrm>
            <a:off x="7108215" y="805232"/>
            <a:ext cx="3876811" cy="5245563"/>
          </a:xfrm>
          <a:custGeom>
            <a:avLst/>
            <a:gdLst/>
            <a:ahLst/>
            <a:cxnLst/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3CA578B-5FA2-42B3-85A7-E78AFE06B4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3944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22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34A2F-CD7F-DD9E-99C3-B98924B85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Weak instruments yield biased coefficients (1/2)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A04FA6-D019-2B0E-9712-26246913A7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1" i="0" smtClean="0">
                          <a:latin typeface="Cambria Math" panose="02040503050406030204" pitchFamily="18" charset="0"/>
                        </a:rPr>
                        <m:t>𝐘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𝛜</m:t>
                      </m:r>
                    </m:oMath>
                    <m:oMath xmlns:m="http://schemas.openxmlformats.org/officeDocument/2006/math">
                      <m:r>
                        <a:rPr lang="en-US" sz="3200" b="1">
                          <a:latin typeface="Cambria Math" panose="02040503050406030204" pitchFamily="18" charset="0"/>
                        </a:rPr>
                        <m:t>𝐂𝐨𝐯</m:t>
                      </m:r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>
                              <a:latin typeface="Cambria Math" panose="02040503050406030204" pitchFamily="18" charset="0"/>
                            </a:rPr>
                            <m:t>𝐙</m:t>
                          </m:r>
                          <m:r>
                            <a:rPr lang="en-US" sz="3200" b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1">
                              <a:latin typeface="Cambria Math" panose="02040503050406030204" pitchFamily="18" charset="0"/>
                            </a:rPr>
                            <m:t>𝐘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>
                          <a:latin typeface="Cambria Math" panose="02040503050406030204" pitchFamily="18" charset="0"/>
                        </a:rPr>
                        <m:t>𝐂𝐨𝐯</m:t>
                      </m:r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>
                              <a:latin typeface="Cambria Math" panose="02040503050406030204" pitchFamily="18" charset="0"/>
                            </a:rPr>
                            <m:t>𝐙</m:t>
                          </m:r>
                          <m:r>
                            <a:rPr lang="en-US" sz="3200" b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3200" b="1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US" sz="3200" b="1">
                              <a:latin typeface="Cambria Math" panose="02040503050406030204" pitchFamily="18" charset="0"/>
                            </a:rPr>
                            <m:t>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>
                              <a:latin typeface="Cambria Math" panose="02040503050406030204" pitchFamily="18" charset="0"/>
                            </a:rPr>
                            <m:t>𝐔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>
                              <a:latin typeface="Cambria Math" panose="02040503050406030204" pitchFamily="18" charset="0"/>
                            </a:rPr>
                            <m:t>𝛜</m:t>
                          </m:r>
                        </m:e>
                      </m:d>
                    </m:oMath>
                  </m:oMathPara>
                </a14:m>
                <a:endParaRPr lang="en-US" sz="32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𝐂𝐨𝐯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𝐙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𝐘</m:t>
                          </m:r>
                        </m:e>
                      </m:d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sz="3200" b="1">
                                  <a:latin typeface="Cambria Math" panose="02040503050406030204" pitchFamily="18" charset="0"/>
                                </a:rPr>
                                <m:t>𝐂𝐨𝐯</m:t>
                              </m:r>
                              <m:d>
                                <m:d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>
                                      <a:latin typeface="Cambria Math" panose="02040503050406030204" pitchFamily="18" charset="0"/>
                                    </a:rPr>
                                    <m:t>𝐙</m:t>
                                  </m:r>
                                  <m:r>
                                    <a:rPr lang="en-US" sz="3200" b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pt-BR" sz="32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lim>
                      </m:limLow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𝛃</m:t>
                          </m:r>
                        </m:e>
                        <m:sub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𝐖𝐈𝐕</m:t>
                          </m:r>
                        </m:sub>
                      </m:sSub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sz="3200" b="1">
                                  <a:latin typeface="Cambria Math" panose="02040503050406030204" pitchFamily="18" charset="0"/>
                                </a:rPr>
                                <m:t>𝐂𝐨𝐯</m:t>
                              </m:r>
                              <m:d>
                                <m:d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>
                                      <a:latin typeface="Cambria Math" panose="02040503050406030204" pitchFamily="18" charset="0"/>
                                    </a:rPr>
                                    <m:t>𝐙</m:t>
                                  </m:r>
                                  <m:r>
                                    <a:rPr lang="en-US" sz="3200" b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3200" b="1" i="0" smtClean="0">
                                      <a:latin typeface="Cambria Math" panose="02040503050406030204" pitchFamily="18" charset="0"/>
                                    </a:rPr>
                                    <m:t>𝐔</m:t>
                                  </m:r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𝐧𝐨𝐭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𝐞𝐱𝐚𝐜𝐭𝐥𝐲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lim>
                      </m:limLow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sz="3200" b="1">
                                  <a:latin typeface="Cambria Math" panose="02040503050406030204" pitchFamily="18" charset="0"/>
                                </a:rPr>
                                <m:t>𝐂𝐨𝐯</m:t>
                              </m:r>
                              <m:d>
                                <m:d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>
                                      <a:latin typeface="Cambria Math" panose="02040503050406030204" pitchFamily="18" charset="0"/>
                                    </a:rPr>
                                    <m:t>𝐙</m:t>
                                  </m:r>
                                  <m:r>
                                    <a:rPr lang="en-US" sz="3200" b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𝝐</m:t>
                                  </m:r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lim>
                      </m:limLow>
                    </m:oMath>
                  </m:oMathPara>
                </a14:m>
                <a:endParaRPr lang="en-US" sz="32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𝛃</m:t>
                          </m:r>
                        </m:e>
                        <m:sub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𝐖𝐈𝐕</m:t>
                          </m:r>
                        </m:sub>
                      </m:sSub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>
                              <a:latin typeface="Cambria Math" panose="02040503050406030204" pitchFamily="18" charset="0"/>
                            </a:rPr>
                            <m:t>𝐂𝐨𝐯</m:t>
                          </m:r>
                          <m:d>
                            <m:d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>
                                  <a:latin typeface="Cambria Math" panose="02040503050406030204" pitchFamily="18" charset="0"/>
                                </a:rPr>
                                <m:t>𝐙</m:t>
                              </m:r>
                              <m:r>
                                <a:rPr lang="en-US" sz="3200" b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3200" b="1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</m:e>
                          </m:d>
                        </m:num>
                        <m:den>
                          <m:r>
                            <a:rPr lang="en-US" sz="3200" b="1">
                              <a:latin typeface="Cambria Math" panose="02040503050406030204" pitchFamily="18" charset="0"/>
                            </a:rPr>
                            <m:t>𝐂𝐨𝐯</m:t>
                          </m:r>
                          <m:d>
                            <m:d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>
                                  <a:latin typeface="Cambria Math" panose="02040503050406030204" pitchFamily="18" charset="0"/>
                                </a:rPr>
                                <m:t>𝐙</m:t>
                              </m:r>
                              <m:r>
                                <a:rPr lang="en-US" sz="3200" b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3200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den>
                      </m:f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>
                              <a:latin typeface="Cambria Math" panose="02040503050406030204" pitchFamily="18" charset="0"/>
                            </a:rPr>
                            <m:t>𝐂𝐨𝐯</m:t>
                          </m:r>
                          <m:d>
                            <m:d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>
                                  <a:latin typeface="Cambria Math" panose="02040503050406030204" pitchFamily="18" charset="0"/>
                                </a:rPr>
                                <m:t>𝐙</m:t>
                              </m:r>
                              <m:r>
                                <a:rPr lang="en-US" sz="3200" b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3200" b="1" i="0" smtClean="0">
                                  <a:latin typeface="Cambria Math" panose="02040503050406030204" pitchFamily="18" charset="0"/>
                                </a:rPr>
                                <m:t>𝐔</m:t>
                              </m:r>
                            </m:e>
                          </m:d>
                        </m:num>
                        <m:den>
                          <m:r>
                            <a:rPr lang="en-US" sz="3200" b="1">
                              <a:latin typeface="Cambria Math" panose="02040503050406030204" pitchFamily="18" charset="0"/>
                            </a:rPr>
                            <m:t>𝐂𝐨𝐯</m:t>
                          </m:r>
                          <m:d>
                            <m:d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>
                                  <a:latin typeface="Cambria Math" panose="02040503050406030204" pitchFamily="18" charset="0"/>
                                </a:rPr>
                                <m:t>𝐙</m:t>
                              </m:r>
                              <m:r>
                                <a:rPr lang="en-US" sz="3200" b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32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den>
                      </m:f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𝛃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>
                              <a:latin typeface="Cambria Math" panose="02040503050406030204" pitchFamily="18" charset="0"/>
                            </a:rPr>
                            <m:t>𝐂𝐨𝐯</m:t>
                          </m:r>
                          <m:d>
                            <m:d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>
                                  <a:latin typeface="Cambria Math" panose="02040503050406030204" pitchFamily="18" charset="0"/>
                                </a:rPr>
                                <m:t>𝐙</m:t>
                              </m:r>
                              <m:r>
                                <a:rPr lang="en-US" sz="3200" b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3200" b="1">
                                  <a:latin typeface="Cambria Math" panose="02040503050406030204" pitchFamily="18" charset="0"/>
                                </a:rPr>
                                <m:t>𝐔</m:t>
                              </m:r>
                            </m:e>
                          </m:d>
                        </m:num>
                        <m:den>
                          <m:r>
                            <a:rPr lang="en-US" sz="3200" b="1">
                              <a:latin typeface="Cambria Math" panose="02040503050406030204" pitchFamily="18" charset="0"/>
                            </a:rPr>
                            <m:t>𝐂𝐨𝐯</m:t>
                          </m:r>
                          <m:d>
                            <m:d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>
                                  <a:latin typeface="Cambria Math" panose="02040503050406030204" pitchFamily="18" charset="0"/>
                                </a:rPr>
                                <m:t>𝐙</m:t>
                              </m:r>
                              <m:r>
                                <a:rPr lang="en-US" sz="3200" b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32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A04FA6-D019-2B0E-9712-26246913A7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482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34A2F-CD7F-DD9E-99C3-B98924B85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Weak instruments yield biased coefficients (1/2)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A04FA6-D019-2B0E-9712-26246913A7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𝛃</m:t>
                          </m:r>
                        </m:e>
                        <m:sub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𝐖𝐈𝐕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𝛃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>
                              <a:latin typeface="Cambria Math" panose="02040503050406030204" pitchFamily="18" charset="0"/>
                            </a:rPr>
                            <m:t>𝐂𝐨𝐯</m:t>
                          </m:r>
                          <m:d>
                            <m:d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>
                                  <a:latin typeface="Cambria Math" panose="02040503050406030204" pitchFamily="18" charset="0"/>
                                </a:rPr>
                                <m:t>𝐙</m:t>
                              </m:r>
                              <m:r>
                                <a:rPr lang="en-US" sz="3200" b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3200" b="1">
                                  <a:latin typeface="Cambria Math" panose="02040503050406030204" pitchFamily="18" charset="0"/>
                                </a:rPr>
                                <m:t>𝐔</m:t>
                              </m:r>
                            </m:e>
                          </m:d>
                        </m:num>
                        <m:den>
                          <m:r>
                            <a:rPr lang="en-US" sz="3200" b="1">
                              <a:latin typeface="Cambria Math" panose="02040503050406030204" pitchFamily="18" charset="0"/>
                            </a:rPr>
                            <m:t>𝐂𝐨𝐯</m:t>
                          </m:r>
                          <m:d>
                            <m:d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>
                                  <a:latin typeface="Cambria Math" panose="02040503050406030204" pitchFamily="18" charset="0"/>
                                </a:rPr>
                                <m:t>𝐙</m:t>
                              </m:r>
                              <m:r>
                                <a:rPr lang="en-US" sz="3200" b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32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𝐛𝐢𝐚𝐬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>
                              <a:latin typeface="Cambria Math" panose="02040503050406030204" pitchFamily="18" charset="0"/>
                            </a:rPr>
                            <m:t>𝐂𝐨𝐯</m:t>
                          </m:r>
                          <m:d>
                            <m:d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>
                                  <a:latin typeface="Cambria Math" panose="02040503050406030204" pitchFamily="18" charset="0"/>
                                </a:rPr>
                                <m:t>𝐙</m:t>
                              </m:r>
                              <m:r>
                                <a:rPr lang="en-US" sz="3200" b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3200" b="1">
                                  <a:latin typeface="Cambria Math" panose="02040503050406030204" pitchFamily="18" charset="0"/>
                                </a:rPr>
                                <m:t>𝐔</m:t>
                              </m:r>
                            </m:e>
                          </m:d>
                        </m:num>
                        <m:den>
                          <m:r>
                            <a:rPr lang="en-US" sz="3200" b="1">
                              <a:latin typeface="Cambria Math" panose="02040503050406030204" pitchFamily="18" charset="0"/>
                            </a:rPr>
                            <m:t>𝐂𝐨𝐯</m:t>
                          </m:r>
                          <m:d>
                            <m:d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>
                                  <a:latin typeface="Cambria Math" panose="02040503050406030204" pitchFamily="18" charset="0"/>
                                </a:rPr>
                                <m:t>𝐙</m:t>
                              </m:r>
                              <m:r>
                                <a:rPr lang="en-US" sz="3200" b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32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b="1" dirty="0"/>
              </a:p>
              <a:p>
                <a:pPr marL="0" indent="0">
                  <a:buNone/>
                </a:pPr>
                <a:r>
                  <a:rPr lang="en-US" sz="3200" b="1" dirty="0"/>
                  <a:t>As </a:t>
                </a:r>
                <a14:m>
                  <m:oMath xmlns:m="http://schemas.openxmlformats.org/officeDocument/2006/math">
                    <m:r>
                      <a:rPr lang="en-US" sz="3200" b="1" smtClean="0">
                        <a:latin typeface="Cambria Math" panose="02040503050406030204" pitchFamily="18" charset="0"/>
                      </a:rPr>
                      <m:t>𝐂𝐨𝐯</m:t>
                    </m:r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>
                            <a:latin typeface="Cambria Math" panose="02040503050406030204" pitchFamily="18" charset="0"/>
                          </a:rPr>
                          <m:t>𝐙</m:t>
                        </m:r>
                        <m:r>
                          <a:rPr lang="en-US" sz="3200" b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3200" b="1" dirty="0"/>
                  <a:t>,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latin typeface="Cambria Math" panose="02040503050406030204" pitchFamily="18" charset="0"/>
                      </a:rPr>
                      <m:t>𝐛𝐢𝐚𝐬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en-US" sz="3200" b="1" dirty="0"/>
                  <a:t> even if </a:t>
                </a:r>
                <a14:m>
                  <m:oMath xmlns:m="http://schemas.openxmlformats.org/officeDocument/2006/math">
                    <m:r>
                      <a:rPr lang="en-US" sz="3200" b="1">
                        <a:latin typeface="Cambria Math" panose="02040503050406030204" pitchFamily="18" charset="0"/>
                      </a:rPr>
                      <m:t>𝐂𝐨𝐯</m:t>
                    </m:r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>
                            <a:latin typeface="Cambria Math" panose="02040503050406030204" pitchFamily="18" charset="0"/>
                          </a:rPr>
                          <m:t>𝐙</m:t>
                        </m:r>
                        <m:r>
                          <a:rPr lang="en-US" sz="3200" b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>
                            <a:latin typeface="Cambria Math" panose="02040503050406030204" pitchFamily="18" charset="0"/>
                          </a:rPr>
                          <m:t>𝐔</m:t>
                        </m:r>
                      </m:e>
                    </m:d>
                  </m:oMath>
                </a14:m>
                <a:r>
                  <a:rPr lang="en-US" sz="3200" b="1" dirty="0"/>
                  <a:t> is very small.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A04FA6-D019-2B0E-9712-26246913A7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7" b="-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522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1B847-3EDE-E199-C841-96D7E4ED1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Weak instruments yield inflated standard errors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4D59A6-3ABE-33A1-A221-1E5CDF9592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𝛃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𝐈𝐕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𝐙</m:t>
                                  </m:r>
                                </m:e>
                                <m:sup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𝐙</m:t>
                          </m:r>
                        </m:e>
                        <m:sup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𝐘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𝐈𝐕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𝐙</m:t>
                                  </m:r>
                                </m:e>
                                <m:sup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→+∞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as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𝐙</m:t>
                          </m:r>
                        </m:e>
                        <m:sup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𝐂𝐨𝐯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𝐙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4D59A6-3ABE-33A1-A221-1E5CDF9592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7114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2856439-F4E3-D54F-9416-42ABDCE1D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op view of different musical instruments">
            <a:extLst>
              <a:ext uri="{FF2B5EF4-FFF2-40B4-BE49-F238E27FC236}">
                <a16:creationId xmlns:a16="http://schemas.microsoft.com/office/drawing/2014/main" id="{D34BFEBA-97D5-333E-5ACF-2C97291CBE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07" b="770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364144C-8BB1-450F-812B-D7D09A795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485"/>
            <a:ext cx="12192000" cy="4604516"/>
          </a:xfrm>
          <a:prstGeom prst="rect">
            <a:avLst/>
          </a:prstGeom>
          <a:gradFill>
            <a:gsLst>
              <a:gs pos="7000">
                <a:srgbClr val="000000">
                  <a:alpha val="0"/>
                </a:srgbClr>
              </a:gs>
              <a:gs pos="56000">
                <a:srgbClr val="000000">
                  <a:alpha val="56000"/>
                </a:srgbClr>
              </a:gs>
              <a:gs pos="100000">
                <a:srgbClr val="000000">
                  <a:alpha val="6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959FB-2D54-1CB3-24C5-A71B18AB6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755" y="2253484"/>
            <a:ext cx="7983941" cy="25710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What are your thoughts on the method of instrumental variables?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Can it make good music?</a:t>
            </a:r>
          </a:p>
        </p:txBody>
      </p:sp>
    </p:spTree>
    <p:extLst>
      <p:ext uri="{BB962C8B-B14F-4D97-AF65-F5344CB8AC3E}">
        <p14:creationId xmlns:p14="http://schemas.microsoft.com/office/powerpoint/2010/main" val="158474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+mn-ea"/>
                <a:cs typeface="+mn-cs"/>
              </a:endParaRPr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ED6D074-A5E9-4040-9A92-7CD5F68AC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" name="Picture 4" descr="Open book">
            <a:extLst>
              <a:ext uri="{FF2B5EF4-FFF2-40B4-BE49-F238E27FC236}">
                <a16:creationId xmlns:a16="http://schemas.microsoft.com/office/drawing/2014/main" id="{1309B892-4177-C4F5-3F16-3DFC2538A9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1573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364144C-8BB1-450F-812B-D7D09A795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2000" cy="4604516"/>
          </a:xfrm>
          <a:prstGeom prst="rect">
            <a:avLst/>
          </a:prstGeom>
          <a:gradFill>
            <a:gsLst>
              <a:gs pos="7000">
                <a:srgbClr val="000000">
                  <a:alpha val="0"/>
                </a:srgbClr>
              </a:gs>
              <a:gs pos="56000">
                <a:srgbClr val="000000">
                  <a:alpha val="56000"/>
                </a:srgbClr>
              </a:gs>
              <a:gs pos="100000">
                <a:srgbClr val="000000">
                  <a:alpha val="6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1CF4E-820D-421F-8C7A-5ADBCE18E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755" y="617839"/>
            <a:ext cx="7983941" cy="119087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cap="all" spc="300" dirty="0">
                <a:solidFill>
                  <a:srgbClr val="FFFFFF"/>
                </a:solidFill>
              </a:rPr>
              <a:t>When an important X is missing in our model, </a:t>
            </a:r>
            <a:r>
              <a:rPr lang="en-US" sz="2400" cap="all" spc="300" dirty="0">
                <a:solidFill>
                  <a:srgbClr val="FF0000"/>
                </a:solidFill>
              </a:rPr>
              <a:t>bad things can happen</a:t>
            </a:r>
            <a:r>
              <a:rPr lang="en-US" sz="2400" cap="all" spc="300" dirty="0">
                <a:solidFill>
                  <a:srgbClr val="FFFFFF"/>
                </a:solidFill>
              </a:rPr>
              <a:t>.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C6D65B-CF08-44E4-9213-D590FE6C4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77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7C80B9C-CCB9-42D2-B7D6-BDA09F3EA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6A4E0A7A-5F6B-8F83-FDB4-017C764DA7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8"/>
          <a:stretch/>
        </p:blipFill>
        <p:spPr bwMode="auto">
          <a:xfrm>
            <a:off x="20" y="10"/>
            <a:ext cx="12191979" cy="686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B8C28122-AA8C-48D4-93E8-7C0082B68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26" y="2775974"/>
            <a:ext cx="5318105" cy="4093599"/>
          </a:xfrm>
          <a:custGeom>
            <a:avLst/>
            <a:gdLst>
              <a:gd name="connsiteX0" fmla="*/ 1324902 w 2644724"/>
              <a:gd name="connsiteY0" fmla="*/ 0 h 2397243"/>
              <a:gd name="connsiteX1" fmla="*/ 1324529 w 2644724"/>
              <a:gd name="connsiteY1" fmla="*/ 2617 h 2397243"/>
              <a:gd name="connsiteX2" fmla="*/ 1440541 w 2644724"/>
              <a:gd name="connsiteY2" fmla="*/ 67117 h 2397243"/>
              <a:gd name="connsiteX3" fmla="*/ 2299319 w 2644724"/>
              <a:gd name="connsiteY3" fmla="*/ 337644 h 2397243"/>
              <a:gd name="connsiteX4" fmla="*/ 2644724 w 2644724"/>
              <a:gd name="connsiteY4" fmla="*/ 804953 h 2397243"/>
              <a:gd name="connsiteX5" fmla="*/ 2644724 w 2644724"/>
              <a:gd name="connsiteY5" fmla="*/ 2397217 h 2397243"/>
              <a:gd name="connsiteX6" fmla="*/ 2644719 w 2644724"/>
              <a:gd name="connsiteY6" fmla="*/ 2397243 h 2397243"/>
              <a:gd name="connsiteX7" fmla="*/ 6 w 2644724"/>
              <a:gd name="connsiteY7" fmla="*/ 2397243 h 2397243"/>
              <a:gd name="connsiteX8" fmla="*/ 0 w 2644724"/>
              <a:gd name="connsiteY8" fmla="*/ 2397217 h 2397243"/>
              <a:gd name="connsiteX9" fmla="*/ 0 w 2644724"/>
              <a:gd name="connsiteY9" fmla="*/ 804953 h 2397243"/>
              <a:gd name="connsiteX10" fmla="*/ 345405 w 2644724"/>
              <a:gd name="connsiteY10" fmla="*/ 337644 h 2397243"/>
              <a:gd name="connsiteX11" fmla="*/ 1204184 w 2644724"/>
              <a:gd name="connsiteY11" fmla="*/ 67117 h 2397243"/>
              <a:gd name="connsiteX12" fmla="*/ 1320196 w 2644724"/>
              <a:gd name="connsiteY12" fmla="*/ 2617 h 2397243"/>
              <a:gd name="connsiteX13" fmla="*/ 1322362 w 2644724"/>
              <a:gd name="connsiteY13" fmla="*/ 1412 h 2397243"/>
              <a:gd name="connsiteX0" fmla="*/ 1324902 w 2644724"/>
              <a:gd name="connsiteY0" fmla="*/ 0 h 2472784"/>
              <a:gd name="connsiteX1" fmla="*/ 1324529 w 2644724"/>
              <a:gd name="connsiteY1" fmla="*/ 78158 h 2472784"/>
              <a:gd name="connsiteX2" fmla="*/ 1440541 w 2644724"/>
              <a:gd name="connsiteY2" fmla="*/ 142658 h 2472784"/>
              <a:gd name="connsiteX3" fmla="*/ 2299319 w 2644724"/>
              <a:gd name="connsiteY3" fmla="*/ 413185 h 2472784"/>
              <a:gd name="connsiteX4" fmla="*/ 2644724 w 2644724"/>
              <a:gd name="connsiteY4" fmla="*/ 880494 h 2472784"/>
              <a:gd name="connsiteX5" fmla="*/ 2644724 w 2644724"/>
              <a:gd name="connsiteY5" fmla="*/ 2472758 h 2472784"/>
              <a:gd name="connsiteX6" fmla="*/ 2644719 w 2644724"/>
              <a:gd name="connsiteY6" fmla="*/ 2472784 h 2472784"/>
              <a:gd name="connsiteX7" fmla="*/ 6 w 2644724"/>
              <a:gd name="connsiteY7" fmla="*/ 2472784 h 2472784"/>
              <a:gd name="connsiteX8" fmla="*/ 0 w 2644724"/>
              <a:gd name="connsiteY8" fmla="*/ 2472758 h 2472784"/>
              <a:gd name="connsiteX9" fmla="*/ 0 w 2644724"/>
              <a:gd name="connsiteY9" fmla="*/ 880494 h 2472784"/>
              <a:gd name="connsiteX10" fmla="*/ 345405 w 2644724"/>
              <a:gd name="connsiteY10" fmla="*/ 413185 h 2472784"/>
              <a:gd name="connsiteX11" fmla="*/ 1204184 w 2644724"/>
              <a:gd name="connsiteY11" fmla="*/ 142658 h 2472784"/>
              <a:gd name="connsiteX12" fmla="*/ 1320196 w 2644724"/>
              <a:gd name="connsiteY12" fmla="*/ 78158 h 2472784"/>
              <a:gd name="connsiteX13" fmla="*/ 1322362 w 2644724"/>
              <a:gd name="connsiteY13" fmla="*/ 76953 h 2472784"/>
              <a:gd name="connsiteX14" fmla="*/ 1324902 w 2644724"/>
              <a:gd name="connsiteY14" fmla="*/ 0 h 2472784"/>
              <a:gd name="connsiteX0" fmla="*/ 1322362 w 2644724"/>
              <a:gd name="connsiteY0" fmla="*/ 3996 h 2399827"/>
              <a:gd name="connsiteX1" fmla="*/ 1324529 w 2644724"/>
              <a:gd name="connsiteY1" fmla="*/ 5201 h 2399827"/>
              <a:gd name="connsiteX2" fmla="*/ 1440541 w 2644724"/>
              <a:gd name="connsiteY2" fmla="*/ 69701 h 2399827"/>
              <a:gd name="connsiteX3" fmla="*/ 2299319 w 2644724"/>
              <a:gd name="connsiteY3" fmla="*/ 340228 h 2399827"/>
              <a:gd name="connsiteX4" fmla="*/ 2644724 w 2644724"/>
              <a:gd name="connsiteY4" fmla="*/ 807537 h 2399827"/>
              <a:gd name="connsiteX5" fmla="*/ 2644724 w 2644724"/>
              <a:gd name="connsiteY5" fmla="*/ 2399801 h 2399827"/>
              <a:gd name="connsiteX6" fmla="*/ 2644719 w 2644724"/>
              <a:gd name="connsiteY6" fmla="*/ 2399827 h 2399827"/>
              <a:gd name="connsiteX7" fmla="*/ 6 w 2644724"/>
              <a:gd name="connsiteY7" fmla="*/ 2399827 h 2399827"/>
              <a:gd name="connsiteX8" fmla="*/ 0 w 2644724"/>
              <a:gd name="connsiteY8" fmla="*/ 2399801 h 2399827"/>
              <a:gd name="connsiteX9" fmla="*/ 0 w 2644724"/>
              <a:gd name="connsiteY9" fmla="*/ 807537 h 2399827"/>
              <a:gd name="connsiteX10" fmla="*/ 345405 w 2644724"/>
              <a:gd name="connsiteY10" fmla="*/ 340228 h 2399827"/>
              <a:gd name="connsiteX11" fmla="*/ 1204184 w 2644724"/>
              <a:gd name="connsiteY11" fmla="*/ 69701 h 2399827"/>
              <a:gd name="connsiteX12" fmla="*/ 1320196 w 2644724"/>
              <a:gd name="connsiteY12" fmla="*/ 5201 h 2399827"/>
              <a:gd name="connsiteX13" fmla="*/ 1322362 w 2644724"/>
              <a:gd name="connsiteY13" fmla="*/ 3996 h 2399827"/>
              <a:gd name="connsiteX0" fmla="*/ 1322362 w 2644724"/>
              <a:gd name="connsiteY0" fmla="*/ 0 h 2461519"/>
              <a:gd name="connsiteX1" fmla="*/ 1324529 w 2644724"/>
              <a:gd name="connsiteY1" fmla="*/ 66893 h 2461519"/>
              <a:gd name="connsiteX2" fmla="*/ 1440541 w 2644724"/>
              <a:gd name="connsiteY2" fmla="*/ 131393 h 2461519"/>
              <a:gd name="connsiteX3" fmla="*/ 2299319 w 2644724"/>
              <a:gd name="connsiteY3" fmla="*/ 401920 h 2461519"/>
              <a:gd name="connsiteX4" fmla="*/ 2644724 w 2644724"/>
              <a:gd name="connsiteY4" fmla="*/ 869229 h 2461519"/>
              <a:gd name="connsiteX5" fmla="*/ 2644724 w 2644724"/>
              <a:gd name="connsiteY5" fmla="*/ 2461493 h 2461519"/>
              <a:gd name="connsiteX6" fmla="*/ 2644719 w 2644724"/>
              <a:gd name="connsiteY6" fmla="*/ 2461519 h 2461519"/>
              <a:gd name="connsiteX7" fmla="*/ 6 w 2644724"/>
              <a:gd name="connsiteY7" fmla="*/ 2461519 h 2461519"/>
              <a:gd name="connsiteX8" fmla="*/ 0 w 2644724"/>
              <a:gd name="connsiteY8" fmla="*/ 2461493 h 2461519"/>
              <a:gd name="connsiteX9" fmla="*/ 0 w 2644724"/>
              <a:gd name="connsiteY9" fmla="*/ 869229 h 2461519"/>
              <a:gd name="connsiteX10" fmla="*/ 345405 w 2644724"/>
              <a:gd name="connsiteY10" fmla="*/ 401920 h 2461519"/>
              <a:gd name="connsiteX11" fmla="*/ 1204184 w 2644724"/>
              <a:gd name="connsiteY11" fmla="*/ 131393 h 2461519"/>
              <a:gd name="connsiteX12" fmla="*/ 1320196 w 2644724"/>
              <a:gd name="connsiteY12" fmla="*/ 66893 h 2461519"/>
              <a:gd name="connsiteX13" fmla="*/ 1322362 w 2644724"/>
              <a:gd name="connsiteY13" fmla="*/ 0 h 2461519"/>
              <a:gd name="connsiteX0" fmla="*/ 1320196 w 2644724"/>
              <a:gd name="connsiteY0" fmla="*/ 0 h 2394626"/>
              <a:gd name="connsiteX1" fmla="*/ 1324529 w 2644724"/>
              <a:gd name="connsiteY1" fmla="*/ 0 h 2394626"/>
              <a:gd name="connsiteX2" fmla="*/ 1440541 w 2644724"/>
              <a:gd name="connsiteY2" fmla="*/ 64500 h 2394626"/>
              <a:gd name="connsiteX3" fmla="*/ 2299319 w 2644724"/>
              <a:gd name="connsiteY3" fmla="*/ 335027 h 2394626"/>
              <a:gd name="connsiteX4" fmla="*/ 2644724 w 2644724"/>
              <a:gd name="connsiteY4" fmla="*/ 802336 h 2394626"/>
              <a:gd name="connsiteX5" fmla="*/ 2644724 w 2644724"/>
              <a:gd name="connsiteY5" fmla="*/ 2394600 h 2394626"/>
              <a:gd name="connsiteX6" fmla="*/ 2644719 w 2644724"/>
              <a:gd name="connsiteY6" fmla="*/ 2394626 h 2394626"/>
              <a:gd name="connsiteX7" fmla="*/ 6 w 2644724"/>
              <a:gd name="connsiteY7" fmla="*/ 2394626 h 2394626"/>
              <a:gd name="connsiteX8" fmla="*/ 0 w 2644724"/>
              <a:gd name="connsiteY8" fmla="*/ 2394600 h 2394626"/>
              <a:gd name="connsiteX9" fmla="*/ 0 w 2644724"/>
              <a:gd name="connsiteY9" fmla="*/ 802336 h 2394626"/>
              <a:gd name="connsiteX10" fmla="*/ 345405 w 2644724"/>
              <a:gd name="connsiteY10" fmla="*/ 335027 h 2394626"/>
              <a:gd name="connsiteX11" fmla="*/ 1204184 w 2644724"/>
              <a:gd name="connsiteY11" fmla="*/ 64500 h 2394626"/>
              <a:gd name="connsiteX12" fmla="*/ 1320196 w 2644724"/>
              <a:gd name="connsiteY12" fmla="*/ 0 h 2394626"/>
              <a:gd name="connsiteX0" fmla="*/ 1204184 w 2644724"/>
              <a:gd name="connsiteY0" fmla="*/ 64500 h 2394626"/>
              <a:gd name="connsiteX1" fmla="*/ 1324529 w 2644724"/>
              <a:gd name="connsiteY1" fmla="*/ 0 h 2394626"/>
              <a:gd name="connsiteX2" fmla="*/ 1440541 w 2644724"/>
              <a:gd name="connsiteY2" fmla="*/ 64500 h 2394626"/>
              <a:gd name="connsiteX3" fmla="*/ 2299319 w 2644724"/>
              <a:gd name="connsiteY3" fmla="*/ 335027 h 2394626"/>
              <a:gd name="connsiteX4" fmla="*/ 2644724 w 2644724"/>
              <a:gd name="connsiteY4" fmla="*/ 802336 h 2394626"/>
              <a:gd name="connsiteX5" fmla="*/ 2644724 w 2644724"/>
              <a:gd name="connsiteY5" fmla="*/ 2394600 h 2394626"/>
              <a:gd name="connsiteX6" fmla="*/ 2644719 w 2644724"/>
              <a:gd name="connsiteY6" fmla="*/ 2394626 h 2394626"/>
              <a:gd name="connsiteX7" fmla="*/ 6 w 2644724"/>
              <a:gd name="connsiteY7" fmla="*/ 2394626 h 2394626"/>
              <a:gd name="connsiteX8" fmla="*/ 0 w 2644724"/>
              <a:gd name="connsiteY8" fmla="*/ 2394600 h 2394626"/>
              <a:gd name="connsiteX9" fmla="*/ 0 w 2644724"/>
              <a:gd name="connsiteY9" fmla="*/ 802336 h 2394626"/>
              <a:gd name="connsiteX10" fmla="*/ 345405 w 2644724"/>
              <a:gd name="connsiteY10" fmla="*/ 335027 h 2394626"/>
              <a:gd name="connsiteX11" fmla="*/ 1204184 w 2644724"/>
              <a:gd name="connsiteY11" fmla="*/ 64500 h 2394626"/>
              <a:gd name="connsiteX0" fmla="*/ 1204184 w 2644724"/>
              <a:gd name="connsiteY0" fmla="*/ 84206 h 2414332"/>
              <a:gd name="connsiteX1" fmla="*/ 1324529 w 2644724"/>
              <a:gd name="connsiteY1" fmla="*/ 0 h 2414332"/>
              <a:gd name="connsiteX2" fmla="*/ 1440541 w 2644724"/>
              <a:gd name="connsiteY2" fmla="*/ 84206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204184 w 2644724"/>
              <a:gd name="connsiteY11" fmla="*/ 84206 h 2414332"/>
              <a:gd name="connsiteX0" fmla="*/ 1204184 w 2644724"/>
              <a:gd name="connsiteY0" fmla="*/ 84206 h 2414332"/>
              <a:gd name="connsiteX1" fmla="*/ 1324529 w 2644724"/>
              <a:gd name="connsiteY1" fmla="*/ 0 h 2414332"/>
              <a:gd name="connsiteX2" fmla="*/ 1455933 w 2644724"/>
              <a:gd name="connsiteY2" fmla="*/ 80922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204184 w 2644724"/>
              <a:gd name="connsiteY11" fmla="*/ 84206 h 2414332"/>
              <a:gd name="connsiteX0" fmla="*/ 1188792 w 2644724"/>
              <a:gd name="connsiteY0" fmla="*/ 84206 h 2414332"/>
              <a:gd name="connsiteX1" fmla="*/ 1324529 w 2644724"/>
              <a:gd name="connsiteY1" fmla="*/ 0 h 2414332"/>
              <a:gd name="connsiteX2" fmla="*/ 1455933 w 2644724"/>
              <a:gd name="connsiteY2" fmla="*/ 80922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188792 w 2644724"/>
              <a:gd name="connsiteY11" fmla="*/ 84206 h 2414332"/>
              <a:gd name="connsiteX0" fmla="*/ 1181815 w 2644724"/>
              <a:gd name="connsiteY0" fmla="*/ 88701 h 2414332"/>
              <a:gd name="connsiteX1" fmla="*/ 1324529 w 2644724"/>
              <a:gd name="connsiteY1" fmla="*/ 0 h 2414332"/>
              <a:gd name="connsiteX2" fmla="*/ 1455933 w 2644724"/>
              <a:gd name="connsiteY2" fmla="*/ 80922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181815 w 2644724"/>
              <a:gd name="connsiteY11" fmla="*/ 88701 h 2414332"/>
              <a:gd name="connsiteX0" fmla="*/ 0 w 2644724"/>
              <a:gd name="connsiteY0" fmla="*/ 2414306 h 2453562"/>
              <a:gd name="connsiteX1" fmla="*/ 0 w 2644724"/>
              <a:gd name="connsiteY1" fmla="*/ 822042 h 2453562"/>
              <a:gd name="connsiteX2" fmla="*/ 345405 w 2644724"/>
              <a:gd name="connsiteY2" fmla="*/ 354733 h 2453562"/>
              <a:gd name="connsiteX3" fmla="*/ 1181815 w 2644724"/>
              <a:gd name="connsiteY3" fmla="*/ 88701 h 2453562"/>
              <a:gd name="connsiteX4" fmla="*/ 1324529 w 2644724"/>
              <a:gd name="connsiteY4" fmla="*/ 0 h 2453562"/>
              <a:gd name="connsiteX5" fmla="*/ 1455933 w 2644724"/>
              <a:gd name="connsiteY5" fmla="*/ 80922 h 2453562"/>
              <a:gd name="connsiteX6" fmla="*/ 2299319 w 2644724"/>
              <a:gd name="connsiteY6" fmla="*/ 354733 h 2453562"/>
              <a:gd name="connsiteX7" fmla="*/ 2644724 w 2644724"/>
              <a:gd name="connsiteY7" fmla="*/ 822042 h 2453562"/>
              <a:gd name="connsiteX8" fmla="*/ 2644724 w 2644724"/>
              <a:gd name="connsiteY8" fmla="*/ 2414306 h 2453562"/>
              <a:gd name="connsiteX9" fmla="*/ 2644719 w 2644724"/>
              <a:gd name="connsiteY9" fmla="*/ 2414332 h 2453562"/>
              <a:gd name="connsiteX10" fmla="*/ 6 w 2644724"/>
              <a:gd name="connsiteY10" fmla="*/ 2414332 h 2453562"/>
              <a:gd name="connsiteX11" fmla="*/ 60547 w 2644724"/>
              <a:gd name="connsiteY11" fmla="*/ 2453562 h 2453562"/>
              <a:gd name="connsiteX0" fmla="*/ 0 w 2644724"/>
              <a:gd name="connsiteY0" fmla="*/ 2414306 h 2414332"/>
              <a:gd name="connsiteX1" fmla="*/ 0 w 2644724"/>
              <a:gd name="connsiteY1" fmla="*/ 822042 h 2414332"/>
              <a:gd name="connsiteX2" fmla="*/ 345405 w 2644724"/>
              <a:gd name="connsiteY2" fmla="*/ 354733 h 2414332"/>
              <a:gd name="connsiteX3" fmla="*/ 1181815 w 2644724"/>
              <a:gd name="connsiteY3" fmla="*/ 88701 h 2414332"/>
              <a:gd name="connsiteX4" fmla="*/ 1324529 w 2644724"/>
              <a:gd name="connsiteY4" fmla="*/ 0 h 2414332"/>
              <a:gd name="connsiteX5" fmla="*/ 1455933 w 2644724"/>
              <a:gd name="connsiteY5" fmla="*/ 80922 h 2414332"/>
              <a:gd name="connsiteX6" fmla="*/ 2299319 w 2644724"/>
              <a:gd name="connsiteY6" fmla="*/ 354733 h 2414332"/>
              <a:gd name="connsiteX7" fmla="*/ 2644724 w 2644724"/>
              <a:gd name="connsiteY7" fmla="*/ 822042 h 2414332"/>
              <a:gd name="connsiteX8" fmla="*/ 2644724 w 2644724"/>
              <a:gd name="connsiteY8" fmla="*/ 2414306 h 2414332"/>
              <a:gd name="connsiteX9" fmla="*/ 2644719 w 2644724"/>
              <a:gd name="connsiteY9" fmla="*/ 2414332 h 2414332"/>
              <a:gd name="connsiteX10" fmla="*/ 6 w 2644724"/>
              <a:gd name="connsiteY10" fmla="*/ 2414332 h 2414332"/>
              <a:gd name="connsiteX0" fmla="*/ 0 w 2644724"/>
              <a:gd name="connsiteY0" fmla="*/ 2414306 h 2414332"/>
              <a:gd name="connsiteX1" fmla="*/ 0 w 2644724"/>
              <a:gd name="connsiteY1" fmla="*/ 822042 h 2414332"/>
              <a:gd name="connsiteX2" fmla="*/ 345405 w 2644724"/>
              <a:gd name="connsiteY2" fmla="*/ 354733 h 2414332"/>
              <a:gd name="connsiteX3" fmla="*/ 1181815 w 2644724"/>
              <a:gd name="connsiteY3" fmla="*/ 88701 h 2414332"/>
              <a:gd name="connsiteX4" fmla="*/ 1324529 w 2644724"/>
              <a:gd name="connsiteY4" fmla="*/ 0 h 2414332"/>
              <a:gd name="connsiteX5" fmla="*/ 1455933 w 2644724"/>
              <a:gd name="connsiteY5" fmla="*/ 80922 h 2414332"/>
              <a:gd name="connsiteX6" fmla="*/ 2299319 w 2644724"/>
              <a:gd name="connsiteY6" fmla="*/ 354733 h 2414332"/>
              <a:gd name="connsiteX7" fmla="*/ 2644724 w 2644724"/>
              <a:gd name="connsiteY7" fmla="*/ 822042 h 2414332"/>
              <a:gd name="connsiteX8" fmla="*/ 2644724 w 2644724"/>
              <a:gd name="connsiteY8" fmla="*/ 2414306 h 2414332"/>
              <a:gd name="connsiteX9" fmla="*/ 2644719 w 2644724"/>
              <a:gd name="connsiteY9" fmla="*/ 2414332 h 2414332"/>
              <a:gd name="connsiteX0" fmla="*/ 0 w 2644724"/>
              <a:gd name="connsiteY0" fmla="*/ 2414306 h 2414332"/>
              <a:gd name="connsiteX1" fmla="*/ 0 w 2644724"/>
              <a:gd name="connsiteY1" fmla="*/ 822042 h 2414332"/>
              <a:gd name="connsiteX2" fmla="*/ 61554 w 2644724"/>
              <a:gd name="connsiteY2" fmla="*/ 566798 h 2414332"/>
              <a:gd name="connsiteX3" fmla="*/ 345405 w 2644724"/>
              <a:gd name="connsiteY3" fmla="*/ 354733 h 2414332"/>
              <a:gd name="connsiteX4" fmla="*/ 1181815 w 2644724"/>
              <a:gd name="connsiteY4" fmla="*/ 88701 h 2414332"/>
              <a:gd name="connsiteX5" fmla="*/ 1324529 w 2644724"/>
              <a:gd name="connsiteY5" fmla="*/ 0 h 2414332"/>
              <a:gd name="connsiteX6" fmla="*/ 1455933 w 2644724"/>
              <a:gd name="connsiteY6" fmla="*/ 80922 h 2414332"/>
              <a:gd name="connsiteX7" fmla="*/ 2299319 w 2644724"/>
              <a:gd name="connsiteY7" fmla="*/ 354733 h 2414332"/>
              <a:gd name="connsiteX8" fmla="*/ 2644724 w 2644724"/>
              <a:gd name="connsiteY8" fmla="*/ 822042 h 2414332"/>
              <a:gd name="connsiteX9" fmla="*/ 2644724 w 2644724"/>
              <a:gd name="connsiteY9" fmla="*/ 2414306 h 2414332"/>
              <a:gd name="connsiteX10" fmla="*/ 2644719 w 2644724"/>
              <a:gd name="connsiteY10" fmla="*/ 2414332 h 2414332"/>
              <a:gd name="connsiteX0" fmla="*/ 0 w 2644724"/>
              <a:gd name="connsiteY0" fmla="*/ 2414306 h 2414332"/>
              <a:gd name="connsiteX1" fmla="*/ 0 w 2644724"/>
              <a:gd name="connsiteY1" fmla="*/ 822042 h 2414332"/>
              <a:gd name="connsiteX2" fmla="*/ 72750 w 2644724"/>
              <a:gd name="connsiteY2" fmla="*/ 552280 h 2414332"/>
              <a:gd name="connsiteX3" fmla="*/ 345405 w 2644724"/>
              <a:gd name="connsiteY3" fmla="*/ 354733 h 2414332"/>
              <a:gd name="connsiteX4" fmla="*/ 1181815 w 2644724"/>
              <a:gd name="connsiteY4" fmla="*/ 88701 h 2414332"/>
              <a:gd name="connsiteX5" fmla="*/ 1324529 w 2644724"/>
              <a:gd name="connsiteY5" fmla="*/ 0 h 2414332"/>
              <a:gd name="connsiteX6" fmla="*/ 1455933 w 2644724"/>
              <a:gd name="connsiteY6" fmla="*/ 80922 h 2414332"/>
              <a:gd name="connsiteX7" fmla="*/ 2299319 w 2644724"/>
              <a:gd name="connsiteY7" fmla="*/ 354733 h 2414332"/>
              <a:gd name="connsiteX8" fmla="*/ 2644724 w 2644724"/>
              <a:gd name="connsiteY8" fmla="*/ 822042 h 2414332"/>
              <a:gd name="connsiteX9" fmla="*/ 2644724 w 2644724"/>
              <a:gd name="connsiteY9" fmla="*/ 2414306 h 2414332"/>
              <a:gd name="connsiteX10" fmla="*/ 2644719 w 2644724"/>
              <a:gd name="connsiteY10" fmla="*/ 2414332 h 2414332"/>
              <a:gd name="connsiteX0" fmla="*/ 0 w 2644724"/>
              <a:gd name="connsiteY0" fmla="*/ 2414306 h 2414332"/>
              <a:gd name="connsiteX1" fmla="*/ 0 w 2644724"/>
              <a:gd name="connsiteY1" fmla="*/ 822042 h 2414332"/>
              <a:gd name="connsiteX2" fmla="*/ 72750 w 2644724"/>
              <a:gd name="connsiteY2" fmla="*/ 552280 h 2414332"/>
              <a:gd name="connsiteX3" fmla="*/ 345405 w 2644724"/>
              <a:gd name="connsiteY3" fmla="*/ 354733 h 2414332"/>
              <a:gd name="connsiteX4" fmla="*/ 1181815 w 2644724"/>
              <a:gd name="connsiteY4" fmla="*/ 88701 h 2414332"/>
              <a:gd name="connsiteX5" fmla="*/ 1324529 w 2644724"/>
              <a:gd name="connsiteY5" fmla="*/ 0 h 2414332"/>
              <a:gd name="connsiteX6" fmla="*/ 1455933 w 2644724"/>
              <a:gd name="connsiteY6" fmla="*/ 80922 h 2414332"/>
              <a:gd name="connsiteX7" fmla="*/ 2299319 w 2644724"/>
              <a:gd name="connsiteY7" fmla="*/ 354733 h 2414332"/>
              <a:gd name="connsiteX8" fmla="*/ 2644724 w 2644724"/>
              <a:gd name="connsiteY8" fmla="*/ 822042 h 2414332"/>
              <a:gd name="connsiteX9" fmla="*/ 2644724 w 2644724"/>
              <a:gd name="connsiteY9" fmla="*/ 2414306 h 2414332"/>
              <a:gd name="connsiteX10" fmla="*/ 2644719 w 2644724"/>
              <a:gd name="connsiteY10" fmla="*/ 2414332 h 2414332"/>
              <a:gd name="connsiteX0" fmla="*/ 0 w 2644724"/>
              <a:gd name="connsiteY0" fmla="*/ 2414306 h 2414332"/>
              <a:gd name="connsiteX1" fmla="*/ 72750 w 2644724"/>
              <a:gd name="connsiteY1" fmla="*/ 552280 h 2414332"/>
              <a:gd name="connsiteX2" fmla="*/ 345405 w 2644724"/>
              <a:gd name="connsiteY2" fmla="*/ 354733 h 2414332"/>
              <a:gd name="connsiteX3" fmla="*/ 1181815 w 2644724"/>
              <a:gd name="connsiteY3" fmla="*/ 88701 h 2414332"/>
              <a:gd name="connsiteX4" fmla="*/ 1324529 w 2644724"/>
              <a:gd name="connsiteY4" fmla="*/ 0 h 2414332"/>
              <a:gd name="connsiteX5" fmla="*/ 1455933 w 2644724"/>
              <a:gd name="connsiteY5" fmla="*/ 80922 h 2414332"/>
              <a:gd name="connsiteX6" fmla="*/ 2299319 w 2644724"/>
              <a:gd name="connsiteY6" fmla="*/ 354733 h 2414332"/>
              <a:gd name="connsiteX7" fmla="*/ 2644724 w 2644724"/>
              <a:gd name="connsiteY7" fmla="*/ 822042 h 2414332"/>
              <a:gd name="connsiteX8" fmla="*/ 2644724 w 2644724"/>
              <a:gd name="connsiteY8" fmla="*/ 2414306 h 2414332"/>
              <a:gd name="connsiteX9" fmla="*/ 2644719 w 2644724"/>
              <a:gd name="connsiteY9" fmla="*/ 2414332 h 2414332"/>
              <a:gd name="connsiteX0" fmla="*/ 0 w 2571974"/>
              <a:gd name="connsiteY0" fmla="*/ 552280 h 2414332"/>
              <a:gd name="connsiteX1" fmla="*/ 272655 w 2571974"/>
              <a:gd name="connsiteY1" fmla="*/ 354733 h 2414332"/>
              <a:gd name="connsiteX2" fmla="*/ 1109065 w 2571974"/>
              <a:gd name="connsiteY2" fmla="*/ 88701 h 2414332"/>
              <a:gd name="connsiteX3" fmla="*/ 1251779 w 2571974"/>
              <a:gd name="connsiteY3" fmla="*/ 0 h 2414332"/>
              <a:gd name="connsiteX4" fmla="*/ 1383183 w 2571974"/>
              <a:gd name="connsiteY4" fmla="*/ 80922 h 2414332"/>
              <a:gd name="connsiteX5" fmla="*/ 2226569 w 2571974"/>
              <a:gd name="connsiteY5" fmla="*/ 354733 h 2414332"/>
              <a:gd name="connsiteX6" fmla="*/ 2571974 w 2571974"/>
              <a:gd name="connsiteY6" fmla="*/ 822042 h 2414332"/>
              <a:gd name="connsiteX7" fmla="*/ 2571974 w 2571974"/>
              <a:gd name="connsiteY7" fmla="*/ 2414306 h 2414332"/>
              <a:gd name="connsiteX8" fmla="*/ 2571969 w 2571974"/>
              <a:gd name="connsiteY8" fmla="*/ 2414332 h 2414332"/>
              <a:gd name="connsiteX0" fmla="*/ 0 w 2571974"/>
              <a:gd name="connsiteY0" fmla="*/ 534133 h 2414332"/>
              <a:gd name="connsiteX1" fmla="*/ 272655 w 2571974"/>
              <a:gd name="connsiteY1" fmla="*/ 354733 h 2414332"/>
              <a:gd name="connsiteX2" fmla="*/ 1109065 w 2571974"/>
              <a:gd name="connsiteY2" fmla="*/ 88701 h 2414332"/>
              <a:gd name="connsiteX3" fmla="*/ 1251779 w 2571974"/>
              <a:gd name="connsiteY3" fmla="*/ 0 h 2414332"/>
              <a:gd name="connsiteX4" fmla="*/ 1383183 w 2571974"/>
              <a:gd name="connsiteY4" fmla="*/ 80922 h 2414332"/>
              <a:gd name="connsiteX5" fmla="*/ 2226569 w 2571974"/>
              <a:gd name="connsiteY5" fmla="*/ 354733 h 2414332"/>
              <a:gd name="connsiteX6" fmla="*/ 2571974 w 2571974"/>
              <a:gd name="connsiteY6" fmla="*/ 822042 h 2414332"/>
              <a:gd name="connsiteX7" fmla="*/ 2571974 w 2571974"/>
              <a:gd name="connsiteY7" fmla="*/ 2414306 h 2414332"/>
              <a:gd name="connsiteX8" fmla="*/ 2571969 w 2571974"/>
              <a:gd name="connsiteY8" fmla="*/ 2414332 h 2414332"/>
              <a:gd name="connsiteX0" fmla="*/ 0 w 2571974"/>
              <a:gd name="connsiteY0" fmla="*/ 534133 h 2414332"/>
              <a:gd name="connsiteX1" fmla="*/ 272655 w 2571974"/>
              <a:gd name="connsiteY1" fmla="*/ 354733 h 2414332"/>
              <a:gd name="connsiteX2" fmla="*/ 1109065 w 2571974"/>
              <a:gd name="connsiteY2" fmla="*/ 88701 h 2414332"/>
              <a:gd name="connsiteX3" fmla="*/ 1251779 w 2571974"/>
              <a:gd name="connsiteY3" fmla="*/ 0 h 2414332"/>
              <a:gd name="connsiteX4" fmla="*/ 1383183 w 2571974"/>
              <a:gd name="connsiteY4" fmla="*/ 80922 h 2414332"/>
              <a:gd name="connsiteX5" fmla="*/ 2226569 w 2571974"/>
              <a:gd name="connsiteY5" fmla="*/ 354733 h 2414332"/>
              <a:gd name="connsiteX6" fmla="*/ 2571974 w 2571974"/>
              <a:gd name="connsiteY6" fmla="*/ 822042 h 2414332"/>
              <a:gd name="connsiteX7" fmla="*/ 2571974 w 2571974"/>
              <a:gd name="connsiteY7" fmla="*/ 2414306 h 2414332"/>
              <a:gd name="connsiteX8" fmla="*/ 2571969 w 2571974"/>
              <a:gd name="connsiteY8" fmla="*/ 2414332 h 2414332"/>
              <a:gd name="connsiteX0" fmla="*/ 0 w 2571974"/>
              <a:gd name="connsiteY0" fmla="*/ 534133 h 2414332"/>
              <a:gd name="connsiteX1" fmla="*/ 272655 w 2571974"/>
              <a:gd name="connsiteY1" fmla="*/ 360177 h 2414332"/>
              <a:gd name="connsiteX2" fmla="*/ 1109065 w 2571974"/>
              <a:gd name="connsiteY2" fmla="*/ 88701 h 2414332"/>
              <a:gd name="connsiteX3" fmla="*/ 1251779 w 2571974"/>
              <a:gd name="connsiteY3" fmla="*/ 0 h 2414332"/>
              <a:gd name="connsiteX4" fmla="*/ 1383183 w 2571974"/>
              <a:gd name="connsiteY4" fmla="*/ 80922 h 2414332"/>
              <a:gd name="connsiteX5" fmla="*/ 2226569 w 2571974"/>
              <a:gd name="connsiteY5" fmla="*/ 354733 h 2414332"/>
              <a:gd name="connsiteX6" fmla="*/ 2571974 w 2571974"/>
              <a:gd name="connsiteY6" fmla="*/ 822042 h 2414332"/>
              <a:gd name="connsiteX7" fmla="*/ 2571974 w 2571974"/>
              <a:gd name="connsiteY7" fmla="*/ 2414306 h 2414332"/>
              <a:gd name="connsiteX8" fmla="*/ 2571969 w 2571974"/>
              <a:gd name="connsiteY8" fmla="*/ 2414332 h 2414332"/>
              <a:gd name="connsiteX0" fmla="*/ 0 w 2571974"/>
              <a:gd name="connsiteY0" fmla="*/ 534133 h 2414332"/>
              <a:gd name="connsiteX1" fmla="*/ 272655 w 2571974"/>
              <a:gd name="connsiteY1" fmla="*/ 360177 h 2414332"/>
              <a:gd name="connsiteX2" fmla="*/ 1109065 w 2571974"/>
              <a:gd name="connsiteY2" fmla="*/ 88701 h 2414332"/>
              <a:gd name="connsiteX3" fmla="*/ 1251779 w 2571974"/>
              <a:gd name="connsiteY3" fmla="*/ 0 h 2414332"/>
              <a:gd name="connsiteX4" fmla="*/ 1383183 w 2571974"/>
              <a:gd name="connsiteY4" fmla="*/ 80922 h 2414332"/>
              <a:gd name="connsiteX5" fmla="*/ 2226569 w 2571974"/>
              <a:gd name="connsiteY5" fmla="*/ 354733 h 2414332"/>
              <a:gd name="connsiteX6" fmla="*/ 2571974 w 2571974"/>
              <a:gd name="connsiteY6" fmla="*/ 822042 h 2414332"/>
              <a:gd name="connsiteX7" fmla="*/ 2569622 w 2571974"/>
              <a:gd name="connsiteY7" fmla="*/ 1283604 h 2414332"/>
              <a:gd name="connsiteX8" fmla="*/ 2571974 w 2571974"/>
              <a:gd name="connsiteY8" fmla="*/ 2414306 h 2414332"/>
              <a:gd name="connsiteX9" fmla="*/ 2571969 w 2571974"/>
              <a:gd name="connsiteY9" fmla="*/ 2414332 h 2414332"/>
              <a:gd name="connsiteX0" fmla="*/ 0 w 2571974"/>
              <a:gd name="connsiteY0" fmla="*/ 534133 h 2414306"/>
              <a:gd name="connsiteX1" fmla="*/ 272655 w 2571974"/>
              <a:gd name="connsiteY1" fmla="*/ 360177 h 2414306"/>
              <a:gd name="connsiteX2" fmla="*/ 1109065 w 2571974"/>
              <a:gd name="connsiteY2" fmla="*/ 88701 h 2414306"/>
              <a:gd name="connsiteX3" fmla="*/ 1251779 w 2571974"/>
              <a:gd name="connsiteY3" fmla="*/ 0 h 2414306"/>
              <a:gd name="connsiteX4" fmla="*/ 1383183 w 2571974"/>
              <a:gd name="connsiteY4" fmla="*/ 80922 h 2414306"/>
              <a:gd name="connsiteX5" fmla="*/ 2226569 w 2571974"/>
              <a:gd name="connsiteY5" fmla="*/ 354733 h 2414306"/>
              <a:gd name="connsiteX6" fmla="*/ 2571974 w 2571974"/>
              <a:gd name="connsiteY6" fmla="*/ 822042 h 2414306"/>
              <a:gd name="connsiteX7" fmla="*/ 2569622 w 2571974"/>
              <a:gd name="connsiteY7" fmla="*/ 1283604 h 2414306"/>
              <a:gd name="connsiteX8" fmla="*/ 2571974 w 2571974"/>
              <a:gd name="connsiteY8" fmla="*/ 2414306 h 2414306"/>
              <a:gd name="connsiteX0" fmla="*/ 0 w 2571974"/>
              <a:gd name="connsiteY0" fmla="*/ 534133 h 1283604"/>
              <a:gd name="connsiteX1" fmla="*/ 272655 w 2571974"/>
              <a:gd name="connsiteY1" fmla="*/ 360177 h 1283604"/>
              <a:gd name="connsiteX2" fmla="*/ 1109065 w 2571974"/>
              <a:gd name="connsiteY2" fmla="*/ 88701 h 1283604"/>
              <a:gd name="connsiteX3" fmla="*/ 1251779 w 2571974"/>
              <a:gd name="connsiteY3" fmla="*/ 0 h 1283604"/>
              <a:gd name="connsiteX4" fmla="*/ 1383183 w 2571974"/>
              <a:gd name="connsiteY4" fmla="*/ 80922 h 1283604"/>
              <a:gd name="connsiteX5" fmla="*/ 2226569 w 2571974"/>
              <a:gd name="connsiteY5" fmla="*/ 354733 h 1283604"/>
              <a:gd name="connsiteX6" fmla="*/ 2571974 w 2571974"/>
              <a:gd name="connsiteY6" fmla="*/ 822042 h 1283604"/>
              <a:gd name="connsiteX7" fmla="*/ 2569622 w 2571974"/>
              <a:gd name="connsiteY7" fmla="*/ 1283604 h 128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1974" h="1283604">
                <a:moveTo>
                  <a:pt x="0" y="534133"/>
                </a:moveTo>
                <a:cubicBezTo>
                  <a:pt x="54769" y="479838"/>
                  <a:pt x="85945" y="439860"/>
                  <a:pt x="272655" y="360177"/>
                </a:cubicBezTo>
                <a:cubicBezTo>
                  <a:pt x="519614" y="269446"/>
                  <a:pt x="821402" y="229668"/>
                  <a:pt x="1109065" y="88701"/>
                </a:cubicBezTo>
                <a:lnTo>
                  <a:pt x="1251779" y="0"/>
                </a:lnTo>
                <a:lnTo>
                  <a:pt x="1383183" y="80922"/>
                </a:lnTo>
                <a:cubicBezTo>
                  <a:pt x="1670846" y="221889"/>
                  <a:pt x="1979611" y="264002"/>
                  <a:pt x="2226569" y="354733"/>
                </a:cubicBezTo>
                <a:cubicBezTo>
                  <a:pt x="2464036" y="460028"/>
                  <a:pt x="2571974" y="580785"/>
                  <a:pt x="2571974" y="822042"/>
                </a:cubicBezTo>
                <a:lnTo>
                  <a:pt x="2569622" y="1283604"/>
                </a:lnTo>
              </a:path>
            </a:pathLst>
          </a:custGeom>
          <a:noFill/>
          <a:ln w="25400" cap="rnd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237B061B-7D22-401D-ACD7-A79B3A9FB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926" y="24701"/>
            <a:ext cx="2582489" cy="4039782"/>
          </a:xfrm>
          <a:custGeom>
            <a:avLst/>
            <a:gdLst>
              <a:gd name="connsiteX0" fmla="*/ 1324902 w 2644724"/>
              <a:gd name="connsiteY0" fmla="*/ 0 h 2397243"/>
              <a:gd name="connsiteX1" fmla="*/ 1324529 w 2644724"/>
              <a:gd name="connsiteY1" fmla="*/ 2617 h 2397243"/>
              <a:gd name="connsiteX2" fmla="*/ 1440541 w 2644724"/>
              <a:gd name="connsiteY2" fmla="*/ 67117 h 2397243"/>
              <a:gd name="connsiteX3" fmla="*/ 2299319 w 2644724"/>
              <a:gd name="connsiteY3" fmla="*/ 337644 h 2397243"/>
              <a:gd name="connsiteX4" fmla="*/ 2644724 w 2644724"/>
              <a:gd name="connsiteY4" fmla="*/ 804953 h 2397243"/>
              <a:gd name="connsiteX5" fmla="*/ 2644724 w 2644724"/>
              <a:gd name="connsiteY5" fmla="*/ 2397217 h 2397243"/>
              <a:gd name="connsiteX6" fmla="*/ 2644719 w 2644724"/>
              <a:gd name="connsiteY6" fmla="*/ 2397243 h 2397243"/>
              <a:gd name="connsiteX7" fmla="*/ 6 w 2644724"/>
              <a:gd name="connsiteY7" fmla="*/ 2397243 h 2397243"/>
              <a:gd name="connsiteX8" fmla="*/ 0 w 2644724"/>
              <a:gd name="connsiteY8" fmla="*/ 2397217 h 2397243"/>
              <a:gd name="connsiteX9" fmla="*/ 0 w 2644724"/>
              <a:gd name="connsiteY9" fmla="*/ 804953 h 2397243"/>
              <a:gd name="connsiteX10" fmla="*/ 345405 w 2644724"/>
              <a:gd name="connsiteY10" fmla="*/ 337644 h 2397243"/>
              <a:gd name="connsiteX11" fmla="*/ 1204184 w 2644724"/>
              <a:gd name="connsiteY11" fmla="*/ 67117 h 2397243"/>
              <a:gd name="connsiteX12" fmla="*/ 1320196 w 2644724"/>
              <a:gd name="connsiteY12" fmla="*/ 2617 h 2397243"/>
              <a:gd name="connsiteX13" fmla="*/ 1322362 w 2644724"/>
              <a:gd name="connsiteY13" fmla="*/ 1412 h 2397243"/>
              <a:gd name="connsiteX0" fmla="*/ 1324902 w 2644724"/>
              <a:gd name="connsiteY0" fmla="*/ 0 h 2472784"/>
              <a:gd name="connsiteX1" fmla="*/ 1324529 w 2644724"/>
              <a:gd name="connsiteY1" fmla="*/ 78158 h 2472784"/>
              <a:gd name="connsiteX2" fmla="*/ 1440541 w 2644724"/>
              <a:gd name="connsiteY2" fmla="*/ 142658 h 2472784"/>
              <a:gd name="connsiteX3" fmla="*/ 2299319 w 2644724"/>
              <a:gd name="connsiteY3" fmla="*/ 413185 h 2472784"/>
              <a:gd name="connsiteX4" fmla="*/ 2644724 w 2644724"/>
              <a:gd name="connsiteY4" fmla="*/ 880494 h 2472784"/>
              <a:gd name="connsiteX5" fmla="*/ 2644724 w 2644724"/>
              <a:gd name="connsiteY5" fmla="*/ 2472758 h 2472784"/>
              <a:gd name="connsiteX6" fmla="*/ 2644719 w 2644724"/>
              <a:gd name="connsiteY6" fmla="*/ 2472784 h 2472784"/>
              <a:gd name="connsiteX7" fmla="*/ 6 w 2644724"/>
              <a:gd name="connsiteY7" fmla="*/ 2472784 h 2472784"/>
              <a:gd name="connsiteX8" fmla="*/ 0 w 2644724"/>
              <a:gd name="connsiteY8" fmla="*/ 2472758 h 2472784"/>
              <a:gd name="connsiteX9" fmla="*/ 0 w 2644724"/>
              <a:gd name="connsiteY9" fmla="*/ 880494 h 2472784"/>
              <a:gd name="connsiteX10" fmla="*/ 345405 w 2644724"/>
              <a:gd name="connsiteY10" fmla="*/ 413185 h 2472784"/>
              <a:gd name="connsiteX11" fmla="*/ 1204184 w 2644724"/>
              <a:gd name="connsiteY11" fmla="*/ 142658 h 2472784"/>
              <a:gd name="connsiteX12" fmla="*/ 1320196 w 2644724"/>
              <a:gd name="connsiteY12" fmla="*/ 78158 h 2472784"/>
              <a:gd name="connsiteX13" fmla="*/ 1322362 w 2644724"/>
              <a:gd name="connsiteY13" fmla="*/ 76953 h 2472784"/>
              <a:gd name="connsiteX14" fmla="*/ 1324902 w 2644724"/>
              <a:gd name="connsiteY14" fmla="*/ 0 h 2472784"/>
              <a:gd name="connsiteX0" fmla="*/ 1322362 w 2644724"/>
              <a:gd name="connsiteY0" fmla="*/ 3996 h 2399827"/>
              <a:gd name="connsiteX1" fmla="*/ 1324529 w 2644724"/>
              <a:gd name="connsiteY1" fmla="*/ 5201 h 2399827"/>
              <a:gd name="connsiteX2" fmla="*/ 1440541 w 2644724"/>
              <a:gd name="connsiteY2" fmla="*/ 69701 h 2399827"/>
              <a:gd name="connsiteX3" fmla="*/ 2299319 w 2644724"/>
              <a:gd name="connsiteY3" fmla="*/ 340228 h 2399827"/>
              <a:gd name="connsiteX4" fmla="*/ 2644724 w 2644724"/>
              <a:gd name="connsiteY4" fmla="*/ 807537 h 2399827"/>
              <a:gd name="connsiteX5" fmla="*/ 2644724 w 2644724"/>
              <a:gd name="connsiteY5" fmla="*/ 2399801 h 2399827"/>
              <a:gd name="connsiteX6" fmla="*/ 2644719 w 2644724"/>
              <a:gd name="connsiteY6" fmla="*/ 2399827 h 2399827"/>
              <a:gd name="connsiteX7" fmla="*/ 6 w 2644724"/>
              <a:gd name="connsiteY7" fmla="*/ 2399827 h 2399827"/>
              <a:gd name="connsiteX8" fmla="*/ 0 w 2644724"/>
              <a:gd name="connsiteY8" fmla="*/ 2399801 h 2399827"/>
              <a:gd name="connsiteX9" fmla="*/ 0 w 2644724"/>
              <a:gd name="connsiteY9" fmla="*/ 807537 h 2399827"/>
              <a:gd name="connsiteX10" fmla="*/ 345405 w 2644724"/>
              <a:gd name="connsiteY10" fmla="*/ 340228 h 2399827"/>
              <a:gd name="connsiteX11" fmla="*/ 1204184 w 2644724"/>
              <a:gd name="connsiteY11" fmla="*/ 69701 h 2399827"/>
              <a:gd name="connsiteX12" fmla="*/ 1320196 w 2644724"/>
              <a:gd name="connsiteY12" fmla="*/ 5201 h 2399827"/>
              <a:gd name="connsiteX13" fmla="*/ 1322362 w 2644724"/>
              <a:gd name="connsiteY13" fmla="*/ 3996 h 2399827"/>
              <a:gd name="connsiteX0" fmla="*/ 1322362 w 2644724"/>
              <a:gd name="connsiteY0" fmla="*/ 0 h 2461519"/>
              <a:gd name="connsiteX1" fmla="*/ 1324529 w 2644724"/>
              <a:gd name="connsiteY1" fmla="*/ 66893 h 2461519"/>
              <a:gd name="connsiteX2" fmla="*/ 1440541 w 2644724"/>
              <a:gd name="connsiteY2" fmla="*/ 131393 h 2461519"/>
              <a:gd name="connsiteX3" fmla="*/ 2299319 w 2644724"/>
              <a:gd name="connsiteY3" fmla="*/ 401920 h 2461519"/>
              <a:gd name="connsiteX4" fmla="*/ 2644724 w 2644724"/>
              <a:gd name="connsiteY4" fmla="*/ 869229 h 2461519"/>
              <a:gd name="connsiteX5" fmla="*/ 2644724 w 2644724"/>
              <a:gd name="connsiteY5" fmla="*/ 2461493 h 2461519"/>
              <a:gd name="connsiteX6" fmla="*/ 2644719 w 2644724"/>
              <a:gd name="connsiteY6" fmla="*/ 2461519 h 2461519"/>
              <a:gd name="connsiteX7" fmla="*/ 6 w 2644724"/>
              <a:gd name="connsiteY7" fmla="*/ 2461519 h 2461519"/>
              <a:gd name="connsiteX8" fmla="*/ 0 w 2644724"/>
              <a:gd name="connsiteY8" fmla="*/ 2461493 h 2461519"/>
              <a:gd name="connsiteX9" fmla="*/ 0 w 2644724"/>
              <a:gd name="connsiteY9" fmla="*/ 869229 h 2461519"/>
              <a:gd name="connsiteX10" fmla="*/ 345405 w 2644724"/>
              <a:gd name="connsiteY10" fmla="*/ 401920 h 2461519"/>
              <a:gd name="connsiteX11" fmla="*/ 1204184 w 2644724"/>
              <a:gd name="connsiteY11" fmla="*/ 131393 h 2461519"/>
              <a:gd name="connsiteX12" fmla="*/ 1320196 w 2644724"/>
              <a:gd name="connsiteY12" fmla="*/ 66893 h 2461519"/>
              <a:gd name="connsiteX13" fmla="*/ 1322362 w 2644724"/>
              <a:gd name="connsiteY13" fmla="*/ 0 h 2461519"/>
              <a:gd name="connsiteX0" fmla="*/ 1320196 w 2644724"/>
              <a:gd name="connsiteY0" fmla="*/ 0 h 2394626"/>
              <a:gd name="connsiteX1" fmla="*/ 1324529 w 2644724"/>
              <a:gd name="connsiteY1" fmla="*/ 0 h 2394626"/>
              <a:gd name="connsiteX2" fmla="*/ 1440541 w 2644724"/>
              <a:gd name="connsiteY2" fmla="*/ 64500 h 2394626"/>
              <a:gd name="connsiteX3" fmla="*/ 2299319 w 2644724"/>
              <a:gd name="connsiteY3" fmla="*/ 335027 h 2394626"/>
              <a:gd name="connsiteX4" fmla="*/ 2644724 w 2644724"/>
              <a:gd name="connsiteY4" fmla="*/ 802336 h 2394626"/>
              <a:gd name="connsiteX5" fmla="*/ 2644724 w 2644724"/>
              <a:gd name="connsiteY5" fmla="*/ 2394600 h 2394626"/>
              <a:gd name="connsiteX6" fmla="*/ 2644719 w 2644724"/>
              <a:gd name="connsiteY6" fmla="*/ 2394626 h 2394626"/>
              <a:gd name="connsiteX7" fmla="*/ 6 w 2644724"/>
              <a:gd name="connsiteY7" fmla="*/ 2394626 h 2394626"/>
              <a:gd name="connsiteX8" fmla="*/ 0 w 2644724"/>
              <a:gd name="connsiteY8" fmla="*/ 2394600 h 2394626"/>
              <a:gd name="connsiteX9" fmla="*/ 0 w 2644724"/>
              <a:gd name="connsiteY9" fmla="*/ 802336 h 2394626"/>
              <a:gd name="connsiteX10" fmla="*/ 345405 w 2644724"/>
              <a:gd name="connsiteY10" fmla="*/ 335027 h 2394626"/>
              <a:gd name="connsiteX11" fmla="*/ 1204184 w 2644724"/>
              <a:gd name="connsiteY11" fmla="*/ 64500 h 2394626"/>
              <a:gd name="connsiteX12" fmla="*/ 1320196 w 2644724"/>
              <a:gd name="connsiteY12" fmla="*/ 0 h 2394626"/>
              <a:gd name="connsiteX0" fmla="*/ 1204184 w 2644724"/>
              <a:gd name="connsiteY0" fmla="*/ 64500 h 2394626"/>
              <a:gd name="connsiteX1" fmla="*/ 1324529 w 2644724"/>
              <a:gd name="connsiteY1" fmla="*/ 0 h 2394626"/>
              <a:gd name="connsiteX2" fmla="*/ 1440541 w 2644724"/>
              <a:gd name="connsiteY2" fmla="*/ 64500 h 2394626"/>
              <a:gd name="connsiteX3" fmla="*/ 2299319 w 2644724"/>
              <a:gd name="connsiteY3" fmla="*/ 335027 h 2394626"/>
              <a:gd name="connsiteX4" fmla="*/ 2644724 w 2644724"/>
              <a:gd name="connsiteY4" fmla="*/ 802336 h 2394626"/>
              <a:gd name="connsiteX5" fmla="*/ 2644724 w 2644724"/>
              <a:gd name="connsiteY5" fmla="*/ 2394600 h 2394626"/>
              <a:gd name="connsiteX6" fmla="*/ 2644719 w 2644724"/>
              <a:gd name="connsiteY6" fmla="*/ 2394626 h 2394626"/>
              <a:gd name="connsiteX7" fmla="*/ 6 w 2644724"/>
              <a:gd name="connsiteY7" fmla="*/ 2394626 h 2394626"/>
              <a:gd name="connsiteX8" fmla="*/ 0 w 2644724"/>
              <a:gd name="connsiteY8" fmla="*/ 2394600 h 2394626"/>
              <a:gd name="connsiteX9" fmla="*/ 0 w 2644724"/>
              <a:gd name="connsiteY9" fmla="*/ 802336 h 2394626"/>
              <a:gd name="connsiteX10" fmla="*/ 345405 w 2644724"/>
              <a:gd name="connsiteY10" fmla="*/ 335027 h 2394626"/>
              <a:gd name="connsiteX11" fmla="*/ 1204184 w 2644724"/>
              <a:gd name="connsiteY11" fmla="*/ 64500 h 2394626"/>
              <a:gd name="connsiteX0" fmla="*/ 1204184 w 2644724"/>
              <a:gd name="connsiteY0" fmla="*/ 84206 h 2414332"/>
              <a:gd name="connsiteX1" fmla="*/ 1324529 w 2644724"/>
              <a:gd name="connsiteY1" fmla="*/ 0 h 2414332"/>
              <a:gd name="connsiteX2" fmla="*/ 1440541 w 2644724"/>
              <a:gd name="connsiteY2" fmla="*/ 84206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204184 w 2644724"/>
              <a:gd name="connsiteY11" fmla="*/ 84206 h 2414332"/>
              <a:gd name="connsiteX0" fmla="*/ 1204184 w 2644724"/>
              <a:gd name="connsiteY0" fmla="*/ 84206 h 2414332"/>
              <a:gd name="connsiteX1" fmla="*/ 1324529 w 2644724"/>
              <a:gd name="connsiteY1" fmla="*/ 0 h 2414332"/>
              <a:gd name="connsiteX2" fmla="*/ 1455933 w 2644724"/>
              <a:gd name="connsiteY2" fmla="*/ 80922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204184 w 2644724"/>
              <a:gd name="connsiteY11" fmla="*/ 84206 h 2414332"/>
              <a:gd name="connsiteX0" fmla="*/ 1188792 w 2644724"/>
              <a:gd name="connsiteY0" fmla="*/ 84206 h 2414332"/>
              <a:gd name="connsiteX1" fmla="*/ 1324529 w 2644724"/>
              <a:gd name="connsiteY1" fmla="*/ 0 h 2414332"/>
              <a:gd name="connsiteX2" fmla="*/ 1455933 w 2644724"/>
              <a:gd name="connsiteY2" fmla="*/ 80922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188792 w 2644724"/>
              <a:gd name="connsiteY11" fmla="*/ 84206 h 2414332"/>
              <a:gd name="connsiteX0" fmla="*/ 1181815 w 2644724"/>
              <a:gd name="connsiteY0" fmla="*/ 88701 h 2414332"/>
              <a:gd name="connsiteX1" fmla="*/ 1324529 w 2644724"/>
              <a:gd name="connsiteY1" fmla="*/ 0 h 2414332"/>
              <a:gd name="connsiteX2" fmla="*/ 1455933 w 2644724"/>
              <a:gd name="connsiteY2" fmla="*/ 80922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181815 w 2644724"/>
              <a:gd name="connsiteY11" fmla="*/ 88701 h 2414332"/>
              <a:gd name="connsiteX0" fmla="*/ 0 w 2644724"/>
              <a:gd name="connsiteY0" fmla="*/ 2414306 h 2453562"/>
              <a:gd name="connsiteX1" fmla="*/ 0 w 2644724"/>
              <a:gd name="connsiteY1" fmla="*/ 822042 h 2453562"/>
              <a:gd name="connsiteX2" fmla="*/ 345405 w 2644724"/>
              <a:gd name="connsiteY2" fmla="*/ 354733 h 2453562"/>
              <a:gd name="connsiteX3" fmla="*/ 1181815 w 2644724"/>
              <a:gd name="connsiteY3" fmla="*/ 88701 h 2453562"/>
              <a:gd name="connsiteX4" fmla="*/ 1324529 w 2644724"/>
              <a:gd name="connsiteY4" fmla="*/ 0 h 2453562"/>
              <a:gd name="connsiteX5" fmla="*/ 1455933 w 2644724"/>
              <a:gd name="connsiteY5" fmla="*/ 80922 h 2453562"/>
              <a:gd name="connsiteX6" fmla="*/ 2299319 w 2644724"/>
              <a:gd name="connsiteY6" fmla="*/ 354733 h 2453562"/>
              <a:gd name="connsiteX7" fmla="*/ 2644724 w 2644724"/>
              <a:gd name="connsiteY7" fmla="*/ 822042 h 2453562"/>
              <a:gd name="connsiteX8" fmla="*/ 2644724 w 2644724"/>
              <a:gd name="connsiteY8" fmla="*/ 2414306 h 2453562"/>
              <a:gd name="connsiteX9" fmla="*/ 2644719 w 2644724"/>
              <a:gd name="connsiteY9" fmla="*/ 2414332 h 2453562"/>
              <a:gd name="connsiteX10" fmla="*/ 6 w 2644724"/>
              <a:gd name="connsiteY10" fmla="*/ 2414332 h 2453562"/>
              <a:gd name="connsiteX11" fmla="*/ 60547 w 2644724"/>
              <a:gd name="connsiteY11" fmla="*/ 2453562 h 2453562"/>
              <a:gd name="connsiteX0" fmla="*/ 0 w 2644724"/>
              <a:gd name="connsiteY0" fmla="*/ 2414306 h 2414332"/>
              <a:gd name="connsiteX1" fmla="*/ 0 w 2644724"/>
              <a:gd name="connsiteY1" fmla="*/ 822042 h 2414332"/>
              <a:gd name="connsiteX2" fmla="*/ 345405 w 2644724"/>
              <a:gd name="connsiteY2" fmla="*/ 354733 h 2414332"/>
              <a:gd name="connsiteX3" fmla="*/ 1181815 w 2644724"/>
              <a:gd name="connsiteY3" fmla="*/ 88701 h 2414332"/>
              <a:gd name="connsiteX4" fmla="*/ 1324529 w 2644724"/>
              <a:gd name="connsiteY4" fmla="*/ 0 h 2414332"/>
              <a:gd name="connsiteX5" fmla="*/ 1455933 w 2644724"/>
              <a:gd name="connsiteY5" fmla="*/ 80922 h 2414332"/>
              <a:gd name="connsiteX6" fmla="*/ 2299319 w 2644724"/>
              <a:gd name="connsiteY6" fmla="*/ 354733 h 2414332"/>
              <a:gd name="connsiteX7" fmla="*/ 2644724 w 2644724"/>
              <a:gd name="connsiteY7" fmla="*/ 822042 h 2414332"/>
              <a:gd name="connsiteX8" fmla="*/ 2644724 w 2644724"/>
              <a:gd name="connsiteY8" fmla="*/ 2414306 h 2414332"/>
              <a:gd name="connsiteX9" fmla="*/ 2644719 w 2644724"/>
              <a:gd name="connsiteY9" fmla="*/ 2414332 h 2414332"/>
              <a:gd name="connsiteX10" fmla="*/ 6 w 2644724"/>
              <a:gd name="connsiteY10" fmla="*/ 2414332 h 2414332"/>
              <a:gd name="connsiteX0" fmla="*/ 0 w 2644724"/>
              <a:gd name="connsiteY0" fmla="*/ 2414306 h 2414332"/>
              <a:gd name="connsiteX1" fmla="*/ 0 w 2644724"/>
              <a:gd name="connsiteY1" fmla="*/ 822042 h 2414332"/>
              <a:gd name="connsiteX2" fmla="*/ 345405 w 2644724"/>
              <a:gd name="connsiteY2" fmla="*/ 354733 h 2414332"/>
              <a:gd name="connsiteX3" fmla="*/ 1181815 w 2644724"/>
              <a:gd name="connsiteY3" fmla="*/ 88701 h 2414332"/>
              <a:gd name="connsiteX4" fmla="*/ 1324529 w 2644724"/>
              <a:gd name="connsiteY4" fmla="*/ 0 h 2414332"/>
              <a:gd name="connsiteX5" fmla="*/ 1455933 w 2644724"/>
              <a:gd name="connsiteY5" fmla="*/ 80922 h 2414332"/>
              <a:gd name="connsiteX6" fmla="*/ 2299319 w 2644724"/>
              <a:gd name="connsiteY6" fmla="*/ 354733 h 2414332"/>
              <a:gd name="connsiteX7" fmla="*/ 2644724 w 2644724"/>
              <a:gd name="connsiteY7" fmla="*/ 822042 h 2414332"/>
              <a:gd name="connsiteX8" fmla="*/ 2644724 w 2644724"/>
              <a:gd name="connsiteY8" fmla="*/ 2414306 h 2414332"/>
              <a:gd name="connsiteX9" fmla="*/ 2644719 w 2644724"/>
              <a:gd name="connsiteY9" fmla="*/ 2414332 h 2414332"/>
              <a:gd name="connsiteX0" fmla="*/ 0 w 2644724"/>
              <a:gd name="connsiteY0" fmla="*/ 2414306 h 2414306"/>
              <a:gd name="connsiteX1" fmla="*/ 0 w 2644724"/>
              <a:gd name="connsiteY1" fmla="*/ 822042 h 2414306"/>
              <a:gd name="connsiteX2" fmla="*/ 345405 w 2644724"/>
              <a:gd name="connsiteY2" fmla="*/ 354733 h 2414306"/>
              <a:gd name="connsiteX3" fmla="*/ 1181815 w 2644724"/>
              <a:gd name="connsiteY3" fmla="*/ 88701 h 2414306"/>
              <a:gd name="connsiteX4" fmla="*/ 1324529 w 2644724"/>
              <a:gd name="connsiteY4" fmla="*/ 0 h 2414306"/>
              <a:gd name="connsiteX5" fmla="*/ 1455933 w 2644724"/>
              <a:gd name="connsiteY5" fmla="*/ 80922 h 2414306"/>
              <a:gd name="connsiteX6" fmla="*/ 2299319 w 2644724"/>
              <a:gd name="connsiteY6" fmla="*/ 354733 h 2414306"/>
              <a:gd name="connsiteX7" fmla="*/ 2644724 w 2644724"/>
              <a:gd name="connsiteY7" fmla="*/ 822042 h 2414306"/>
              <a:gd name="connsiteX8" fmla="*/ 2644724 w 2644724"/>
              <a:gd name="connsiteY8" fmla="*/ 2414306 h 2414306"/>
              <a:gd name="connsiteX0" fmla="*/ 0 w 2644724"/>
              <a:gd name="connsiteY0" fmla="*/ 2414306 h 2414306"/>
              <a:gd name="connsiteX1" fmla="*/ 0 w 2644724"/>
              <a:gd name="connsiteY1" fmla="*/ 822042 h 2414306"/>
              <a:gd name="connsiteX2" fmla="*/ 345405 w 2644724"/>
              <a:gd name="connsiteY2" fmla="*/ 354733 h 2414306"/>
              <a:gd name="connsiteX3" fmla="*/ 1181815 w 2644724"/>
              <a:gd name="connsiteY3" fmla="*/ 88701 h 2414306"/>
              <a:gd name="connsiteX4" fmla="*/ 1324529 w 2644724"/>
              <a:gd name="connsiteY4" fmla="*/ 0 h 2414306"/>
              <a:gd name="connsiteX5" fmla="*/ 1455933 w 2644724"/>
              <a:gd name="connsiteY5" fmla="*/ 80922 h 2414306"/>
              <a:gd name="connsiteX6" fmla="*/ 2299319 w 2644724"/>
              <a:gd name="connsiteY6" fmla="*/ 354733 h 2414306"/>
              <a:gd name="connsiteX7" fmla="*/ 2644724 w 2644724"/>
              <a:gd name="connsiteY7" fmla="*/ 822042 h 2414306"/>
              <a:gd name="connsiteX0" fmla="*/ 0 w 2299319"/>
              <a:gd name="connsiteY0" fmla="*/ 2414306 h 2414306"/>
              <a:gd name="connsiteX1" fmla="*/ 0 w 2299319"/>
              <a:gd name="connsiteY1" fmla="*/ 822042 h 2414306"/>
              <a:gd name="connsiteX2" fmla="*/ 345405 w 2299319"/>
              <a:gd name="connsiteY2" fmla="*/ 354733 h 2414306"/>
              <a:gd name="connsiteX3" fmla="*/ 1181815 w 2299319"/>
              <a:gd name="connsiteY3" fmla="*/ 88701 h 2414306"/>
              <a:gd name="connsiteX4" fmla="*/ 1324529 w 2299319"/>
              <a:gd name="connsiteY4" fmla="*/ 0 h 2414306"/>
              <a:gd name="connsiteX5" fmla="*/ 1455933 w 2299319"/>
              <a:gd name="connsiteY5" fmla="*/ 80922 h 2414306"/>
              <a:gd name="connsiteX6" fmla="*/ 2299319 w 2299319"/>
              <a:gd name="connsiteY6" fmla="*/ 354733 h 2414306"/>
              <a:gd name="connsiteX0" fmla="*/ 0 w 1455933"/>
              <a:gd name="connsiteY0" fmla="*/ 2414306 h 2414306"/>
              <a:gd name="connsiteX1" fmla="*/ 0 w 1455933"/>
              <a:gd name="connsiteY1" fmla="*/ 822042 h 2414306"/>
              <a:gd name="connsiteX2" fmla="*/ 345405 w 1455933"/>
              <a:gd name="connsiteY2" fmla="*/ 354733 h 2414306"/>
              <a:gd name="connsiteX3" fmla="*/ 1181815 w 1455933"/>
              <a:gd name="connsiteY3" fmla="*/ 88701 h 2414306"/>
              <a:gd name="connsiteX4" fmla="*/ 1324529 w 1455933"/>
              <a:gd name="connsiteY4" fmla="*/ 0 h 2414306"/>
              <a:gd name="connsiteX5" fmla="*/ 1455933 w 1455933"/>
              <a:gd name="connsiteY5" fmla="*/ 80922 h 2414306"/>
              <a:gd name="connsiteX0" fmla="*/ 0 w 1324529"/>
              <a:gd name="connsiteY0" fmla="*/ 2414306 h 2414306"/>
              <a:gd name="connsiteX1" fmla="*/ 0 w 1324529"/>
              <a:gd name="connsiteY1" fmla="*/ 822042 h 2414306"/>
              <a:gd name="connsiteX2" fmla="*/ 345405 w 1324529"/>
              <a:gd name="connsiteY2" fmla="*/ 354733 h 2414306"/>
              <a:gd name="connsiteX3" fmla="*/ 1181815 w 1324529"/>
              <a:gd name="connsiteY3" fmla="*/ 88701 h 2414306"/>
              <a:gd name="connsiteX4" fmla="*/ 1324529 w 1324529"/>
              <a:gd name="connsiteY4" fmla="*/ 0 h 2414306"/>
              <a:gd name="connsiteX0" fmla="*/ 0 w 1324529"/>
              <a:gd name="connsiteY0" fmla="*/ 2414306 h 2414306"/>
              <a:gd name="connsiteX1" fmla="*/ 0 w 1324529"/>
              <a:gd name="connsiteY1" fmla="*/ 822042 h 2414306"/>
              <a:gd name="connsiteX2" fmla="*/ 345405 w 1324529"/>
              <a:gd name="connsiteY2" fmla="*/ 354733 h 2414306"/>
              <a:gd name="connsiteX3" fmla="*/ 1181815 w 1324529"/>
              <a:gd name="connsiteY3" fmla="*/ 88701 h 2414306"/>
              <a:gd name="connsiteX4" fmla="*/ 1324529 w 1324529"/>
              <a:gd name="connsiteY4" fmla="*/ 0 h 2414306"/>
              <a:gd name="connsiteX0" fmla="*/ 0 w 1324529"/>
              <a:gd name="connsiteY0" fmla="*/ 1313911 h 1313911"/>
              <a:gd name="connsiteX1" fmla="*/ 0 w 1324529"/>
              <a:gd name="connsiteY1" fmla="*/ 822042 h 1313911"/>
              <a:gd name="connsiteX2" fmla="*/ 345405 w 1324529"/>
              <a:gd name="connsiteY2" fmla="*/ 354733 h 1313911"/>
              <a:gd name="connsiteX3" fmla="*/ 1181815 w 1324529"/>
              <a:gd name="connsiteY3" fmla="*/ 88701 h 1313911"/>
              <a:gd name="connsiteX4" fmla="*/ 1324529 w 1324529"/>
              <a:gd name="connsiteY4" fmla="*/ 0 h 1313911"/>
              <a:gd name="connsiteX0" fmla="*/ 0 w 1248959"/>
              <a:gd name="connsiteY0" fmla="*/ 1266729 h 1266729"/>
              <a:gd name="connsiteX1" fmla="*/ 0 w 1248959"/>
              <a:gd name="connsiteY1" fmla="*/ 774860 h 1266729"/>
              <a:gd name="connsiteX2" fmla="*/ 345405 w 1248959"/>
              <a:gd name="connsiteY2" fmla="*/ 307551 h 1266729"/>
              <a:gd name="connsiteX3" fmla="*/ 1181815 w 1248959"/>
              <a:gd name="connsiteY3" fmla="*/ 41519 h 1266729"/>
              <a:gd name="connsiteX4" fmla="*/ 1248959 w 1248959"/>
              <a:gd name="connsiteY4" fmla="*/ 0 h 1266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959" h="1266729">
                <a:moveTo>
                  <a:pt x="0" y="1266729"/>
                </a:moveTo>
                <a:lnTo>
                  <a:pt x="0" y="774860"/>
                </a:lnTo>
                <a:cubicBezTo>
                  <a:pt x="0" y="533603"/>
                  <a:pt x="107938" y="412846"/>
                  <a:pt x="345405" y="307551"/>
                </a:cubicBezTo>
                <a:cubicBezTo>
                  <a:pt x="592364" y="216820"/>
                  <a:pt x="894152" y="182486"/>
                  <a:pt x="1181815" y="41519"/>
                </a:cubicBezTo>
                <a:lnTo>
                  <a:pt x="1248959" y="0"/>
                </a:lnTo>
              </a:path>
            </a:pathLst>
          </a:custGeom>
          <a:noFill/>
          <a:ln w="25400" cap="rnd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3A382-88BD-65AA-5050-6A4B4A546553}"/>
              </a:ext>
            </a:extLst>
          </p:cNvPr>
          <p:cNvSpPr txBox="1"/>
          <p:nvPr/>
        </p:nvSpPr>
        <p:spPr>
          <a:xfrm>
            <a:off x="1963692" y="2967335"/>
            <a:ext cx="413230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cap="all" spc="300" dirty="0"/>
              <a:t>When an important X </a:t>
            </a:r>
          </a:p>
          <a:p>
            <a:r>
              <a:rPr lang="en-US" sz="1800" cap="all" spc="300" dirty="0"/>
              <a:t>is missing in our model</a:t>
            </a:r>
            <a:r>
              <a:rPr lang="en-US" sz="1800" cap="all" spc="300" dirty="0">
                <a:solidFill>
                  <a:srgbClr val="FFFFFF"/>
                </a:solidFill>
              </a:rPr>
              <a:t>, </a:t>
            </a:r>
          </a:p>
          <a:p>
            <a:r>
              <a:rPr lang="en-US" sz="1800" cap="all" spc="300" dirty="0">
                <a:solidFill>
                  <a:srgbClr val="FF0000"/>
                </a:solidFill>
              </a:rPr>
              <a:t>bad things can happen</a:t>
            </a:r>
            <a:r>
              <a:rPr lang="en-US" sz="1800" cap="all" spc="300" dirty="0">
                <a:solidFill>
                  <a:srgbClr val="FFFFFF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34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+mn-ea"/>
                <a:cs typeface="+mn-cs"/>
              </a:endParaRPr>
            </a:p>
          </p:txBody>
        </p:sp>
      </p:grp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ED6D074-A5E9-4040-9A92-7CD5F68AC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C1B7E5BD-D73D-452A-9E5C-BFE045F852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43" r="1" b="26370"/>
          <a:stretch/>
        </p:blipFill>
        <p:spPr bwMode="auto">
          <a:xfrm>
            <a:off x="20" y="10"/>
            <a:ext cx="12191979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C364144C-8BB1-450F-812B-D7D09A795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2000" cy="4604516"/>
          </a:xfrm>
          <a:prstGeom prst="rect">
            <a:avLst/>
          </a:prstGeom>
          <a:gradFill>
            <a:gsLst>
              <a:gs pos="7000">
                <a:srgbClr val="000000">
                  <a:alpha val="0"/>
                </a:srgbClr>
              </a:gs>
              <a:gs pos="56000">
                <a:srgbClr val="000000">
                  <a:alpha val="56000"/>
                </a:srgbClr>
              </a:gs>
              <a:gs pos="100000">
                <a:srgbClr val="000000">
                  <a:alpha val="6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38B5D0-D4C8-4B9F-B1B4-0DFE42554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755" y="617839"/>
            <a:ext cx="7983941" cy="11908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For example…?</a:t>
            </a:r>
          </a:p>
        </p:txBody>
      </p:sp>
    </p:spTree>
    <p:extLst>
      <p:ext uri="{BB962C8B-B14F-4D97-AF65-F5344CB8AC3E}">
        <p14:creationId xmlns:p14="http://schemas.microsoft.com/office/powerpoint/2010/main" val="3558451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2056" name="Freeform: Shape 2055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7" name="Freeform: Shape 2056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58" name="Freeform: Shape 2057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59" name="Freeform: Shape 2058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ECD84B89-83B1-AA44-B9BE-C68A3A346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99853438-CB72-B781-9EF9-A73064D09E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8" b="18430"/>
          <a:stretch/>
        </p:blipFill>
        <p:spPr bwMode="auto">
          <a:xfrm>
            <a:off x="20" y="10"/>
            <a:ext cx="12191979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id="{DF3B9D9F-2555-4B2E-AD17-056B66596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4" y="812056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solidFill>
            <a:srgbClr val="000000">
              <a:alpha val="4993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4FA8D-BB34-4B38-A287-9B5DC5B8F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89" y="1826096"/>
            <a:ext cx="3149221" cy="21494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Biased regression coefficients</a:t>
            </a:r>
          </a:p>
        </p:txBody>
      </p:sp>
    </p:spTree>
    <p:extLst>
      <p:ext uri="{BB962C8B-B14F-4D97-AF65-F5344CB8AC3E}">
        <p14:creationId xmlns:p14="http://schemas.microsoft.com/office/powerpoint/2010/main" val="209463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8AE0-9E4B-4587-B2B2-8BFF3E22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refresher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2A58D2-D0D3-4845-907C-55FBC0E8C607}"/>
                  </a:ext>
                </a:extLst>
              </p:cNvPr>
              <p:cNvSpPr txBox="1"/>
              <p:nvPr/>
            </p:nvSpPr>
            <p:spPr>
              <a:xfrm>
                <a:off x="6096000" y="2951946"/>
                <a:ext cx="3343479" cy="939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𝐛</m:t>
                      </m:r>
                      <m: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2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800" b="1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kumimoji="0" lang="en-US" sz="2800" b="1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𝐓</m:t>
                                  </m:r>
                                </m:sup>
                              </m:sSup>
                              <m:r>
                                <a:rPr kumimoji="0" lang="en-US" sz="2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kumimoji="0" lang="en-US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𝐗</m:t>
                          </m:r>
                        </m:e>
                        <m:sup>
                          <m:r>
                            <a:rPr kumimoji="0" lang="en-US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𝐓</m:t>
                          </m:r>
                        </m:sup>
                      </m:sSup>
                      <m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𝐲</m:t>
                      </m:r>
                    </m:oMath>
                  </m:oMathPara>
                </a14:m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oudy Old Style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oudy Old Style"/>
                    <a:ea typeface="+mn-ea"/>
                    <a:cs typeface="+mn-cs"/>
                  </a:rPr>
                  <a:t>b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oudy Old Style"/>
                    <a:ea typeface="+mn-ea"/>
                    <a:cs typeface="+mn-cs"/>
                  </a:rPr>
                  <a:t>is unbiased, meaning 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𝔼</m:t>
                    </m:r>
                    <m:d>
                      <m:dPr>
                        <m:ctrlPr>
                          <a:rPr kumimoji="0" lang="en-US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𝐛</m:t>
                        </m:r>
                      </m:e>
                    </m:d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𝛃</m:t>
                    </m:r>
                  </m:oMath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oudy Old Style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2A58D2-D0D3-4845-907C-55FBC0E8C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951946"/>
                <a:ext cx="3343479" cy="939873"/>
              </a:xfrm>
              <a:prstGeom prst="rect">
                <a:avLst/>
              </a:prstGeom>
              <a:blipFill>
                <a:blip r:embed="rId2"/>
                <a:stretch>
                  <a:fillRect l="-1460" b="-9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95AB44-5E10-4158-9E55-78D855BA84D9}"/>
                  </a:ext>
                </a:extLst>
              </p:cNvPr>
              <p:cNvSpPr txBox="1"/>
              <p:nvPr/>
            </p:nvSpPr>
            <p:spPr>
              <a:xfrm>
                <a:off x="1336394" y="2951946"/>
                <a:ext cx="217501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𝐘</m:t>
                      </m:r>
                      <m: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𝐗</m:t>
                      </m:r>
                      <m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𝛃</m:t>
                      </m:r>
                      <m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𝛜</m:t>
                      </m:r>
                    </m:oMath>
                  </m:oMathPara>
                </a14:m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oudy Old Style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𝝐</m:t>
                      </m:r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~</m:t>
                      </m:r>
                      <m:r>
                        <m:rPr>
                          <m:sty m:val="p"/>
                        </m:rP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N</m:t>
                      </m:r>
                      <m:d>
                        <m:d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𝟎</m:t>
                          </m:r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;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p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𝐈</m:t>
                          </m:r>
                        </m:e>
                      </m:d>
                    </m:oMath>
                  </m:oMathPara>
                </a14:m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oudy Old Style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95AB44-5E10-4158-9E55-78D855BA8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394" y="2951946"/>
                <a:ext cx="2175018" cy="954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92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688AE0-9E4B-4587-B2B2-8BFF3E22BF5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Now suppose there’s a variable,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</m:oMath>
                </a14:m>
                <a:r>
                  <a:rPr lang="en-US" dirty="0"/>
                  <a:t>, that affects </a:t>
                </a:r>
                <a:r>
                  <a:rPr lang="en-US" b="1" dirty="0"/>
                  <a:t>Y</a:t>
                </a:r>
                <a:r>
                  <a:rPr lang="en-US" dirty="0"/>
                  <a:t> but we fail to put it in our model. We simply calculate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without it!</a:t>
                </a:r>
                <a:endParaRPr lang="en-US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688AE0-9E4B-4587-B2B2-8BFF3E22BF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3" t="-40000" b="-53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2A58D2-D0D3-4845-907C-55FBC0E8C607}"/>
                  </a:ext>
                </a:extLst>
              </p:cNvPr>
              <p:cNvSpPr txBox="1"/>
              <p:nvPr/>
            </p:nvSpPr>
            <p:spPr>
              <a:xfrm>
                <a:off x="6096000" y="2951946"/>
                <a:ext cx="2903551" cy="662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𝐛</m:t>
                      </m:r>
                      <m: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2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800" b="1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kumimoji="0" lang="en-US" sz="2800" b="1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𝐓</m:t>
                                  </m:r>
                                </m:sup>
                              </m:sSup>
                              <m:r>
                                <a:rPr kumimoji="0" lang="en-US" sz="2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kumimoji="0" lang="en-US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𝐗</m:t>
                          </m:r>
                        </m:e>
                        <m:sup>
                          <m:r>
                            <a:rPr kumimoji="0" lang="en-US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𝐓</m:t>
                          </m:r>
                        </m:sup>
                      </m:sSup>
                      <m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𝐲</m:t>
                      </m:r>
                    </m:oMath>
                  </m:oMathPara>
                </a14:m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oudy Old Style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2A58D2-D0D3-4845-907C-55FBC0E8C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951946"/>
                <a:ext cx="2903551" cy="6628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95AB44-5E10-4158-9E55-78D855BA84D9}"/>
                  </a:ext>
                </a:extLst>
              </p:cNvPr>
              <p:cNvSpPr txBox="1"/>
              <p:nvPr/>
            </p:nvSpPr>
            <p:spPr>
              <a:xfrm>
                <a:off x="1336394" y="2951946"/>
                <a:ext cx="268297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𝐘</m:t>
                      </m:r>
                      <m: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𝐗</m:t>
                      </m:r>
                      <m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𝛃</m:t>
                      </m:r>
                      <m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𝐔</m:t>
                      </m:r>
                      <m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𝛜</m:t>
                      </m:r>
                    </m:oMath>
                  </m:oMathPara>
                </a14:m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oudy Old Style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𝝐</m:t>
                      </m:r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~</m:t>
                      </m:r>
                      <m:r>
                        <m:rPr>
                          <m:sty m:val="p"/>
                        </m:rP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N</m:t>
                      </m:r>
                      <m:d>
                        <m:d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𝟎</m:t>
                          </m:r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;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p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𝐈</m:t>
                          </m:r>
                        </m:e>
                      </m:d>
                    </m:oMath>
                  </m:oMathPara>
                </a14:m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oudy Old Style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95AB44-5E10-4158-9E55-78D855BA8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394" y="2951946"/>
                <a:ext cx="2682979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567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688AE0-9E4B-4587-B2B2-8BFF3E22BF5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Now suppose there’s a variable,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</m:oMath>
                </a14:m>
                <a:r>
                  <a:rPr lang="en-US" dirty="0"/>
                  <a:t>, that affects </a:t>
                </a:r>
                <a:r>
                  <a:rPr lang="en-US" b="1" dirty="0"/>
                  <a:t>Y</a:t>
                </a:r>
                <a:r>
                  <a:rPr lang="en-US" dirty="0"/>
                  <a:t> but we fail to put it in our model. We simply calculate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without it!</a:t>
                </a:r>
                <a:endParaRPr lang="en-US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688AE0-9E4B-4587-B2B2-8BFF3E22BF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3" t="-40000" b="-53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2A58D2-D0D3-4845-907C-55FBC0E8C607}"/>
                  </a:ext>
                </a:extLst>
              </p:cNvPr>
              <p:cNvSpPr txBox="1"/>
              <p:nvPr/>
            </p:nvSpPr>
            <p:spPr>
              <a:xfrm>
                <a:off x="6096000" y="2951946"/>
                <a:ext cx="2903551" cy="662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𝐛</m:t>
                      </m:r>
                      <m: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2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800" b="1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kumimoji="0" lang="en-US" sz="2800" b="1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𝐓</m:t>
                                  </m:r>
                                </m:sup>
                              </m:sSup>
                              <m:r>
                                <a:rPr kumimoji="0" lang="en-US" sz="2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kumimoji="0" lang="en-US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𝐗</m:t>
                          </m:r>
                        </m:e>
                        <m:sup>
                          <m:r>
                            <a:rPr kumimoji="0" lang="en-US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𝐓</m:t>
                          </m:r>
                        </m:sup>
                      </m:sSup>
                      <m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𝐲</m:t>
                      </m:r>
                    </m:oMath>
                  </m:oMathPara>
                </a14:m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oudy Old Style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2A58D2-D0D3-4845-907C-55FBC0E8C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951946"/>
                <a:ext cx="2903551" cy="6628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95AB44-5E10-4158-9E55-78D855BA84D9}"/>
                  </a:ext>
                </a:extLst>
              </p:cNvPr>
              <p:cNvSpPr txBox="1"/>
              <p:nvPr/>
            </p:nvSpPr>
            <p:spPr>
              <a:xfrm>
                <a:off x="1336394" y="2951946"/>
                <a:ext cx="268297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𝐘</m:t>
                      </m:r>
                      <m: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𝐗</m:t>
                      </m:r>
                      <m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𝛃</m:t>
                      </m:r>
                      <m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𝐔</m:t>
                      </m:r>
                      <m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𝛜</m:t>
                      </m:r>
                    </m:oMath>
                  </m:oMathPara>
                </a14:m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oudy Old Style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𝝐</m:t>
                      </m:r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~</m:t>
                      </m:r>
                      <m:r>
                        <m:rPr>
                          <m:sty m:val="p"/>
                        </m:rP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N</m:t>
                      </m:r>
                      <m:d>
                        <m:d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𝟎</m:t>
                          </m:r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;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p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𝐈</m:t>
                          </m:r>
                        </m:e>
                      </m:d>
                    </m:oMath>
                  </m:oMathPara>
                </a14:m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oudy Old Style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95AB44-5E10-4158-9E55-78D855BA8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394" y="2951946"/>
                <a:ext cx="2682979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40F990-5C66-4C5C-8386-2A29D521011D}"/>
                  </a:ext>
                </a:extLst>
              </p:cNvPr>
              <p:cNvSpPr txBox="1"/>
              <p:nvPr/>
            </p:nvSpPr>
            <p:spPr>
              <a:xfrm>
                <a:off x="2158831" y="4716379"/>
                <a:ext cx="66921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Goudy Old Style"/>
                    <a:ea typeface="+mn-ea"/>
                    <a:cs typeface="+mn-cs"/>
                  </a:rPr>
                  <a:t>In this case, </a:t>
                </a:r>
                <a14:m>
                  <m:oMath xmlns:m="http://schemas.openxmlformats.org/officeDocument/2006/math">
                    <m:r>
                      <a:rPr kumimoji="0" lang="en-US" sz="24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𝐛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Goudy Old Style"/>
                    <a:ea typeface="+mn-ea"/>
                    <a:cs typeface="+mn-cs"/>
                  </a:rPr>
                  <a:t> is no longer an unbiased estimate of </a:t>
                </a:r>
                <a14:m>
                  <m:oMath xmlns:m="http://schemas.openxmlformats.org/officeDocument/2006/math">
                    <m:r>
                      <a:rPr kumimoji="0" lang="en-US" sz="24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𝛃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!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oudy Old Style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40F990-5C66-4C5C-8386-2A29D5210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831" y="4716379"/>
                <a:ext cx="6692153" cy="461665"/>
              </a:xfrm>
              <a:prstGeom prst="rect">
                <a:avLst/>
              </a:prstGeom>
              <a:blipFill>
                <a:blip r:embed="rId5"/>
                <a:stretch>
                  <a:fillRect l="-911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5466350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LightSeedLeftStep">
      <a:dk1>
        <a:srgbClr val="000000"/>
      </a:dk1>
      <a:lt1>
        <a:srgbClr val="FFFFFF"/>
      </a:lt1>
      <a:dk2>
        <a:srgbClr val="412C24"/>
      </a:dk2>
      <a:lt2>
        <a:srgbClr val="E2E4E8"/>
      </a:lt2>
      <a:accent1>
        <a:srgbClr val="B09F7E"/>
      </a:accent1>
      <a:accent2>
        <a:srgbClr val="BA8D7F"/>
      </a:accent2>
      <a:accent3>
        <a:srgbClr val="C4929B"/>
      </a:accent3>
      <a:accent4>
        <a:srgbClr val="BA7FA1"/>
      </a:accent4>
      <a:accent5>
        <a:srgbClr val="C28FC2"/>
      </a:accent5>
      <a:accent6>
        <a:srgbClr val="A17FBA"/>
      </a:accent6>
      <a:hlink>
        <a:srgbClr val="6980AE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ppt/theme/theme2.xml><?xml version="1.0" encoding="utf-8"?>
<a:theme xmlns:a="http://schemas.openxmlformats.org/drawingml/2006/main" name="MarrakeshVTI">
  <a:themeElements>
    <a:clrScheme name="AnalogousFromLightSeedRightStep">
      <a:dk1>
        <a:srgbClr val="000000"/>
      </a:dk1>
      <a:lt1>
        <a:srgbClr val="FFFFFF"/>
      </a:lt1>
      <a:dk2>
        <a:srgbClr val="3E3423"/>
      </a:dk2>
      <a:lt2>
        <a:srgbClr val="E2E7E8"/>
      </a:lt2>
      <a:accent1>
        <a:srgbClr val="C49791"/>
      </a:accent1>
      <a:accent2>
        <a:srgbClr val="BA9E7F"/>
      </a:accent2>
      <a:accent3>
        <a:srgbClr val="A7A57F"/>
      </a:accent3>
      <a:accent4>
        <a:srgbClr val="97AB75"/>
      </a:accent4>
      <a:accent5>
        <a:srgbClr val="8CAD83"/>
      </a:accent5>
      <a:accent6>
        <a:srgbClr val="78AF82"/>
      </a:accent6>
      <a:hlink>
        <a:srgbClr val="598C92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3699</TotalTime>
  <Words>823</Words>
  <Application>Microsoft Office PowerPoint</Application>
  <PresentationFormat>Widescreen</PresentationFormat>
  <Paragraphs>125</Paragraphs>
  <Slides>29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Bierstadt</vt:lpstr>
      <vt:lpstr>Calibri</vt:lpstr>
      <vt:lpstr>Cambria Math</vt:lpstr>
      <vt:lpstr>Goudy Old Style</vt:lpstr>
      <vt:lpstr>BevelVTI</vt:lpstr>
      <vt:lpstr>MarrakeshVTI</vt:lpstr>
      <vt:lpstr>Instrumental Variables</vt:lpstr>
      <vt:lpstr>A refresher from our first class…</vt:lpstr>
      <vt:lpstr>When an important X is missing in our model, bad things can happen.</vt:lpstr>
      <vt:lpstr>PowerPoint Presentation</vt:lpstr>
      <vt:lpstr>For example…?</vt:lpstr>
      <vt:lpstr>Biased regression coefficients</vt:lpstr>
      <vt:lpstr>Linear Regression refresher</vt:lpstr>
      <vt:lpstr>Now suppose there’s a variable, U, that affects Y but we fail to put it in our model. We simply calculate b without it!</vt:lpstr>
      <vt:lpstr>Now suppose there’s a variable, U, that affects Y but we fail to put it in our model. We simply calculate b without it!</vt:lpstr>
      <vt:lpstr>PowerPoint Presentation</vt:lpstr>
      <vt:lpstr>Everything would be fine, if only we had X^T U=0…</vt:lpstr>
      <vt:lpstr>Everything would be fine, if only we had X^T U=0…</vt:lpstr>
      <vt:lpstr>Instrumental Variable</vt:lpstr>
      <vt:lpstr>Instrumental variable estimator</vt:lpstr>
      <vt:lpstr>Effect of smoking on health</vt:lpstr>
      <vt:lpstr>Effect of smoking on health</vt:lpstr>
      <vt:lpstr>Effect of smoking on health</vt:lpstr>
      <vt:lpstr>Effect of smoking on health</vt:lpstr>
      <vt:lpstr>Effect of smoking on health</vt:lpstr>
      <vt:lpstr>Effect of smoking on health</vt:lpstr>
      <vt:lpstr>Effect of smoking on health</vt:lpstr>
      <vt:lpstr>Effect of smoking on health</vt:lpstr>
      <vt:lpstr>Pearl’s (2000) conditions for a good instrument</vt:lpstr>
      <vt:lpstr>Representation as a Bayesian Causal Network</vt:lpstr>
      <vt:lpstr>Weak instruments  (Bound, Jaeger &amp; Baker, 1995)</vt:lpstr>
      <vt:lpstr>Weak instruments yield biased coefficients (1/2)</vt:lpstr>
      <vt:lpstr>Weak instruments yield biased coefficients (1/2)</vt:lpstr>
      <vt:lpstr>Weak instruments yield inflated standard errors</vt:lpstr>
      <vt:lpstr>What are your thoughts on the method of instrumental variables? Can it make good music?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Instrumental Variables</dc:title>
  <dc:creator>Felipe Buchbinder</dc:creator>
  <cp:lastModifiedBy>Felipe Buchbinder</cp:lastModifiedBy>
  <cp:revision>10</cp:revision>
  <dcterms:created xsi:type="dcterms:W3CDTF">2022-05-15T02:14:31Z</dcterms:created>
  <dcterms:modified xsi:type="dcterms:W3CDTF">2022-08-09T02:56:31Z</dcterms:modified>
</cp:coreProperties>
</file>