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7" r:id="rId8"/>
    <p:sldId id="271" r:id="rId9"/>
    <p:sldId id="264" r:id="rId10"/>
    <p:sldId id="268" r:id="rId11"/>
    <p:sldId id="270" r:id="rId12"/>
    <p:sldId id="272" r:id="rId13"/>
    <p:sldId id="273" r:id="rId14"/>
    <p:sldId id="269" r:id="rId15"/>
    <p:sldId id="275" r:id="rId16"/>
    <p:sldId id="277" r:id="rId17"/>
    <p:sldId id="278" r:id="rId18"/>
    <p:sldId id="279" r:id="rId19"/>
    <p:sldId id="281" r:id="rId20"/>
    <p:sldId id="280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9407E8DE-2104-652A-17A1-8A9C935E40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3" b="6887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panel data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Felipe Buchbinder</a:t>
            </a:r>
          </a:p>
        </p:txBody>
      </p: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78F3-1E30-6776-7D3A-D91B59BB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37CCF4-A634-20CC-5E99-D394071631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340864"/>
                <a:ext cx="11406216" cy="363448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≠0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termos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iguais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zero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37CCF4-A634-20CC-5E99-D39407163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340864"/>
                <a:ext cx="11406216" cy="36344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310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6191B5-2583-4B3E-B008-3E5A37614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5C4DB5-1B45-490F-A51B-23C9B9A43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C20DDE-67DF-47CA-B658-875EA5D8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B4ED93-D6A4-4A1D-9CA7-A0549AB6D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53EB96-D4F4-85F5-0CC8-58C572364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968" b="-1"/>
          <a:stretch/>
        </p:blipFill>
        <p:spPr>
          <a:xfrm>
            <a:off x="446534" y="604757"/>
            <a:ext cx="7498616" cy="579604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9C7CFDB-8577-4539-8795-F8B34A30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2476E-D6BC-D611-DDA4-CB527BAC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>
                <a:solidFill>
                  <a:srgbClr val="FFFFFF"/>
                </a:solidFill>
              </a:rPr>
              <a:t>How about we find an instrumental variable for this problem?</a:t>
            </a:r>
          </a:p>
        </p:txBody>
      </p:sp>
    </p:spTree>
    <p:extLst>
      <p:ext uri="{BB962C8B-B14F-4D97-AF65-F5344CB8AC3E}">
        <p14:creationId xmlns:p14="http://schemas.microsoft.com/office/powerpoint/2010/main" val="796368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F5081-9DDF-388E-3E7E-9236C873E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" r="-1" b="-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8537F1-FA92-51B9-C4E7-0D05998C74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0422" y="1332398"/>
                <a:ext cx="10905059" cy="333035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</a:rPr>
                  <a:t>Look into this equation…</a:t>
                </a:r>
                <a:br>
                  <a:rPr lang="en-US" sz="36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6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sz="3600" dirty="0">
                    <a:solidFill>
                      <a:srgbClr val="FFFF00"/>
                    </a:solidFill>
                  </a:rPr>
                </a:br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8537F1-FA92-51B9-C4E7-0D05998C74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0422" y="1332398"/>
                <a:ext cx="10905059" cy="3330353"/>
              </a:xfr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01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C6F8B5-630E-5EC1-B126-B53FC58B8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0" b="122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8537F1-FA92-51B9-C4E7-0D05998C74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0422" y="1319873"/>
                <a:ext cx="10905059" cy="333035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</a:rPr>
                  <a:t>Can you think of something that correlates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 but not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?</a:t>
                </a:r>
                <a:br>
                  <a:rPr lang="en-US" sz="36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6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sz="3600" dirty="0">
                    <a:solidFill>
                      <a:schemeClr val="bg1"/>
                    </a:solidFill>
                  </a:rPr>
                </a:br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8537F1-FA92-51B9-C4E7-0D05998C74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0422" y="1319873"/>
                <a:ext cx="10905059" cy="3330353"/>
              </a:xfr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00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A09034D-BF71-E0ED-FE7C-88DB820EA1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Anderson and Hsiao (1981)</a:t>
                </a:r>
                <a:br>
                  <a:rPr lang="en-US" dirty="0"/>
                </a:br>
                <a:r>
                  <a:rPr lang="en-US" dirty="0">
                    <a:solidFill>
                      <a:schemeClr val="accent2"/>
                    </a:solidFill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as an instrumental variable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A09034D-BF71-E0ED-FE7C-88DB820EA1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B73A55-82A1-DC95-1B49-5E3B4204BD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Calculate a first-difference transform: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1" i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 as an instrument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B73A55-82A1-DC95-1B49-5E3B4204BD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522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034D-BF71-E0ED-FE7C-88DB820E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Arellano and bond (1991)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use more lags as instruments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B73A55-82A1-DC95-1B49-5E3B4204BD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/>
                  <a:t> can be used as an instrument</a:t>
                </a:r>
              </a:p>
              <a:p>
                <a:r>
                  <a:rPr lang="en-US" dirty="0"/>
                  <a:t>In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we can use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/>
                  <a:t> as instruments</a:t>
                </a:r>
              </a:p>
              <a:p>
                <a:r>
                  <a:rPr lang="en-US" dirty="0"/>
                  <a:t>In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we can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/>
                  <a:t> 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</m:oMath>
                </a14:m>
                <a:r>
                  <a:rPr lang="en-US" dirty="0"/>
                  <a:t> as instruments</a:t>
                </a:r>
              </a:p>
              <a:p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B73A55-82A1-DC95-1B49-5E3B4204BD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988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034D-BF71-E0ED-FE7C-88DB820E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Arellano and bond (1991)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use more lags as instruments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B73A55-82A1-DC95-1B49-5E3B4204BD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/>
                  <a:t> can be used as an instrument</a:t>
                </a:r>
              </a:p>
              <a:p>
                <a:r>
                  <a:rPr lang="en-US" dirty="0"/>
                  <a:t>In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we can use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/>
                  <a:t> as instruments</a:t>
                </a:r>
              </a:p>
              <a:p>
                <a:r>
                  <a:rPr lang="en-US" dirty="0"/>
                  <a:t>In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we can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/>
                  <a:t> 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</m:oMath>
                </a14:m>
                <a:r>
                  <a:rPr lang="en-US" dirty="0"/>
                  <a:t> as instruments</a:t>
                </a:r>
              </a:p>
              <a:p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B73A55-82A1-DC95-1B49-5E3B4204BD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B58FED-431C-ACC8-CA2F-DE8720692EF9}"/>
                  </a:ext>
                </a:extLst>
              </p:cNvPr>
              <p:cNvSpPr txBox="1"/>
              <p:nvPr/>
            </p:nvSpPr>
            <p:spPr>
              <a:xfrm>
                <a:off x="7227518" y="2955152"/>
                <a:ext cx="4543816" cy="94769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b="0" dirty="0"/>
                  <a:t>In general,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 can be used as an instrument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, because it is correlated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but uncorrelated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B58FED-431C-ACC8-CA2F-DE8720692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518" y="2955152"/>
                <a:ext cx="4543816" cy="9476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7640C7-6203-1910-D74B-B33E07F56875}"/>
                  </a:ext>
                </a:extLst>
              </p:cNvPr>
              <p:cNvSpPr txBox="1"/>
              <p:nvPr/>
            </p:nvSpPr>
            <p:spPr>
              <a:xfrm>
                <a:off x="7227518" y="3998776"/>
                <a:ext cx="4830553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What would change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sz="1200" dirty="0"/>
                  <a:t> depended not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 but also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200" dirty="0"/>
                  <a:t>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7640C7-6203-1910-D74B-B33E07F56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518" y="3998776"/>
                <a:ext cx="4830553" cy="285206"/>
              </a:xfrm>
              <a:prstGeom prst="rect">
                <a:avLst/>
              </a:prstGeom>
              <a:blipFill>
                <a:blip r:embed="rId4"/>
                <a:stretch>
                  <a:fillRect l="-126" t="-4255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631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381C-C16B-2A71-4194-FFEB08F1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Mathematically,…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98FD3-DC7B-76C5-0097-EFAD69E52F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The fact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 is correlated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but uncorrelated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 can be expressed mathematically as 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≥3∧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can be written in matrix notation 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b="0" dirty="0"/>
                  <a:t> is the matrix:</a:t>
                </a:r>
                <a:endParaRPr lang="en-US" dirty="0"/>
              </a:p>
              <a:p>
                <a:endParaRPr lang="en-US" b="0" dirty="0"/>
              </a:p>
              <a:p>
                <a:r>
                  <a:rPr lang="en-US" b="0" dirty="0"/>
                  <a:t>These equations can be solved using the Generalized Moments Method and yield unbiased and consistent estimates for 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r>
                  <a:rPr lang="en-US" b="0" dirty="0"/>
                  <a:t> (in the general case where there are covariates present).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98FD3-DC7B-76C5-0097-EFAD69E52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88F12CE-9FFB-E7EE-4EE3-CCDD0E410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196" y="3902370"/>
            <a:ext cx="3358954" cy="13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16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5B230-7496-004E-A01E-51B7EE000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This class in 2 sentences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sz="2000" dirty="0">
                <a:solidFill>
                  <a:srgbClr val="FFFFFF"/>
                </a:solidFill>
              </a:rPr>
              <a:t>(again </a:t>
            </a:r>
            <a:r>
              <a:rPr lang="pt-BR" sz="2000" dirty="0">
                <a:solidFill>
                  <a:srgbClr val="FFFFFF"/>
                </a:solidFill>
                <a:sym typeface="Wingdings" panose="05000000000000000000" pitchFamily="2" charset="2"/>
              </a:rPr>
              <a:t>)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BBBB60-6540-E717-D9CD-0C6766B2DD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1513" y="2536031"/>
                <a:ext cx="3123783" cy="3671936"/>
              </a:xfrm>
            </p:spPr>
            <p:txBody>
              <a:bodyPr anchor="t">
                <a:normAutofit/>
              </a:bodyPr>
              <a:lstStyle/>
              <a:p>
                <a:r>
                  <a:rPr lang="pt-BR" dirty="0">
                    <a:solidFill>
                      <a:srgbClr val="FFFFFF"/>
                    </a:solidFill>
                  </a:rPr>
                  <a:t>A </a:t>
                </a:r>
                <a:r>
                  <a:rPr lang="pt-BR" dirty="0">
                    <a:solidFill>
                      <a:srgbClr val="00B0F0"/>
                    </a:solidFill>
                  </a:rPr>
                  <a:t>dynamic panel data model </a:t>
                </a:r>
                <a:r>
                  <a:rPr lang="pt-BR" dirty="0">
                    <a:solidFill>
                      <a:srgbClr val="FFFFFF"/>
                    </a:solidFill>
                  </a:rPr>
                  <a:t>is one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depends on passed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,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pt-B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pt-B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etc.</a:t>
                </a:r>
              </a:p>
              <a:p>
                <a:r>
                  <a:rPr lang="en-US" dirty="0">
                    <a:solidFill>
                      <a:srgbClr val="FFFFFF"/>
                    </a:solidFill>
                  </a:rPr>
                  <a:t>When this happens, </a:t>
                </a:r>
                <a14:m>
                  <m:oMath xmlns:m="http://schemas.openxmlformats.org/officeDocument/2006/math">
                    <m:r>
                      <a:rPr lang="en-US" b="1" i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r>
                  <a:rPr lang="en-US" b="1" dirty="0">
                    <a:solidFill>
                      <a:srgbClr val="FFFFFF"/>
                    </a:solidFill>
                  </a:rPr>
                  <a:t> </a:t>
                </a:r>
                <a:r>
                  <a:rPr lang="en-US" dirty="0">
                    <a:solidFill>
                      <a:srgbClr val="FFFFFF"/>
                    </a:solidFill>
                  </a:rPr>
                  <a:t>can be estimated using the </a:t>
                </a:r>
                <a:r>
                  <a:rPr lang="en-US" dirty="0">
                    <a:solidFill>
                      <a:srgbClr val="00B0F0"/>
                    </a:solidFill>
                  </a:rPr>
                  <a:t>Arellano-Bond (AB) GMM estimator</a:t>
                </a:r>
                <a:r>
                  <a:rPr lang="en-US" dirty="0">
                    <a:solidFill>
                      <a:srgbClr val="FFFF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BBBB60-6540-E717-D9CD-0C6766B2D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513" y="2536031"/>
                <a:ext cx="3123783" cy="3671936"/>
              </a:xfrm>
              <a:blipFill>
                <a:blip r:embed="rId2"/>
                <a:stretch>
                  <a:fillRect l="-585" t="-332" r="-2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7B803CD3-0F3F-05C2-1FBE-0A3D1A724B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" r="18741" b="-1"/>
          <a:stretch/>
        </p:blipFill>
        <p:spPr bwMode="auto">
          <a:xfrm>
            <a:off x="4241830" y="601200"/>
            <a:ext cx="7503636" cy="578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278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5B230-7496-004E-A01E-51B7EE000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This class in 2 sentences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BBBB60-6540-E717-D9CD-0C6766B2DD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1513" y="2536031"/>
                <a:ext cx="3123783" cy="3671936"/>
              </a:xfrm>
            </p:spPr>
            <p:txBody>
              <a:bodyPr anchor="t">
                <a:normAutofit/>
              </a:bodyPr>
              <a:lstStyle/>
              <a:p>
                <a:r>
                  <a:rPr lang="pt-BR" dirty="0">
                    <a:solidFill>
                      <a:srgbClr val="FFFFFF"/>
                    </a:solidFill>
                  </a:rPr>
                  <a:t>A </a:t>
                </a:r>
                <a:r>
                  <a:rPr lang="pt-BR" dirty="0">
                    <a:solidFill>
                      <a:srgbClr val="00B0F0"/>
                    </a:solidFill>
                  </a:rPr>
                  <a:t>dynamic panel data model </a:t>
                </a:r>
                <a:r>
                  <a:rPr lang="pt-BR" dirty="0">
                    <a:solidFill>
                      <a:srgbClr val="FFFFFF"/>
                    </a:solidFill>
                  </a:rPr>
                  <a:t>is one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depends on passed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,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pt-B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pt-BR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etc.</a:t>
                </a:r>
              </a:p>
              <a:p>
                <a:r>
                  <a:rPr lang="en-US" dirty="0">
                    <a:solidFill>
                      <a:srgbClr val="FFFFFF"/>
                    </a:solidFill>
                  </a:rPr>
                  <a:t>When this happens, </a:t>
                </a:r>
                <a14:m>
                  <m:oMath xmlns:m="http://schemas.openxmlformats.org/officeDocument/2006/math">
                    <m:r>
                      <a:rPr lang="en-US" b="1" i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r>
                  <a:rPr lang="en-US" b="1" dirty="0">
                    <a:solidFill>
                      <a:srgbClr val="FFFFFF"/>
                    </a:solidFill>
                  </a:rPr>
                  <a:t> </a:t>
                </a:r>
                <a:r>
                  <a:rPr lang="en-US" dirty="0">
                    <a:solidFill>
                      <a:srgbClr val="FFFFFF"/>
                    </a:solidFill>
                  </a:rPr>
                  <a:t>can be estimated using the </a:t>
                </a:r>
                <a:r>
                  <a:rPr lang="en-US" dirty="0">
                    <a:solidFill>
                      <a:srgbClr val="00B0F0"/>
                    </a:solidFill>
                  </a:rPr>
                  <a:t>Arellano-Bond (AB) GMM estimator</a:t>
                </a:r>
                <a:r>
                  <a:rPr lang="en-US" dirty="0">
                    <a:solidFill>
                      <a:srgbClr val="FFFF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BBBB60-6540-E717-D9CD-0C6766B2D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513" y="2536031"/>
                <a:ext cx="3123783" cy="3671936"/>
              </a:xfrm>
              <a:blipFill>
                <a:blip r:embed="rId2"/>
                <a:stretch>
                  <a:fillRect l="-585" t="-332" r="-2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7B803CD3-0F3F-05C2-1FBE-0A3D1A724B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" r="18741" b="-1"/>
          <a:stretch/>
        </p:blipFill>
        <p:spPr bwMode="auto">
          <a:xfrm>
            <a:off x="4241830" y="601200"/>
            <a:ext cx="7503636" cy="578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281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B7B5-C908-187A-87EF-6AA72CF5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Panel models</a:t>
            </a:r>
            <a:br>
              <a:rPr lang="en-US" dirty="0"/>
            </a:br>
            <a:r>
              <a:rPr lang="en-US" sz="2000" dirty="0"/>
              <a:t>(general equation)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CC036-8A71-6F71-3668-3058F0093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𝐢𝐭</m:t>
                          </m:r>
                        </m:sub>
                      </m:sSub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𝒊𝒕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sz="24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𝐢𝐭</m:t>
                          </m:r>
                        </m:sub>
                      </m:sSub>
                      <m:r>
                        <a:rPr lang="en-US" sz="2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US" sz="2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b>
                          <m:r>
                            <a:rPr lang="en-US" sz="24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sz="2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𝒊𝒕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CC036-8A71-6F71-3668-3058F0093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21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B7B5-C908-187A-87EF-6AA72CF5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Panel models</a:t>
            </a:r>
            <a:br>
              <a:rPr lang="en-US" dirty="0"/>
            </a:br>
            <a:r>
              <a:rPr lang="en-US" sz="2000" dirty="0"/>
              <a:t>(Simplest case possible: 1 lag, no covariates)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CC036-8A71-6F71-3668-3058F0093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sz="2400" b="1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𝐢𝐭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US" sz="2400" b="1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b>
                          <m:r>
                            <a:rPr lang="en-US" sz="2400" b="1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𝒊𝒕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b>
                          <m:r>
                            <a:rPr lang="en-US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𝒊𝒕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CC036-8A71-6F71-3668-3058F0093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88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8B7B5-C908-187A-87EF-6AA72CF5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Let’s Try fixed effects…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5725C5D-00A0-FE3B-186A-7CA7F190ED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1513" y="2536031"/>
                <a:ext cx="3123783" cy="3671936"/>
              </a:xfrm>
            </p:spPr>
            <p:txBody>
              <a:bodyPr anchor="t"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acc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5725C5D-00A0-FE3B-186A-7CA7F190ED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513" y="2536031"/>
                <a:ext cx="3123783" cy="3671936"/>
              </a:xfrm>
              <a:blipFill>
                <a:blip r:embed="rId2"/>
                <a:stretch>
                  <a:fillRect l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erson holding a phone&#10;&#10;Description automatically generated with low confidence">
            <a:extLst>
              <a:ext uri="{FF2B5EF4-FFF2-40B4-BE49-F238E27FC236}">
                <a16:creationId xmlns:a16="http://schemas.microsoft.com/office/drawing/2014/main" id="{8CEB65EB-62C3-A357-05C5-8274E89619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095" b="2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77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03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FFB2F6-469E-D7FD-808B-B05A095A33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013433" y="1005839"/>
                <a:ext cx="3568661" cy="118872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OLS assumptions are violated because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are correlated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FFB2F6-469E-D7FD-808B-B05A095A33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013433" y="1005839"/>
                <a:ext cx="3568661" cy="1188720"/>
              </a:xfrm>
              <a:blipFill>
                <a:blip r:embed="rId2"/>
                <a:stretch>
                  <a:fillRect l="-2906" t="-43077" r="-4444"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0C3BB06-FAEB-B6E1-1117-B84FF4FBA1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63" b="-2"/>
          <a:stretch/>
        </p:blipFill>
        <p:spPr bwMode="auto">
          <a:xfrm>
            <a:off x="20" y="10"/>
            <a:ext cx="753768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Rectangle 103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D1CB5E-A9E9-840D-75A1-A9E0E9D691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13433" y="2340864"/>
                <a:ext cx="3568661" cy="363448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correlates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thus 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finally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This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correlates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and this violates the assumptions of linear regression.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D1CB5E-A9E9-840D-75A1-A9E0E9D69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13433" y="2340864"/>
                <a:ext cx="3568661" cy="3634486"/>
              </a:xfrm>
              <a:blipFill>
                <a:blip r:embed="rId4"/>
                <a:stretch>
                  <a:fillRect l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0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78F3-1E30-6776-7D3A-D91B59BB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37CCF4-A634-20CC-5E99-D394071631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̈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̈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≠0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̈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̈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≠0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37CCF4-A634-20CC-5E99-D39407163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7005E2EA-8072-C796-52A5-7C14E71E3806}"/>
              </a:ext>
            </a:extLst>
          </p:cNvPr>
          <p:cNvSpPr/>
          <p:nvPr/>
        </p:nvSpPr>
        <p:spPr>
          <a:xfrm>
            <a:off x="3582445" y="4496844"/>
            <a:ext cx="1866378" cy="739036"/>
          </a:xfrm>
          <a:prstGeom prst="curved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D3B339-6D16-FFB0-CB03-A0B9397DC3DF}"/>
                  </a:ext>
                </a:extLst>
              </p:cNvPr>
              <p:cNvSpPr txBox="1"/>
              <p:nvPr/>
            </p:nvSpPr>
            <p:spPr>
              <a:xfrm>
                <a:off x="1468678" y="5289349"/>
                <a:ext cx="6093912" cy="396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acc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D3B339-6D16-FFB0-CB03-A0B9397DC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678" y="5289349"/>
                <a:ext cx="6093912" cy="396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54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8B7B5-C908-187A-87EF-6AA72CF5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Perhaps you have better luck with first differences, Mr. Bond?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CC036-8A71-6F71-3668-3058F0093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1513" y="2536031"/>
                <a:ext cx="3123783" cy="3671936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1" i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CC036-8A71-6F71-3668-3058F0093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513" y="2536031"/>
                <a:ext cx="3123783" cy="36719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erson holding a phone&#10;&#10;Description automatically generated with low confidence">
            <a:extLst>
              <a:ext uri="{FF2B5EF4-FFF2-40B4-BE49-F238E27FC236}">
                <a16:creationId xmlns:a16="http://schemas.microsoft.com/office/drawing/2014/main" id="{8CEB65EB-62C3-A357-05C5-8274E89619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095" b="2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91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03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FFB2F6-469E-D7FD-808B-B05A095A33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013433" y="1005839"/>
                <a:ext cx="3568661" cy="118872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OLS assumptions are violated because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are correlated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FFB2F6-469E-D7FD-808B-B05A095A33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013433" y="1005839"/>
                <a:ext cx="3568661" cy="1188720"/>
              </a:xfrm>
              <a:blipFill>
                <a:blip r:embed="rId2"/>
                <a:stretch>
                  <a:fillRect l="-2906" t="-41026" r="-4444"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0C3BB06-FAEB-B6E1-1117-B84FF4FBA1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63" b="-2"/>
          <a:stretch/>
        </p:blipFill>
        <p:spPr bwMode="auto">
          <a:xfrm>
            <a:off x="20" y="10"/>
            <a:ext cx="753768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Rectangle 103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D1CB5E-A9E9-840D-75A1-A9E0E9D691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13433" y="2340864"/>
                <a:ext cx="3568661" cy="363448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correlates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thus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finally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D1CB5E-A9E9-840D-75A1-A9E0E9D69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13433" y="2340864"/>
                <a:ext cx="3568661" cy="3634486"/>
              </a:xfrm>
              <a:blipFill>
                <a:blip r:embed="rId4"/>
                <a:stretch>
                  <a:fillRect l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0890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737</TotalTime>
  <Words>648</Words>
  <Application>Microsoft Office PowerPoint</Application>
  <PresentationFormat>Widescreen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Cambria Math</vt:lpstr>
      <vt:lpstr>Franklin Gothic Book</vt:lpstr>
      <vt:lpstr>Franklin Gothic Demi</vt:lpstr>
      <vt:lpstr>Wingdings 2</vt:lpstr>
      <vt:lpstr>DividendVTI</vt:lpstr>
      <vt:lpstr>Dynamic panel data models</vt:lpstr>
      <vt:lpstr>This class in 2 sentences</vt:lpstr>
      <vt:lpstr>Dynamic Panel models (general equation)</vt:lpstr>
      <vt:lpstr>Dynamic Panel models (Simplest case possible: 1 lag, no covariates)</vt:lpstr>
      <vt:lpstr>Let’s Try fixed effects…</vt:lpstr>
      <vt:lpstr>OLS assumptions are violated because  Y ̈_(i,t-1) and ϵ ̈_(i,t) are correlated</vt:lpstr>
      <vt:lpstr>Proof</vt:lpstr>
      <vt:lpstr>Perhaps you have better luck with first differences, Mr. Bond?</vt:lpstr>
      <vt:lpstr>OLS assumptions are violated because  〖Δ_t Y〗_(i,t-1) and Δ_t ϵ_(i,t) are correlated</vt:lpstr>
      <vt:lpstr>Proof</vt:lpstr>
      <vt:lpstr>How about we find an instrumental variable for this problem?</vt:lpstr>
      <vt:lpstr>Look into this equation… Y_(i,t)-Y_(i,t-1)=α(Y_(i,t-1)-Y_(i,t-2) )+(ϵ_(i,t)-ϵ_(i,t-1) ) </vt:lpstr>
      <vt:lpstr>Can you think of something that correlates with (Y_(i,t-1)-Y_(i,t-2) ) but not with (ϵ_(i,t)-ϵ_(i,t-1) )? Y_(i,t)-Y_(i,t-1)=α(Y_(i,t-1)-Y_(i,t-2) )+(ϵ_(i,t)-ϵ_(i,t-1) ) </vt:lpstr>
      <vt:lpstr>Anderson and Hsiao (1981) Use Y_(i,t-2) as an instrumental variable for Δ_t Y_(i,t-1)</vt:lpstr>
      <vt:lpstr>Arellano and bond (1991) use more lags as instruments</vt:lpstr>
      <vt:lpstr>Arellano and bond (1991) use more lags as instruments</vt:lpstr>
      <vt:lpstr>Mathematically,…</vt:lpstr>
      <vt:lpstr>This class in 2 sentences (again )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panel data models</dc:title>
  <dc:creator>Felipe Buchbinder</dc:creator>
  <cp:lastModifiedBy>Felipe Buchbinder</cp:lastModifiedBy>
  <cp:revision>11</cp:revision>
  <dcterms:created xsi:type="dcterms:W3CDTF">2022-07-17T01:59:08Z</dcterms:created>
  <dcterms:modified xsi:type="dcterms:W3CDTF">2022-08-09T21:11:19Z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