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5" r:id="rId8"/>
    <p:sldId id="267" r:id="rId9"/>
    <p:sldId id="266" r:id="rId10"/>
    <p:sldId id="268" r:id="rId11"/>
    <p:sldId id="271" r:id="rId12"/>
    <p:sldId id="269" r:id="rId13"/>
    <p:sldId id="272" r:id="rId14"/>
    <p:sldId id="283" r:id="rId15"/>
    <p:sldId id="293" r:id="rId16"/>
    <p:sldId id="273" r:id="rId17"/>
    <p:sldId id="274" r:id="rId18"/>
    <p:sldId id="275" r:id="rId19"/>
    <p:sldId id="294" r:id="rId20"/>
    <p:sldId id="295" r:id="rId21"/>
    <p:sldId id="298" r:id="rId22"/>
    <p:sldId id="299" r:id="rId23"/>
    <p:sldId id="300" r:id="rId24"/>
    <p:sldId id="291" r:id="rId25"/>
    <p:sldId id="302" r:id="rId26"/>
    <p:sldId id="276" r:id="rId27"/>
    <p:sldId id="277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55" d="100"/>
          <a:sy n="55" d="100"/>
        </p:scale>
        <p:origin x="10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Multi-level regression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Felipe Buchbinder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17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0A334-607E-AEB9-4191-2C29CCE7C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3 types of multi-level regression</a:t>
            </a:r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FBD2BA-FBDD-BF17-B9E9-E1838F20A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2845339"/>
            <a:ext cx="10916463" cy="349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54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17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0A334-607E-AEB9-4191-2C29CCE7C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3 types of multi-level regression</a:t>
            </a:r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FBD2BA-FBDD-BF17-B9E9-E1838F20A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5457" y="2845339"/>
            <a:ext cx="10916463" cy="34932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5BD3F3-C1F9-3CCC-2C1C-7379945D7277}"/>
              </a:ext>
            </a:extLst>
          </p:cNvPr>
          <p:cNvSpPr/>
          <p:nvPr/>
        </p:nvSpPr>
        <p:spPr>
          <a:xfrm>
            <a:off x="446534" y="2673752"/>
            <a:ext cx="3703320" cy="3750161"/>
          </a:xfrm>
          <a:custGeom>
            <a:avLst/>
            <a:gdLst>
              <a:gd name="connsiteX0" fmla="*/ 0 w 3703320"/>
              <a:gd name="connsiteY0" fmla="*/ 0 h 3750161"/>
              <a:gd name="connsiteX1" fmla="*/ 492013 w 3703320"/>
              <a:gd name="connsiteY1" fmla="*/ 0 h 3750161"/>
              <a:gd name="connsiteX2" fmla="*/ 1095125 w 3703320"/>
              <a:gd name="connsiteY2" fmla="*/ 0 h 3750161"/>
              <a:gd name="connsiteX3" fmla="*/ 1550104 w 3703320"/>
              <a:gd name="connsiteY3" fmla="*/ 0 h 3750161"/>
              <a:gd name="connsiteX4" fmla="*/ 2153216 w 3703320"/>
              <a:gd name="connsiteY4" fmla="*/ 0 h 3750161"/>
              <a:gd name="connsiteX5" fmla="*/ 2719295 w 3703320"/>
              <a:gd name="connsiteY5" fmla="*/ 0 h 3750161"/>
              <a:gd name="connsiteX6" fmla="*/ 3703320 w 3703320"/>
              <a:gd name="connsiteY6" fmla="*/ 0 h 3750161"/>
              <a:gd name="connsiteX7" fmla="*/ 3703320 w 3703320"/>
              <a:gd name="connsiteY7" fmla="*/ 573239 h 3750161"/>
              <a:gd name="connsiteX8" fmla="*/ 3703320 w 3703320"/>
              <a:gd name="connsiteY8" fmla="*/ 1108976 h 3750161"/>
              <a:gd name="connsiteX9" fmla="*/ 3703320 w 3703320"/>
              <a:gd name="connsiteY9" fmla="*/ 1569710 h 3750161"/>
              <a:gd name="connsiteX10" fmla="*/ 3703320 w 3703320"/>
              <a:gd name="connsiteY10" fmla="*/ 2180451 h 3750161"/>
              <a:gd name="connsiteX11" fmla="*/ 3703320 w 3703320"/>
              <a:gd name="connsiteY11" fmla="*/ 2678686 h 3750161"/>
              <a:gd name="connsiteX12" fmla="*/ 3703320 w 3703320"/>
              <a:gd name="connsiteY12" fmla="*/ 3139420 h 3750161"/>
              <a:gd name="connsiteX13" fmla="*/ 3703320 w 3703320"/>
              <a:gd name="connsiteY13" fmla="*/ 3750161 h 3750161"/>
              <a:gd name="connsiteX14" fmla="*/ 3137241 w 3703320"/>
              <a:gd name="connsiteY14" fmla="*/ 3750161 h 3750161"/>
              <a:gd name="connsiteX15" fmla="*/ 2645229 w 3703320"/>
              <a:gd name="connsiteY15" fmla="*/ 3750161 h 3750161"/>
              <a:gd name="connsiteX16" fmla="*/ 2079150 w 3703320"/>
              <a:gd name="connsiteY16" fmla="*/ 3750161 h 3750161"/>
              <a:gd name="connsiteX17" fmla="*/ 1624170 w 3703320"/>
              <a:gd name="connsiteY17" fmla="*/ 3750161 h 3750161"/>
              <a:gd name="connsiteX18" fmla="*/ 1095125 w 3703320"/>
              <a:gd name="connsiteY18" fmla="*/ 3750161 h 3750161"/>
              <a:gd name="connsiteX19" fmla="*/ 566079 w 3703320"/>
              <a:gd name="connsiteY19" fmla="*/ 3750161 h 3750161"/>
              <a:gd name="connsiteX20" fmla="*/ 0 w 3703320"/>
              <a:gd name="connsiteY20" fmla="*/ 3750161 h 3750161"/>
              <a:gd name="connsiteX21" fmla="*/ 0 w 3703320"/>
              <a:gd name="connsiteY21" fmla="*/ 3326929 h 3750161"/>
              <a:gd name="connsiteX22" fmla="*/ 0 w 3703320"/>
              <a:gd name="connsiteY22" fmla="*/ 2866194 h 3750161"/>
              <a:gd name="connsiteX23" fmla="*/ 0 w 3703320"/>
              <a:gd name="connsiteY23" fmla="*/ 2405460 h 3750161"/>
              <a:gd name="connsiteX24" fmla="*/ 0 w 3703320"/>
              <a:gd name="connsiteY24" fmla="*/ 1869723 h 3750161"/>
              <a:gd name="connsiteX25" fmla="*/ 0 w 3703320"/>
              <a:gd name="connsiteY25" fmla="*/ 1371487 h 3750161"/>
              <a:gd name="connsiteX26" fmla="*/ 0 w 3703320"/>
              <a:gd name="connsiteY26" fmla="*/ 910753 h 3750161"/>
              <a:gd name="connsiteX27" fmla="*/ 0 w 3703320"/>
              <a:gd name="connsiteY27" fmla="*/ 0 h 3750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703320" h="3750161" extrusionOk="0">
                <a:moveTo>
                  <a:pt x="0" y="0"/>
                </a:moveTo>
                <a:cubicBezTo>
                  <a:pt x="189103" y="-4077"/>
                  <a:pt x="262211" y="21628"/>
                  <a:pt x="492013" y="0"/>
                </a:cubicBezTo>
                <a:cubicBezTo>
                  <a:pt x="721815" y="-21628"/>
                  <a:pt x="836275" y="59529"/>
                  <a:pt x="1095125" y="0"/>
                </a:cubicBezTo>
                <a:cubicBezTo>
                  <a:pt x="1353975" y="-59529"/>
                  <a:pt x="1365775" y="48209"/>
                  <a:pt x="1550104" y="0"/>
                </a:cubicBezTo>
                <a:cubicBezTo>
                  <a:pt x="1734433" y="-48209"/>
                  <a:pt x="1891744" y="29748"/>
                  <a:pt x="2153216" y="0"/>
                </a:cubicBezTo>
                <a:cubicBezTo>
                  <a:pt x="2414688" y="-29748"/>
                  <a:pt x="2510520" y="25295"/>
                  <a:pt x="2719295" y="0"/>
                </a:cubicBezTo>
                <a:cubicBezTo>
                  <a:pt x="2928070" y="-25295"/>
                  <a:pt x="3292338" y="92501"/>
                  <a:pt x="3703320" y="0"/>
                </a:cubicBezTo>
                <a:cubicBezTo>
                  <a:pt x="3755441" y="160048"/>
                  <a:pt x="3667558" y="339794"/>
                  <a:pt x="3703320" y="573239"/>
                </a:cubicBezTo>
                <a:cubicBezTo>
                  <a:pt x="3739082" y="806684"/>
                  <a:pt x="3658148" y="974758"/>
                  <a:pt x="3703320" y="1108976"/>
                </a:cubicBezTo>
                <a:cubicBezTo>
                  <a:pt x="3748492" y="1243194"/>
                  <a:pt x="3698358" y="1389504"/>
                  <a:pt x="3703320" y="1569710"/>
                </a:cubicBezTo>
                <a:cubicBezTo>
                  <a:pt x="3708282" y="1749916"/>
                  <a:pt x="3668417" y="2052866"/>
                  <a:pt x="3703320" y="2180451"/>
                </a:cubicBezTo>
                <a:cubicBezTo>
                  <a:pt x="3738223" y="2308036"/>
                  <a:pt x="3682352" y="2432962"/>
                  <a:pt x="3703320" y="2678686"/>
                </a:cubicBezTo>
                <a:cubicBezTo>
                  <a:pt x="3724288" y="2924411"/>
                  <a:pt x="3659561" y="3018515"/>
                  <a:pt x="3703320" y="3139420"/>
                </a:cubicBezTo>
                <a:cubicBezTo>
                  <a:pt x="3747079" y="3260325"/>
                  <a:pt x="3634793" y="3503246"/>
                  <a:pt x="3703320" y="3750161"/>
                </a:cubicBezTo>
                <a:cubicBezTo>
                  <a:pt x="3497841" y="3815334"/>
                  <a:pt x="3283226" y="3710790"/>
                  <a:pt x="3137241" y="3750161"/>
                </a:cubicBezTo>
                <a:cubicBezTo>
                  <a:pt x="2991256" y="3789532"/>
                  <a:pt x="2751715" y="3699989"/>
                  <a:pt x="2645229" y="3750161"/>
                </a:cubicBezTo>
                <a:cubicBezTo>
                  <a:pt x="2538743" y="3800333"/>
                  <a:pt x="2193415" y="3717972"/>
                  <a:pt x="2079150" y="3750161"/>
                </a:cubicBezTo>
                <a:cubicBezTo>
                  <a:pt x="1964885" y="3782350"/>
                  <a:pt x="1743894" y="3713348"/>
                  <a:pt x="1624170" y="3750161"/>
                </a:cubicBezTo>
                <a:cubicBezTo>
                  <a:pt x="1504446" y="3786974"/>
                  <a:pt x="1334191" y="3720289"/>
                  <a:pt x="1095125" y="3750161"/>
                </a:cubicBezTo>
                <a:cubicBezTo>
                  <a:pt x="856059" y="3780033"/>
                  <a:pt x="765188" y="3708320"/>
                  <a:pt x="566079" y="3750161"/>
                </a:cubicBezTo>
                <a:cubicBezTo>
                  <a:pt x="366970" y="3792002"/>
                  <a:pt x="133302" y="3739150"/>
                  <a:pt x="0" y="3750161"/>
                </a:cubicBezTo>
                <a:cubicBezTo>
                  <a:pt x="-28467" y="3555630"/>
                  <a:pt x="8110" y="3470281"/>
                  <a:pt x="0" y="3326929"/>
                </a:cubicBezTo>
                <a:cubicBezTo>
                  <a:pt x="-8110" y="3183577"/>
                  <a:pt x="33379" y="2994782"/>
                  <a:pt x="0" y="2866194"/>
                </a:cubicBezTo>
                <a:cubicBezTo>
                  <a:pt x="-33379" y="2737607"/>
                  <a:pt x="27615" y="2565352"/>
                  <a:pt x="0" y="2405460"/>
                </a:cubicBezTo>
                <a:cubicBezTo>
                  <a:pt x="-27615" y="2245568"/>
                  <a:pt x="12579" y="2042572"/>
                  <a:pt x="0" y="1869723"/>
                </a:cubicBezTo>
                <a:cubicBezTo>
                  <a:pt x="-12579" y="1696874"/>
                  <a:pt x="48276" y="1546283"/>
                  <a:pt x="0" y="1371487"/>
                </a:cubicBezTo>
                <a:cubicBezTo>
                  <a:pt x="-48276" y="1196691"/>
                  <a:pt x="53295" y="1063746"/>
                  <a:pt x="0" y="910753"/>
                </a:cubicBezTo>
                <a:cubicBezTo>
                  <a:pt x="-53295" y="757760"/>
                  <a:pt x="29109" y="414787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94168791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F3C6A2-3706-0A3F-159C-1945F66B41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8605"/>
          <a:stretch/>
        </p:blipFill>
        <p:spPr>
          <a:xfrm>
            <a:off x="635457" y="2845339"/>
            <a:ext cx="3427257" cy="34932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B422CC-1542-2983-4D16-7C1C41E5B967}"/>
              </a:ext>
            </a:extLst>
          </p:cNvPr>
          <p:cNvSpPr txBox="1"/>
          <p:nvPr/>
        </p:nvSpPr>
        <p:spPr>
          <a:xfrm>
            <a:off x="446534" y="2005346"/>
            <a:ext cx="3616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Random Intercepts is the most common, so let’s focus on this one.</a:t>
            </a:r>
          </a:p>
        </p:txBody>
      </p:sp>
    </p:spTree>
    <p:extLst>
      <p:ext uri="{BB962C8B-B14F-4D97-AF65-F5344CB8AC3E}">
        <p14:creationId xmlns:p14="http://schemas.microsoft.com/office/powerpoint/2010/main" val="3596975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993B3-6769-D599-4EE3-5F30F8EE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will help…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2AC42B-11FF-BDF6-93F8-BAF6596D2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we wish to estimate the distribution of test scores for students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different high schools.</a:t>
                </a:r>
              </a:p>
              <a:p>
                <a:r>
                  <a:rPr lang="en-US" dirty="0"/>
                  <a:t>In each school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, suppose we test a random sample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students.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be the test score from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student at school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2AC42B-11FF-BDF6-93F8-BAF6596D2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380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8DFF-EF40-93F9-1656-FA404598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Random Intercepts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4F1F04-809B-6580-D3C4-C9E5F6DF23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Level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Level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4F1F04-809B-6580-D3C4-C9E5F6DF23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472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8DFF-EF40-93F9-1656-FA404598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Random Intercepts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4F1F04-809B-6580-D3C4-C9E5F6DF23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Level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Level</m:t>
                      </m:r>
                      <m:r>
                        <a:rPr lang="en-US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2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a:rPr lang="en-US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2"/>
                  </a:solidFill>
                </a:endParaRPr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4F1F04-809B-6580-D3C4-C9E5F6DF23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c 3">
            <a:extLst>
              <a:ext uri="{FF2B5EF4-FFF2-40B4-BE49-F238E27FC236}">
                <a16:creationId xmlns:a16="http://schemas.microsoft.com/office/drawing/2014/main" id="{067826A7-86F3-12FF-72FF-42FFFA6341CC}"/>
              </a:ext>
            </a:extLst>
          </p:cNvPr>
          <p:cNvSpPr/>
          <p:nvPr/>
        </p:nvSpPr>
        <p:spPr>
          <a:xfrm rot="16653997">
            <a:off x="7395036" y="2766349"/>
            <a:ext cx="1608881" cy="1886674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73DC13-C86D-FF76-290F-BB5AAEFC27EE}"/>
              </a:ext>
            </a:extLst>
          </p:cNvPr>
          <p:cNvSpPr txBox="1"/>
          <p:nvPr/>
        </p:nvSpPr>
        <p:spPr>
          <a:xfrm>
            <a:off x="8299048" y="2695432"/>
            <a:ext cx="2594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Student’s characteristics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E89428B2-1074-24FC-54DF-C6B9B90BC579}"/>
              </a:ext>
            </a:extLst>
          </p:cNvPr>
          <p:cNvSpPr/>
          <p:nvPr/>
        </p:nvSpPr>
        <p:spPr>
          <a:xfrm rot="16653997" flipV="1">
            <a:off x="4679016" y="2632204"/>
            <a:ext cx="856696" cy="1695876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25D208-7F23-362B-9A74-F1645F44CA43}"/>
                  </a:ext>
                </a:extLst>
              </p:cNvPr>
              <p:cNvSpPr txBox="1"/>
              <p:nvPr/>
            </p:nvSpPr>
            <p:spPr>
              <a:xfrm>
                <a:off x="1507084" y="2880098"/>
                <a:ext cx="37001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Test score from student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at school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25D208-7F23-362B-9A74-F1645F44C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84" y="2880098"/>
                <a:ext cx="3700180" cy="369332"/>
              </a:xfrm>
              <a:prstGeom prst="rect">
                <a:avLst/>
              </a:prstGeom>
              <a:blipFill>
                <a:blip r:embed="rId3"/>
                <a:stretch>
                  <a:fillRect l="-131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c 7">
            <a:extLst>
              <a:ext uri="{FF2B5EF4-FFF2-40B4-BE49-F238E27FC236}">
                <a16:creationId xmlns:a16="http://schemas.microsoft.com/office/drawing/2014/main" id="{227A5EB4-6D9C-6E0A-34AC-FF33A3A3EB54}"/>
              </a:ext>
            </a:extLst>
          </p:cNvPr>
          <p:cNvSpPr/>
          <p:nvPr/>
        </p:nvSpPr>
        <p:spPr>
          <a:xfrm rot="16653997" flipH="1">
            <a:off x="7371214" y="3087444"/>
            <a:ext cx="1268840" cy="1995004"/>
          </a:xfrm>
          <a:prstGeom prst="arc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6337A-12BB-F551-9F59-532C11ED85CE}"/>
              </a:ext>
            </a:extLst>
          </p:cNvPr>
          <p:cNvSpPr txBox="1"/>
          <p:nvPr/>
        </p:nvSpPr>
        <p:spPr>
          <a:xfrm>
            <a:off x="7943121" y="4521944"/>
            <a:ext cx="283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Same slope for all students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FE3CC72-EB15-619F-6BA4-906387BC5B4A}"/>
              </a:ext>
            </a:extLst>
          </p:cNvPr>
          <p:cNvSpPr/>
          <p:nvPr/>
        </p:nvSpPr>
        <p:spPr>
          <a:xfrm rot="16653997" flipH="1" flipV="1">
            <a:off x="4796930" y="2986305"/>
            <a:ext cx="1638031" cy="1730229"/>
          </a:xfrm>
          <a:prstGeom prst="arc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F96467-7148-92ED-F401-EAB35D314B64}"/>
                  </a:ext>
                </a:extLst>
              </p:cNvPr>
              <p:cNvSpPr txBox="1"/>
              <p:nvPr/>
            </p:nvSpPr>
            <p:spPr>
              <a:xfrm>
                <a:off x="3865385" y="4406789"/>
                <a:ext cx="22549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Each school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 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has it’s own intercept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F96467-7148-92ED-F401-EAB35D314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385" y="4406789"/>
                <a:ext cx="2254913" cy="646331"/>
              </a:xfrm>
              <a:prstGeom prst="rect">
                <a:avLst/>
              </a:prstGeom>
              <a:blipFill>
                <a:blip r:embed="rId4"/>
                <a:stretch>
                  <a:fillRect l="-2162" t="-5660" r="-216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484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8DFF-EF40-93F9-1656-FA404598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Random Intercepts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4F1F04-809B-6580-D3C4-C9E5F6DF23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Level</m:t>
                      </m:r>
                      <m:r>
                        <a:rPr lang="en-US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1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a:rPr lang="en-US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solidFill>
                    <a:schemeClr val="bg2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Level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4F1F04-809B-6580-D3C4-C9E5F6DF23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c 3">
            <a:extLst>
              <a:ext uri="{FF2B5EF4-FFF2-40B4-BE49-F238E27FC236}">
                <a16:creationId xmlns:a16="http://schemas.microsoft.com/office/drawing/2014/main" id="{7EAB2E90-7951-3879-077E-10D7EDCBF2F9}"/>
              </a:ext>
            </a:extLst>
          </p:cNvPr>
          <p:cNvSpPr/>
          <p:nvPr/>
        </p:nvSpPr>
        <p:spPr>
          <a:xfrm rot="16653997">
            <a:off x="7587887" y="3214769"/>
            <a:ext cx="1608881" cy="1886674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3D99A-84D1-0C85-7B64-5CF93A966829}"/>
              </a:ext>
            </a:extLst>
          </p:cNvPr>
          <p:cNvSpPr txBox="1"/>
          <p:nvPr/>
        </p:nvSpPr>
        <p:spPr>
          <a:xfrm>
            <a:off x="8465291" y="3157640"/>
            <a:ext cx="2484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School’s characteristics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8B5B2C43-AC97-390F-260C-1F6BD077E998}"/>
              </a:ext>
            </a:extLst>
          </p:cNvPr>
          <p:cNvSpPr/>
          <p:nvPr/>
        </p:nvSpPr>
        <p:spPr>
          <a:xfrm rot="16653997" flipH="1" flipV="1">
            <a:off x="4311556" y="3402993"/>
            <a:ext cx="1638031" cy="1730229"/>
          </a:xfrm>
          <a:prstGeom prst="arc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572B81-2C08-BCAE-5987-C1A066BE4DF0}"/>
                  </a:ext>
                </a:extLst>
              </p:cNvPr>
              <p:cNvSpPr txBox="1"/>
              <p:nvPr/>
            </p:nvSpPr>
            <p:spPr>
              <a:xfrm>
                <a:off x="2942408" y="4824577"/>
                <a:ext cx="2188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Intercept of school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572B81-2C08-BCAE-5987-C1A066BE4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408" y="4824577"/>
                <a:ext cx="2188163" cy="369332"/>
              </a:xfrm>
              <a:prstGeom prst="rect">
                <a:avLst/>
              </a:prstGeom>
              <a:blipFill>
                <a:blip r:embed="rId3"/>
                <a:stretch>
                  <a:fillRect l="-250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177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C595-11C0-0851-D183-F03CAC19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regression solves this problem </a:t>
            </a:r>
            <a:br>
              <a:rPr lang="en-US" dirty="0"/>
            </a:br>
            <a:r>
              <a:rPr lang="en-US" dirty="0"/>
              <a:t>by using a Bayesian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BFF638-0799-D2C9-E115-BD24DAAF86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Level</m:t>
                      </m:r>
                      <m:r>
                        <a:rPr lang="en-US" sz="2400" b="0" i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1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students</m:t>
                      </m:r>
                      <m:r>
                        <a:rPr lang="en-US" sz="2400" b="0" i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):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Level</m:t>
                      </m:r>
                      <m:r>
                        <a:rPr lang="en-US" sz="240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2 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schools</m:t>
                          </m:r>
                        </m:e>
                      </m:d>
                      <m:r>
                        <a:rPr lang="en-US" sz="24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 are unknown and have to be estimated using Maximum Likelihood or Bayesian methods.</a:t>
                </a:r>
                <a:br>
                  <a:rPr lang="en-US" b="0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BFF638-0799-D2C9-E115-BD24DAAF86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59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C595-11C0-0851-D183-F03CAC19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regression arrives at the following solution</a:t>
            </a:r>
            <a:br>
              <a:rPr lang="en-US" dirty="0"/>
            </a:br>
            <a:r>
              <a:rPr lang="en-US" dirty="0"/>
              <a:t>for the effect of each school on student’s grades: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BFF638-0799-D2C9-E115-BD24DAAF86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3600">
                                      <a:latin typeface="Cambria Math" panose="02040503050406030204" pitchFamily="18" charset="0"/>
                                    </a:rPr>
                                    <m:t>all</m:t>
                                  </m:r>
                                </m:sub>
                              </m:sSub>
                            </m:num>
                            <m:den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den>
                          </m:f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;  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BFF638-0799-D2C9-E115-BD24DAAF86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364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C595-11C0-0851-D183-F03CAC19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Multi-level regression arrives at the following solution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 the effect of each school on student’s grades: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BFF638-0799-D2C9-E115-BD24DAAF86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3600">
                                      <a:latin typeface="Cambria Math" panose="02040503050406030204" pitchFamily="18" charset="0"/>
                                    </a:rPr>
                                    <m:t>all</m:t>
                                  </m:r>
                                </m:sub>
                              </m:sSub>
                            </m:num>
                            <m:den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den>
                          </m:f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;  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BFF638-0799-D2C9-E115-BD24DAAF86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4232E7-9474-8B97-D68C-40B7D106AA3E}"/>
                  </a:ext>
                </a:extLst>
              </p:cNvPr>
              <p:cNvSpPr txBox="1"/>
              <p:nvPr/>
            </p:nvSpPr>
            <p:spPr>
              <a:xfrm>
                <a:off x="2558006" y="2013850"/>
                <a:ext cx="4016413" cy="99193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Suppose all schools have the same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What happens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very large? What happens if it is very small?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4232E7-9474-8B97-D68C-40B7D106A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006" y="2013850"/>
                <a:ext cx="4016413" cy="991938"/>
              </a:xfrm>
              <a:prstGeom prst="rect">
                <a:avLst/>
              </a:prstGeom>
              <a:blipFill>
                <a:blip r:embed="rId3"/>
                <a:stretch>
                  <a:fillRect l="-1057" t="-599" b="-7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197FB6-53C2-1E21-D514-FB826154CE47}"/>
                  </a:ext>
                </a:extLst>
              </p:cNvPr>
              <p:cNvSpPr txBox="1"/>
              <p:nvPr/>
            </p:nvSpPr>
            <p:spPr>
              <a:xfrm>
                <a:off x="6803988" y="2013850"/>
                <a:ext cx="4016413" cy="99193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Suppose all schools have the 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What happens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very large? </a:t>
                </a:r>
              </a:p>
              <a:p>
                <a:r>
                  <a:rPr lang="en-US" dirty="0"/>
                  <a:t>What happens if it is very small?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197FB6-53C2-1E21-D514-FB826154C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988" y="2013850"/>
                <a:ext cx="4016413" cy="991938"/>
              </a:xfrm>
              <a:prstGeom prst="rect">
                <a:avLst/>
              </a:prstGeom>
              <a:blipFill>
                <a:blip r:embed="rId4"/>
                <a:stretch>
                  <a:fillRect l="-905" t="-1796" b="-7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507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C595-11C0-0851-D183-F03CAC19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school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34A1F65F-1540-8DF7-E5E1-0635BB80C0B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34A1F65F-1540-8DF7-E5E1-0635BB80C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0042B5C-D244-FFA6-325A-FA0D5765C0F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1194" y="2926052"/>
                <a:ext cx="5194766" cy="29349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;0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there’s a lot of data about a school, multi-level regression uses only this data to make inferences about it and ignores data of other schools.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0042B5C-D244-FFA6-325A-FA0D5765C0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1194" y="2926052"/>
                <a:ext cx="5194766" cy="2934999"/>
              </a:xfrm>
              <a:blipFill>
                <a:blip r:embed="rId3"/>
                <a:stretch>
                  <a:fillRect l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0739B4CA-600D-2429-0E72-DCF57AAF6285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0739B4CA-600D-2429-0E72-DCF57AAF62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4"/>
                <a:stretch>
                  <a:fillRect b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22F2A214-2F21-6DD7-AF6C-3D2BC002662B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416037" y="2926052"/>
                <a:ext cx="5194771" cy="27937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all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there’s not much data about a school, multi-level regression uses information from other schools to infer about it.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22F2A214-2F21-6DD7-AF6C-3D2BC00266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416037" y="2926052"/>
                <a:ext cx="5194771" cy="2793760"/>
              </a:xfrm>
              <a:blipFill>
                <a:blip r:embed="rId5"/>
                <a:stretch>
                  <a:fillRect l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54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1045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54" name="Rectangle 105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F4A70E79-7310-1CE7-1361-6D79EB417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/>
          <a:stretch/>
        </p:blipFill>
        <p:spPr bwMode="auto">
          <a:xfrm>
            <a:off x="20" y="-22"/>
            <a:ext cx="12191977" cy="685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6" name="Rectangle 1055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8A3A2-9260-1A40-C4B5-4001338D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Panel data regression doesn’t have to be about time</a:t>
            </a:r>
          </a:p>
        </p:txBody>
      </p:sp>
    </p:spTree>
    <p:extLst>
      <p:ext uri="{BB962C8B-B14F-4D97-AF65-F5344CB8AC3E}">
        <p14:creationId xmlns:p14="http://schemas.microsoft.com/office/powerpoint/2010/main" val="276804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C595-11C0-0851-D183-F03CAC19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school heterogeneity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34A1F65F-1540-8DF7-E5E1-0635BB80C0B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Large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34A1F65F-1540-8DF7-E5E1-0635BB80C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b="-5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0042B5C-D244-FFA6-325A-FA0D5765C0F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1194" y="2926052"/>
                <a:ext cx="5194766" cy="29349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all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 multi-level model shrinks estimates with high variance towards the grand mean.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0042B5C-D244-FFA6-325A-FA0D5765C0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1194" y="2926052"/>
                <a:ext cx="5194766" cy="2934999"/>
              </a:xfrm>
              <a:blipFill>
                <a:blip r:embed="rId3"/>
                <a:stretch>
                  <a:fillRect l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0739B4CA-600D-2429-0E72-DCF57AAF6285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Small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0739B4CA-600D-2429-0E72-DCF57AAF62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4"/>
                <a:stretch>
                  <a:fillRect b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22F2A214-2F21-6DD7-AF6C-3D2BC002662B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416037" y="2926052"/>
                <a:ext cx="5194771" cy="27937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;0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22F2A214-2F21-6DD7-AF6C-3D2BC00266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416037" y="2926052"/>
                <a:ext cx="5194771" cy="2793760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2181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DEE5A1-6E32-AD72-7114-A06777D464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39" b="17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7FC01-B8CA-FAC4-1AD9-4A7673761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111" y="1250567"/>
            <a:ext cx="4023360" cy="280221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Since there’s an analogy between panel data and multi-level data, could I solve this problem using panel data methods?</a:t>
            </a:r>
          </a:p>
        </p:txBody>
      </p:sp>
    </p:spTree>
    <p:extLst>
      <p:ext uri="{BB962C8B-B14F-4D97-AF65-F5344CB8AC3E}">
        <p14:creationId xmlns:p14="http://schemas.microsoft.com/office/powerpoint/2010/main" val="3939733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8DFF-EF40-93F9-1656-FA404598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Random Intercepts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4F1F04-809B-6580-D3C4-C9E5F6DF23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Level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Level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4F1F04-809B-6580-D3C4-C9E5F6DF23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899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8DFF-EF40-93F9-1656-FA404598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Extremely advanced &amp; difficult math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4F1F04-809B-6580-D3C4-C9E5F6DF23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Level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Level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∴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4F1F04-809B-6580-D3C4-C9E5F6DF23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368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7238-FFF5-CA96-DDF4-669013D2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compare…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43A6BBF-F914-720B-34E6-595D4D769D1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96747311"/>
                  </p:ext>
                </p:extLst>
              </p:nvPr>
            </p:nvGraphicFramePr>
            <p:xfrm>
              <a:off x="581025" y="2341563"/>
              <a:ext cx="11029950" cy="11295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14975">
                      <a:extLst>
                        <a:ext uri="{9D8B030D-6E8A-4147-A177-3AD203B41FA5}">
                          <a16:colId xmlns:a16="http://schemas.microsoft.com/office/drawing/2014/main" val="701384637"/>
                        </a:ext>
                      </a:extLst>
                    </a:gridCol>
                    <a:gridCol w="5514975">
                      <a:extLst>
                        <a:ext uri="{9D8B030D-6E8A-4147-A177-3AD203B41FA5}">
                          <a16:colId xmlns:a16="http://schemas.microsoft.com/office/drawing/2014/main" val="11197109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Equation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9107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Random Intercept Multi-Level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0357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Panel Data’s Fundamental Equation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57606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43A6BBF-F914-720B-34E6-595D4D769D1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96747311"/>
                  </p:ext>
                </p:extLst>
              </p:nvPr>
            </p:nvGraphicFramePr>
            <p:xfrm>
              <a:off x="581025" y="2341563"/>
              <a:ext cx="11029950" cy="11295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14975">
                      <a:extLst>
                        <a:ext uri="{9D8B030D-6E8A-4147-A177-3AD203B41FA5}">
                          <a16:colId xmlns:a16="http://schemas.microsoft.com/office/drawing/2014/main" val="701384637"/>
                        </a:ext>
                      </a:extLst>
                    </a:gridCol>
                    <a:gridCol w="5514975">
                      <a:extLst>
                        <a:ext uri="{9D8B030D-6E8A-4147-A177-3AD203B41FA5}">
                          <a16:colId xmlns:a16="http://schemas.microsoft.com/office/drawing/2014/main" val="11197109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Equation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9107062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Random Intercept Multi-Level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10" t="-103125" r="-442" b="-1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0357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Panel Data’s Fundamental Equation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10" t="-213115" r="-442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57606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82158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ee the source image">
            <a:extLst>
              <a:ext uri="{FF2B5EF4-FFF2-40B4-BE49-F238E27FC236}">
                <a16:creationId xmlns:a16="http://schemas.microsoft.com/office/drawing/2014/main" id="{7A702679-F473-6B93-20BC-FA09C3548C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0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1" name="Rectangle 5126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849057"/>
            <a:ext cx="3703320" cy="9499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42" name="Rectangle 5128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012371"/>
            <a:ext cx="3702134" cy="4202862"/>
          </a:xfrm>
          <a:prstGeom prst="rect">
            <a:avLst/>
          </a:prstGeom>
          <a:solidFill>
            <a:schemeClr val="bg1">
              <a:alpha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A44E3-F230-6F54-375D-E7627C4C5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227" y="1153886"/>
            <a:ext cx="3374265" cy="971306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Challenge question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3E3FD-BA86-5DDA-5F9C-66A92DC6D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226" y="2266683"/>
            <a:ext cx="3374265" cy="2704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/>
              <a:t>Is a Multi-Level Random Intercepts model equivalent to a Fixed Effects or to a Random Effects model?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0126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06778-008E-6D3C-1C82-0224EB1D1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41597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Random effects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since both require that characteristics of students and schools be uncorrelated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FF9DDB-5C2B-B010-CF6B-A56EA603C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6759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83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413531-2BAB-1766-5C97-88030D237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22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A9D29-421F-560E-BEFD-65C79FB72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2147" y="3429000"/>
            <a:ext cx="4023360" cy="280221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This makes </a:t>
            </a:r>
            <a:r>
              <a:rPr lang="en-US" sz="3200" dirty="0">
                <a:solidFill>
                  <a:srgbClr val="FFFF00"/>
                </a:solidFill>
              </a:rPr>
              <a:t>panel data better than multi-level</a:t>
            </a:r>
            <a:r>
              <a:rPr lang="en-US" sz="3200" dirty="0">
                <a:solidFill>
                  <a:schemeClr val="bg1"/>
                </a:solidFill>
              </a:rPr>
              <a:t> regression, because if school characteristics </a:t>
            </a:r>
            <a:r>
              <a:rPr lang="en-US" sz="3200" i="1" dirty="0">
                <a:solidFill>
                  <a:schemeClr val="bg1"/>
                </a:solidFill>
              </a:rPr>
              <a:t>do </a:t>
            </a:r>
            <a:r>
              <a:rPr lang="en-US" sz="3200" dirty="0">
                <a:solidFill>
                  <a:schemeClr val="bg1"/>
                </a:solidFill>
              </a:rPr>
              <a:t>correlate with the error term, we can still use </a:t>
            </a:r>
            <a:r>
              <a:rPr lang="en-US" sz="3200" dirty="0">
                <a:solidFill>
                  <a:srgbClr val="FFFF00"/>
                </a:solidFill>
              </a:rPr>
              <a:t>fixed effects </a:t>
            </a:r>
            <a:r>
              <a:rPr lang="en-US" sz="3200" dirty="0">
                <a:solidFill>
                  <a:schemeClr val="bg1"/>
                </a:solidFill>
              </a:rPr>
              <a:t>and it will work just fine.</a:t>
            </a:r>
          </a:p>
        </p:txBody>
      </p:sp>
    </p:spTree>
    <p:extLst>
      <p:ext uri="{BB962C8B-B14F-4D97-AF65-F5344CB8AC3E}">
        <p14:creationId xmlns:p14="http://schemas.microsoft.com/office/powerpoint/2010/main" val="174183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16">
            <a:extLst>
              <a:ext uri="{FF2B5EF4-FFF2-40B4-BE49-F238E27FC236}">
                <a16:creationId xmlns:a16="http://schemas.microsoft.com/office/drawing/2014/main" id="{EEA2DC21-E0AF-40D8-B5CC-1F09F360C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67DAA-8A88-B69B-F769-72AF0C1C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53120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/>
              <a:t>Many relevant problems in social sciences can be tackled with panel data even though they have nothing to do with things changing in time.</a:t>
            </a:r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E11B00EC-2A63-48AE-A5DD-6DA6FB7E2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E4057D-EAC3-4537-95F1-BAECA5945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44B6CB-4352-43A0-A5FE-AD317DD5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17A468-3D0E-3ACC-E3D0-B470AF0FF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39" y="1000386"/>
            <a:ext cx="11274641" cy="315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2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B29F-7E21-391A-2A33-9C1F9337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mental image for panel data</a:t>
            </a:r>
            <a:br>
              <a:rPr lang="en-US" dirty="0"/>
            </a:br>
            <a:r>
              <a:rPr lang="en-US" sz="2000" dirty="0"/>
              <a:t>(using time)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72CDF-FEDF-0FC0-AA2A-9334C95AD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761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Many entities. Each entity produces one value for each time period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1CC545-7845-7D3F-8462-422ED2AC710F}"/>
              </a:ext>
            </a:extLst>
          </p:cNvPr>
          <p:cNvSpPr/>
          <p:nvPr/>
        </p:nvSpPr>
        <p:spPr>
          <a:xfrm>
            <a:off x="3302638" y="3438649"/>
            <a:ext cx="1597306" cy="8305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Entity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EF860BB-FEFA-C1D8-0B1D-AE509CBEEFD9}"/>
                  </a:ext>
                </a:extLst>
              </p:cNvPr>
              <p:cNvSpPr/>
              <p:nvPr/>
            </p:nvSpPr>
            <p:spPr>
              <a:xfrm>
                <a:off x="3302638" y="4976772"/>
                <a:ext cx="1597306" cy="83059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Value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EF860BB-FEFA-C1D8-0B1D-AE509CBEEF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638" y="4976772"/>
                <a:ext cx="1597306" cy="830599"/>
              </a:xfrm>
              <a:prstGeom prst="rect">
                <a:avLst/>
              </a:prstGeom>
              <a:blipFill>
                <a:blip r:embed="rId2"/>
                <a:stretch>
                  <a:fillRect l="-1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0DA6457-569F-3F08-F502-4578B05C821A}"/>
                  </a:ext>
                </a:extLst>
              </p:cNvPr>
              <p:cNvSpPr/>
              <p:nvPr/>
            </p:nvSpPr>
            <p:spPr>
              <a:xfrm>
                <a:off x="1475767" y="4976772"/>
                <a:ext cx="1597306" cy="83059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Value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0DA6457-569F-3F08-F502-4578B05C82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767" y="4976772"/>
                <a:ext cx="1597306" cy="830599"/>
              </a:xfrm>
              <a:prstGeom prst="rect">
                <a:avLst/>
              </a:prstGeom>
              <a:blipFill>
                <a:blip r:embed="rId3"/>
                <a:stretch>
                  <a:fillRect l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2507748-E638-FA18-18DF-C105BD0AAEAA}"/>
              </a:ext>
            </a:extLst>
          </p:cNvPr>
          <p:cNvSpPr txBox="1"/>
          <p:nvPr/>
        </p:nvSpPr>
        <p:spPr>
          <a:xfrm>
            <a:off x="5027267" y="4753880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D50E6F-8B6B-1556-2F23-6197CD995C1B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2274420" y="4269248"/>
            <a:ext cx="1826871" cy="707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5F7BE8-6AF6-1107-DF74-DEA53373D36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101291" y="4269248"/>
            <a:ext cx="0" cy="707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A3EA385-1897-D26A-8290-76729D8B9E5F}"/>
              </a:ext>
            </a:extLst>
          </p:cNvPr>
          <p:cNvSpPr/>
          <p:nvPr/>
        </p:nvSpPr>
        <p:spPr>
          <a:xfrm>
            <a:off x="7922870" y="3429000"/>
            <a:ext cx="1597306" cy="83059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Entity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8F78B0A-7E4E-CE6E-347A-0205D3F3AA6F}"/>
                  </a:ext>
                </a:extLst>
              </p:cNvPr>
              <p:cNvSpPr/>
              <p:nvPr/>
            </p:nvSpPr>
            <p:spPr>
              <a:xfrm>
                <a:off x="7922870" y="4967123"/>
                <a:ext cx="1597306" cy="830599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Value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8F78B0A-7E4E-CE6E-347A-0205D3F3AA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870" y="4967123"/>
                <a:ext cx="1597306" cy="830599"/>
              </a:xfrm>
              <a:prstGeom prst="rect">
                <a:avLst/>
              </a:prstGeom>
              <a:blipFill>
                <a:blip r:embed="rId4"/>
                <a:stretch>
                  <a:fillRect l="-1128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3014DBA-AA0A-4407-F4E9-EB0C861B8595}"/>
                  </a:ext>
                </a:extLst>
              </p:cNvPr>
              <p:cNvSpPr/>
              <p:nvPr/>
            </p:nvSpPr>
            <p:spPr>
              <a:xfrm>
                <a:off x="6095999" y="4967123"/>
                <a:ext cx="1597306" cy="830599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Value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3014DBA-AA0A-4407-F4E9-EB0C861B85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4967123"/>
                <a:ext cx="1597306" cy="830599"/>
              </a:xfrm>
              <a:prstGeom prst="rect">
                <a:avLst/>
              </a:prstGeom>
              <a:blipFill>
                <a:blip r:embed="rId5"/>
                <a:stretch>
                  <a:fillRect l="-752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4BAD10F5-7C99-893D-749C-310FE62EF8FB}"/>
              </a:ext>
            </a:extLst>
          </p:cNvPr>
          <p:cNvSpPr txBox="1"/>
          <p:nvPr/>
        </p:nvSpPr>
        <p:spPr>
          <a:xfrm>
            <a:off x="9647499" y="4744231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5465B3-1C15-3A9E-589F-8AB0C60BEDDB}"/>
              </a:ext>
            </a:extLst>
          </p:cNvPr>
          <p:cNvCxnSpPr>
            <a:stCxn id="33" idx="2"/>
            <a:endCxn id="35" idx="0"/>
          </p:cNvCxnSpPr>
          <p:nvPr/>
        </p:nvCxnSpPr>
        <p:spPr>
          <a:xfrm flipH="1">
            <a:off x="6894652" y="4259599"/>
            <a:ext cx="1826871" cy="70752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6336937-253E-79C2-34DF-9A5E7BD8AC69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8721523" y="4259599"/>
            <a:ext cx="0" cy="70752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28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B29F-7E21-391A-2A33-9C1F9337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example…</a:t>
            </a:r>
            <a:br>
              <a:rPr lang="en-US" dirty="0"/>
            </a:br>
            <a:r>
              <a:rPr lang="en-US" sz="2000" dirty="0"/>
              <a:t>(using time)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72CDF-FEDF-0FC0-AA2A-9334C95AD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761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Many firms. Each firm produces one value for profit at each quarter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1CC545-7845-7D3F-8462-422ED2AC710F}"/>
              </a:ext>
            </a:extLst>
          </p:cNvPr>
          <p:cNvSpPr/>
          <p:nvPr/>
        </p:nvSpPr>
        <p:spPr>
          <a:xfrm>
            <a:off x="3302638" y="3438649"/>
            <a:ext cx="1597306" cy="8305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Firm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EF860BB-FEFA-C1D8-0B1D-AE509CBEEFD9}"/>
                  </a:ext>
                </a:extLst>
              </p:cNvPr>
              <p:cNvSpPr/>
              <p:nvPr/>
            </p:nvSpPr>
            <p:spPr>
              <a:xfrm>
                <a:off x="3302638" y="4976772"/>
                <a:ext cx="1597306" cy="83059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Profit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EF860BB-FEFA-C1D8-0B1D-AE509CBEEF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638" y="4976772"/>
                <a:ext cx="1597306" cy="830599"/>
              </a:xfrm>
              <a:prstGeom prst="rect">
                <a:avLst/>
              </a:prstGeom>
              <a:blipFill>
                <a:blip r:embed="rId2"/>
                <a:stretch>
                  <a:fillRect l="-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0DA6457-569F-3F08-F502-4578B05C821A}"/>
                  </a:ext>
                </a:extLst>
              </p:cNvPr>
              <p:cNvSpPr/>
              <p:nvPr/>
            </p:nvSpPr>
            <p:spPr>
              <a:xfrm>
                <a:off x="1475767" y="4976772"/>
                <a:ext cx="1597306" cy="83059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Profit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0DA6457-569F-3F08-F502-4578B05C82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767" y="4976772"/>
                <a:ext cx="1597306" cy="8305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2507748-E638-FA18-18DF-C105BD0AAEAA}"/>
              </a:ext>
            </a:extLst>
          </p:cNvPr>
          <p:cNvSpPr txBox="1"/>
          <p:nvPr/>
        </p:nvSpPr>
        <p:spPr>
          <a:xfrm>
            <a:off x="5027267" y="4753880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D50E6F-8B6B-1556-2F23-6197CD995C1B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2274420" y="4269248"/>
            <a:ext cx="1826871" cy="707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5F7BE8-6AF6-1107-DF74-DEA53373D36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101291" y="4269248"/>
            <a:ext cx="0" cy="707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A3EA385-1897-D26A-8290-76729D8B9E5F}"/>
              </a:ext>
            </a:extLst>
          </p:cNvPr>
          <p:cNvSpPr/>
          <p:nvPr/>
        </p:nvSpPr>
        <p:spPr>
          <a:xfrm>
            <a:off x="7922870" y="3429000"/>
            <a:ext cx="1597306" cy="83059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Firm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8F78B0A-7E4E-CE6E-347A-0205D3F3AA6F}"/>
                  </a:ext>
                </a:extLst>
              </p:cNvPr>
              <p:cNvSpPr/>
              <p:nvPr/>
            </p:nvSpPr>
            <p:spPr>
              <a:xfrm>
                <a:off x="7922870" y="4967123"/>
                <a:ext cx="1597306" cy="830599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Profit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8F78B0A-7E4E-CE6E-347A-0205D3F3AA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870" y="4967123"/>
                <a:ext cx="1597306" cy="830599"/>
              </a:xfrm>
              <a:prstGeom prst="rect">
                <a:avLst/>
              </a:prstGeom>
              <a:blipFill>
                <a:blip r:embed="rId4"/>
                <a:stretch>
                  <a:fillRect l="-376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3014DBA-AA0A-4407-F4E9-EB0C861B8595}"/>
                  </a:ext>
                </a:extLst>
              </p:cNvPr>
              <p:cNvSpPr/>
              <p:nvPr/>
            </p:nvSpPr>
            <p:spPr>
              <a:xfrm>
                <a:off x="6095999" y="4967123"/>
                <a:ext cx="1597306" cy="830599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Profit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3014DBA-AA0A-4407-F4E9-EB0C861B85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4967123"/>
                <a:ext cx="1597306" cy="8305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4BAD10F5-7C99-893D-749C-310FE62EF8FB}"/>
              </a:ext>
            </a:extLst>
          </p:cNvPr>
          <p:cNvSpPr txBox="1"/>
          <p:nvPr/>
        </p:nvSpPr>
        <p:spPr>
          <a:xfrm>
            <a:off x="9647499" y="4744231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5465B3-1C15-3A9E-589F-8AB0C60BEDDB}"/>
              </a:ext>
            </a:extLst>
          </p:cNvPr>
          <p:cNvCxnSpPr>
            <a:stCxn id="33" idx="2"/>
            <a:endCxn id="35" idx="0"/>
          </p:cNvCxnSpPr>
          <p:nvPr/>
        </p:nvCxnSpPr>
        <p:spPr>
          <a:xfrm flipH="1">
            <a:off x="6894652" y="4259599"/>
            <a:ext cx="1826871" cy="70752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6336937-253E-79C2-34DF-9A5E7BD8AC69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8721523" y="4259599"/>
            <a:ext cx="0" cy="70752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582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B29F-7E21-391A-2A33-9C1F9337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analogous problem</a:t>
            </a:r>
            <a:br>
              <a:rPr lang="en-US" dirty="0"/>
            </a:br>
            <a:r>
              <a:rPr lang="en-US" sz="2000" dirty="0"/>
              <a:t>(that doesn’t use time)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72CDF-FEDF-0FC0-AA2A-9334C95AD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761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Many schools. Each school produces one SAT grade for each student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1CC545-7845-7D3F-8462-422ED2AC710F}"/>
              </a:ext>
            </a:extLst>
          </p:cNvPr>
          <p:cNvSpPr/>
          <p:nvPr/>
        </p:nvSpPr>
        <p:spPr>
          <a:xfrm>
            <a:off x="3302638" y="3438649"/>
            <a:ext cx="1597306" cy="8305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School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F860BB-FEFA-C1D8-0B1D-AE509CBEEFD9}"/>
              </a:ext>
            </a:extLst>
          </p:cNvPr>
          <p:cNvSpPr/>
          <p:nvPr/>
        </p:nvSpPr>
        <p:spPr>
          <a:xfrm>
            <a:off x="3302638" y="4976772"/>
            <a:ext cx="1597306" cy="8305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Grade from student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0DA6457-569F-3F08-F502-4578B05C821A}"/>
                  </a:ext>
                </a:extLst>
              </p:cNvPr>
              <p:cNvSpPr/>
              <p:nvPr/>
            </p:nvSpPr>
            <p:spPr>
              <a:xfrm>
                <a:off x="1475767" y="4976772"/>
                <a:ext cx="1597306" cy="83059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Grade from student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0DA6457-569F-3F08-F502-4578B05C82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767" y="4976772"/>
                <a:ext cx="1597306" cy="8305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2507748-E638-FA18-18DF-C105BD0AAEAA}"/>
              </a:ext>
            </a:extLst>
          </p:cNvPr>
          <p:cNvSpPr txBox="1"/>
          <p:nvPr/>
        </p:nvSpPr>
        <p:spPr>
          <a:xfrm>
            <a:off x="5027267" y="4753880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D50E6F-8B6B-1556-2F23-6197CD995C1B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2274420" y="4269248"/>
            <a:ext cx="1826871" cy="707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5F7BE8-6AF6-1107-DF74-DEA53373D36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101291" y="4269248"/>
            <a:ext cx="0" cy="707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A3EA385-1897-D26A-8290-76729D8B9E5F}"/>
              </a:ext>
            </a:extLst>
          </p:cNvPr>
          <p:cNvSpPr/>
          <p:nvPr/>
        </p:nvSpPr>
        <p:spPr>
          <a:xfrm>
            <a:off x="7922870" y="3429000"/>
            <a:ext cx="1597306" cy="83059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Entity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F78B0A-7E4E-CE6E-347A-0205D3F3AA6F}"/>
              </a:ext>
            </a:extLst>
          </p:cNvPr>
          <p:cNvSpPr/>
          <p:nvPr/>
        </p:nvSpPr>
        <p:spPr>
          <a:xfrm>
            <a:off x="7922870" y="4967123"/>
            <a:ext cx="1597306" cy="83059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Grade from student 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014DBA-AA0A-4407-F4E9-EB0C861B8595}"/>
              </a:ext>
            </a:extLst>
          </p:cNvPr>
          <p:cNvSpPr/>
          <p:nvPr/>
        </p:nvSpPr>
        <p:spPr>
          <a:xfrm>
            <a:off x="6095999" y="4967123"/>
            <a:ext cx="1597306" cy="83059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Grade from student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AD10F5-7C99-893D-749C-310FE62EF8FB}"/>
              </a:ext>
            </a:extLst>
          </p:cNvPr>
          <p:cNvSpPr txBox="1"/>
          <p:nvPr/>
        </p:nvSpPr>
        <p:spPr>
          <a:xfrm>
            <a:off x="9647499" y="4744231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5465B3-1C15-3A9E-589F-8AB0C60BEDDB}"/>
              </a:ext>
            </a:extLst>
          </p:cNvPr>
          <p:cNvCxnSpPr>
            <a:stCxn id="33" idx="2"/>
            <a:endCxn id="35" idx="0"/>
          </p:cNvCxnSpPr>
          <p:nvPr/>
        </p:nvCxnSpPr>
        <p:spPr>
          <a:xfrm flipH="1">
            <a:off x="6894652" y="4259599"/>
            <a:ext cx="1826871" cy="70752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6336937-253E-79C2-34DF-9A5E7BD8AC69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8721523" y="4259599"/>
            <a:ext cx="0" cy="70752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15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B29F-7E21-391A-2A33-9C1F9337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analogous problem</a:t>
            </a:r>
            <a:br>
              <a:rPr lang="en-US" dirty="0"/>
            </a:br>
            <a:r>
              <a:rPr lang="en-US" sz="2000" dirty="0"/>
              <a:t>(that doesn’t use time)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72CDF-FEDF-0FC0-AA2A-9334C95AD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761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Many states. Each state produces one HDI for each municipality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1CC545-7845-7D3F-8462-422ED2AC710F}"/>
              </a:ext>
            </a:extLst>
          </p:cNvPr>
          <p:cNvSpPr/>
          <p:nvPr/>
        </p:nvSpPr>
        <p:spPr>
          <a:xfrm>
            <a:off x="3302638" y="3438649"/>
            <a:ext cx="1597306" cy="8305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EF860BB-FEFA-C1D8-0B1D-AE509CBEEFD9}"/>
                  </a:ext>
                </a:extLst>
              </p:cNvPr>
              <p:cNvSpPr/>
              <p:nvPr/>
            </p:nvSpPr>
            <p:spPr>
              <a:xfrm>
                <a:off x="3302638" y="4976772"/>
                <a:ext cx="1597306" cy="83059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HDI from municipality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EF860BB-FEFA-C1D8-0B1D-AE509CBEEF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638" y="4976772"/>
                <a:ext cx="1597306" cy="830599"/>
              </a:xfrm>
              <a:prstGeom prst="rect">
                <a:avLst/>
              </a:prstGeom>
              <a:blipFill>
                <a:blip r:embed="rId2"/>
                <a:stretch>
                  <a:fillRect l="-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0DA6457-569F-3F08-F502-4578B05C821A}"/>
                  </a:ext>
                </a:extLst>
              </p:cNvPr>
              <p:cNvSpPr/>
              <p:nvPr/>
            </p:nvSpPr>
            <p:spPr>
              <a:xfrm>
                <a:off x="1475767" y="4976772"/>
                <a:ext cx="1597306" cy="83059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HDI from municipality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0DA6457-569F-3F08-F502-4578B05C82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767" y="4976772"/>
                <a:ext cx="1597306" cy="8305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2507748-E638-FA18-18DF-C105BD0AAEAA}"/>
              </a:ext>
            </a:extLst>
          </p:cNvPr>
          <p:cNvSpPr txBox="1"/>
          <p:nvPr/>
        </p:nvSpPr>
        <p:spPr>
          <a:xfrm>
            <a:off x="5027267" y="4753880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D50E6F-8B6B-1556-2F23-6197CD995C1B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2274420" y="4269248"/>
            <a:ext cx="1826871" cy="707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5F7BE8-6AF6-1107-DF74-DEA53373D36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101291" y="4269248"/>
            <a:ext cx="0" cy="707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A3EA385-1897-D26A-8290-76729D8B9E5F}"/>
              </a:ext>
            </a:extLst>
          </p:cNvPr>
          <p:cNvSpPr/>
          <p:nvPr/>
        </p:nvSpPr>
        <p:spPr>
          <a:xfrm>
            <a:off x="7922870" y="3429000"/>
            <a:ext cx="1597306" cy="83059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8F78B0A-7E4E-CE6E-347A-0205D3F3AA6F}"/>
                  </a:ext>
                </a:extLst>
              </p:cNvPr>
              <p:cNvSpPr/>
              <p:nvPr/>
            </p:nvSpPr>
            <p:spPr>
              <a:xfrm>
                <a:off x="7922870" y="4967123"/>
                <a:ext cx="1597306" cy="830599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HDI from municipality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8F78B0A-7E4E-CE6E-347A-0205D3F3AA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870" y="4967123"/>
                <a:ext cx="1597306" cy="830599"/>
              </a:xfrm>
              <a:prstGeom prst="rect">
                <a:avLst/>
              </a:prstGeom>
              <a:blipFill>
                <a:blip r:embed="rId4"/>
                <a:stretch>
                  <a:fillRect l="-376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3014DBA-AA0A-4407-F4E9-EB0C861B8595}"/>
                  </a:ext>
                </a:extLst>
              </p:cNvPr>
              <p:cNvSpPr/>
              <p:nvPr/>
            </p:nvSpPr>
            <p:spPr>
              <a:xfrm>
                <a:off x="6095999" y="4967123"/>
                <a:ext cx="1597306" cy="830599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HDI from municipality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3014DBA-AA0A-4407-F4E9-EB0C861B85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4967123"/>
                <a:ext cx="1597306" cy="8305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4BAD10F5-7C99-893D-749C-310FE62EF8FB}"/>
              </a:ext>
            </a:extLst>
          </p:cNvPr>
          <p:cNvSpPr txBox="1"/>
          <p:nvPr/>
        </p:nvSpPr>
        <p:spPr>
          <a:xfrm>
            <a:off x="9647499" y="4744231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5465B3-1C15-3A9E-589F-8AB0C60BEDDB}"/>
              </a:ext>
            </a:extLst>
          </p:cNvPr>
          <p:cNvCxnSpPr>
            <a:stCxn id="33" idx="2"/>
            <a:endCxn id="35" idx="0"/>
          </p:cNvCxnSpPr>
          <p:nvPr/>
        </p:nvCxnSpPr>
        <p:spPr>
          <a:xfrm flipH="1">
            <a:off x="6894652" y="4259599"/>
            <a:ext cx="1826871" cy="70752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6336937-253E-79C2-34DF-9A5E7BD8AC69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8721523" y="4259599"/>
            <a:ext cx="0" cy="70752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86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C18B6-D08A-801E-8EFA-444606DD9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5038" y="2884931"/>
            <a:ext cx="3983091" cy="108813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Panel data is analogous to multi-level data where level-1 is time and</a:t>
            </a:r>
            <a:br>
              <a:rPr lang="en-US" sz="1800" dirty="0">
                <a:solidFill>
                  <a:schemeClr val="accent2"/>
                </a:solidFill>
              </a:rPr>
            </a:br>
            <a:r>
              <a:rPr lang="en-US" sz="1800" dirty="0">
                <a:solidFill>
                  <a:schemeClr val="accent2"/>
                </a:solidFill>
              </a:rPr>
              <a:t>Level-2 is entity.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D1704-B548-C9FD-45A0-52638085C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45" y="1819192"/>
            <a:ext cx="6293173" cy="321961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17774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1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5F487830-1794-3854-8407-B6E7E7DB28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9" b="982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178832-E26B-9E65-AE77-478D8873A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4" y="2233284"/>
            <a:ext cx="4023360" cy="280221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It follows that </a:t>
            </a:r>
            <a:r>
              <a:rPr lang="en-US" sz="3200" dirty="0">
                <a:solidFill>
                  <a:srgbClr val="FFFF00"/>
                </a:solidFill>
              </a:rPr>
              <a:t>multi-level data is analogous to panel data</a:t>
            </a:r>
            <a:r>
              <a:rPr lang="en-US" sz="3200" dirty="0">
                <a:solidFill>
                  <a:schemeClr val="bg1"/>
                </a:solidFill>
              </a:rPr>
              <a:t>…</a:t>
            </a: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… even though time appears nowhere.</a:t>
            </a:r>
          </a:p>
        </p:txBody>
      </p:sp>
    </p:spTree>
    <p:extLst>
      <p:ext uri="{BB962C8B-B14F-4D97-AF65-F5344CB8AC3E}">
        <p14:creationId xmlns:p14="http://schemas.microsoft.com/office/powerpoint/2010/main" val="37875882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226</TotalTime>
  <Words>938</Words>
  <Application>Microsoft Office PowerPoint</Application>
  <PresentationFormat>Widescreen</PresentationFormat>
  <Paragraphs>119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Cambria Math</vt:lpstr>
      <vt:lpstr>Franklin Gothic Book</vt:lpstr>
      <vt:lpstr>Franklin Gothic Demi</vt:lpstr>
      <vt:lpstr>Gill Sans MT</vt:lpstr>
      <vt:lpstr>Wingdings 2</vt:lpstr>
      <vt:lpstr>DividendVTI</vt:lpstr>
      <vt:lpstr>Multi-level regression models</vt:lpstr>
      <vt:lpstr>Panel data regression doesn’t have to be about time</vt:lpstr>
      <vt:lpstr>Many relevant problems in social sciences can be tackled with panel data even though they have nothing to do with things changing in time.</vt:lpstr>
      <vt:lpstr>A mental image for panel data (using time)</vt:lpstr>
      <vt:lpstr>For example… (using time)</vt:lpstr>
      <vt:lpstr>An analogous problem (that doesn’t use time)</vt:lpstr>
      <vt:lpstr>Another analogous problem (that doesn’t use time)</vt:lpstr>
      <vt:lpstr>PowerPoint Presentation</vt:lpstr>
      <vt:lpstr>It follows that multi-level data is analogous to panel data…  … even though time appears nowhere.</vt:lpstr>
      <vt:lpstr>3 types of multi-level regression</vt:lpstr>
      <vt:lpstr>3 types of multi-level regression</vt:lpstr>
      <vt:lpstr>An example will help…</vt:lpstr>
      <vt:lpstr>The Random Intercepts model</vt:lpstr>
      <vt:lpstr>The Random Intercepts model</vt:lpstr>
      <vt:lpstr>The Random Intercepts model</vt:lpstr>
      <vt:lpstr>Multi-level regression solves this problem  by using a Bayesian approach</vt:lpstr>
      <vt:lpstr>Multi-level regression arrives at the following solution for the effect of each school on student’s grades:</vt:lpstr>
      <vt:lpstr>Multi-level regression arrives at the following solution for the effect of each school on student’s grades:</vt:lpstr>
      <vt:lpstr>Effects of school size</vt:lpstr>
      <vt:lpstr>Effects of school heterogeneity</vt:lpstr>
      <vt:lpstr>Since there’s an analogy between panel data and multi-level data, could I solve this problem using panel data methods?</vt:lpstr>
      <vt:lpstr>The Random Intercepts model</vt:lpstr>
      <vt:lpstr>Extremely advanced &amp; difficult math</vt:lpstr>
      <vt:lpstr>Now, compare…</vt:lpstr>
      <vt:lpstr>Challenge question</vt:lpstr>
      <vt:lpstr>Random effects  since both require that characteristics of students and schools be uncorrelated</vt:lpstr>
      <vt:lpstr>This makes panel data better than multi-level regression, because if school characteristics do correlate with the error term, we can still use fixed effects and it will work just fine.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Felipe Buchbinder</dc:creator>
  <cp:lastModifiedBy>Felipe Buchbinder</cp:lastModifiedBy>
  <cp:revision>11</cp:revision>
  <dcterms:created xsi:type="dcterms:W3CDTF">2022-08-22T15:39:15Z</dcterms:created>
  <dcterms:modified xsi:type="dcterms:W3CDTF">2022-08-22T19:27:19Z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