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2" r:id="rId8"/>
    <p:sldId id="269" r:id="rId9"/>
    <p:sldId id="270" r:id="rId10"/>
    <p:sldId id="263" r:id="rId11"/>
    <p:sldId id="292" r:id="rId12"/>
    <p:sldId id="266" r:id="rId13"/>
    <p:sldId id="268" r:id="rId14"/>
    <p:sldId id="277" r:id="rId15"/>
    <p:sldId id="275" r:id="rId16"/>
    <p:sldId id="261" r:id="rId17"/>
    <p:sldId id="283" r:id="rId18"/>
    <p:sldId id="264" r:id="rId19"/>
    <p:sldId id="265" r:id="rId20"/>
    <p:sldId id="267" r:id="rId21"/>
    <p:sldId id="278" r:id="rId22"/>
    <p:sldId id="279" r:id="rId23"/>
    <p:sldId id="280" r:id="rId24"/>
    <p:sldId id="282" r:id="rId25"/>
    <p:sldId id="284" r:id="rId26"/>
    <p:sldId id="286" r:id="rId27"/>
    <p:sldId id="288" r:id="rId28"/>
    <p:sldId id="289" r:id="rId29"/>
    <p:sldId id="287" r:id="rId30"/>
    <p:sldId id="271" r:id="rId31"/>
    <p:sldId id="290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F3A9D-C0E3-4D1D-B2B5-947BE0F2C7F3}" v="163" dt="2022-08-26T01:41:33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383" autoAdjust="0"/>
    <p:restoredTop sz="94619" autoAdjust="0"/>
  </p:normalViewPr>
  <p:slideViewPr>
    <p:cSldViewPr snapToGrid="0">
      <p:cViewPr varScale="1">
        <p:scale>
          <a:sx n="55" d="100"/>
          <a:sy n="55" d="100"/>
        </p:scale>
        <p:origin x="2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Buchbinder" userId="4076cd2bd8818993" providerId="LiveId" clId="{90AF3A9D-C0E3-4D1D-B2B5-947BE0F2C7F3}"/>
    <pc:docChg chg="undo custSel addSld delSld modSld">
      <pc:chgData name="Felipe Buchbinder" userId="4076cd2bd8818993" providerId="LiveId" clId="{90AF3A9D-C0E3-4D1D-B2B5-947BE0F2C7F3}" dt="2022-08-27T01:40:41.042" v="275" actId="20577"/>
      <pc:docMkLst>
        <pc:docMk/>
      </pc:docMkLst>
      <pc:sldChg chg="modSp mod">
        <pc:chgData name="Felipe Buchbinder" userId="4076cd2bd8818993" providerId="LiveId" clId="{90AF3A9D-C0E3-4D1D-B2B5-947BE0F2C7F3}" dt="2022-08-26T01:41:22.630" v="272" actId="21"/>
        <pc:sldMkLst>
          <pc:docMk/>
          <pc:sldMk cId="4243221015" sldId="261"/>
        </pc:sldMkLst>
        <pc:spChg chg="mod">
          <ac:chgData name="Felipe Buchbinder" userId="4076cd2bd8818993" providerId="LiveId" clId="{90AF3A9D-C0E3-4D1D-B2B5-947BE0F2C7F3}" dt="2022-08-26T01:41:22.630" v="272" actId="21"/>
          <ac:spMkLst>
            <pc:docMk/>
            <pc:sldMk cId="4243221015" sldId="261"/>
            <ac:spMk id="3" creationId="{311DFBC8-A880-60BE-0BE1-1B56D84F2422}"/>
          </ac:spMkLst>
        </pc:spChg>
      </pc:sldChg>
      <pc:sldChg chg="modSp mod">
        <pc:chgData name="Felipe Buchbinder" userId="4076cd2bd8818993" providerId="LiveId" clId="{90AF3A9D-C0E3-4D1D-B2B5-947BE0F2C7F3}" dt="2022-08-26T01:33:03.386" v="143" actId="20577"/>
        <pc:sldMkLst>
          <pc:docMk/>
          <pc:sldMk cId="3540566955" sldId="263"/>
        </pc:sldMkLst>
        <pc:spChg chg="mod">
          <ac:chgData name="Felipe Buchbinder" userId="4076cd2bd8818993" providerId="LiveId" clId="{90AF3A9D-C0E3-4D1D-B2B5-947BE0F2C7F3}" dt="2022-08-26T01:33:03.386" v="143" actId="20577"/>
          <ac:spMkLst>
            <pc:docMk/>
            <pc:sldMk cId="3540566955" sldId="263"/>
            <ac:spMk id="5" creationId="{0954AF00-5F6C-6CED-8421-A3CD78E57B87}"/>
          </ac:spMkLst>
        </pc:spChg>
      </pc:sldChg>
      <pc:sldChg chg="mod modShow">
        <pc:chgData name="Felipe Buchbinder" userId="4076cd2bd8818993" providerId="LiveId" clId="{90AF3A9D-C0E3-4D1D-B2B5-947BE0F2C7F3}" dt="2022-08-26T01:38:49.059" v="261" actId="729"/>
        <pc:sldMkLst>
          <pc:docMk/>
          <pc:sldMk cId="1513955442" sldId="266"/>
        </pc:sldMkLst>
      </pc:sldChg>
      <pc:sldChg chg="mod modShow">
        <pc:chgData name="Felipe Buchbinder" userId="4076cd2bd8818993" providerId="LiveId" clId="{90AF3A9D-C0E3-4D1D-B2B5-947BE0F2C7F3}" dt="2022-08-26T01:38:58.668" v="262" actId="729"/>
        <pc:sldMkLst>
          <pc:docMk/>
          <pc:sldMk cId="516579928" sldId="268"/>
        </pc:sldMkLst>
      </pc:sldChg>
      <pc:sldChg chg="del">
        <pc:chgData name="Felipe Buchbinder" userId="4076cd2bd8818993" providerId="LiveId" clId="{90AF3A9D-C0E3-4D1D-B2B5-947BE0F2C7F3}" dt="2022-08-27T01:39:30.650" v="273" actId="47"/>
        <pc:sldMkLst>
          <pc:docMk/>
          <pc:sldMk cId="601273888" sldId="274"/>
        </pc:sldMkLst>
      </pc:sldChg>
      <pc:sldChg chg="modSp mod">
        <pc:chgData name="Felipe Buchbinder" userId="4076cd2bd8818993" providerId="LiveId" clId="{90AF3A9D-C0E3-4D1D-B2B5-947BE0F2C7F3}" dt="2022-08-27T01:40:41.042" v="275" actId="20577"/>
        <pc:sldMkLst>
          <pc:docMk/>
          <pc:sldMk cId="2719112561" sldId="278"/>
        </pc:sldMkLst>
        <pc:spChg chg="mod">
          <ac:chgData name="Felipe Buchbinder" userId="4076cd2bd8818993" providerId="LiveId" clId="{90AF3A9D-C0E3-4D1D-B2B5-947BE0F2C7F3}" dt="2022-08-27T01:40:41.042" v="275" actId="20577"/>
          <ac:spMkLst>
            <pc:docMk/>
            <pc:sldMk cId="2719112561" sldId="278"/>
            <ac:spMk id="2" creationId="{D48C75DA-E1B1-4EE7-B0A1-AAE8DEA2214A}"/>
          </ac:spMkLst>
        </pc:spChg>
      </pc:sldChg>
      <pc:sldChg chg="modSp mod">
        <pc:chgData name="Felipe Buchbinder" userId="4076cd2bd8818993" providerId="LiveId" clId="{90AF3A9D-C0E3-4D1D-B2B5-947BE0F2C7F3}" dt="2022-08-27T01:40:30.416" v="274" actId="20577"/>
        <pc:sldMkLst>
          <pc:docMk/>
          <pc:sldMk cId="3634956070" sldId="288"/>
        </pc:sldMkLst>
        <pc:spChg chg="mod">
          <ac:chgData name="Felipe Buchbinder" userId="4076cd2bd8818993" providerId="LiveId" clId="{90AF3A9D-C0E3-4D1D-B2B5-947BE0F2C7F3}" dt="2022-08-27T01:40:30.416" v="274" actId="20577"/>
          <ac:spMkLst>
            <pc:docMk/>
            <pc:sldMk cId="3634956070" sldId="288"/>
            <ac:spMk id="2" creationId="{D48C75DA-E1B1-4EE7-B0A1-AAE8DEA2214A}"/>
          </ac:spMkLst>
        </pc:spChg>
      </pc:sldChg>
      <pc:sldChg chg="addSp delSp modSp new mod setBg">
        <pc:chgData name="Felipe Buchbinder" userId="4076cd2bd8818993" providerId="LiveId" clId="{90AF3A9D-C0E3-4D1D-B2B5-947BE0F2C7F3}" dt="2022-08-26T01:39:12.684" v="264" actId="14100"/>
        <pc:sldMkLst>
          <pc:docMk/>
          <pc:sldMk cId="3708427286" sldId="292"/>
        </pc:sldMkLst>
        <pc:spChg chg="mod">
          <ac:chgData name="Felipe Buchbinder" userId="4076cd2bd8818993" providerId="LiveId" clId="{90AF3A9D-C0E3-4D1D-B2B5-947BE0F2C7F3}" dt="2022-08-26T01:38:11.090" v="259" actId="113"/>
          <ac:spMkLst>
            <pc:docMk/>
            <pc:sldMk cId="3708427286" sldId="292"/>
            <ac:spMk id="2" creationId="{F82CEC6D-F9A0-D4A6-01C9-E14D282FA5EF}"/>
          </ac:spMkLst>
        </pc:spChg>
        <pc:spChg chg="del">
          <ac:chgData name="Felipe Buchbinder" userId="4076cd2bd8818993" providerId="LiveId" clId="{90AF3A9D-C0E3-4D1D-B2B5-947BE0F2C7F3}" dt="2022-08-26T01:34:39.727" v="146" actId="478"/>
          <ac:spMkLst>
            <pc:docMk/>
            <pc:sldMk cId="3708427286" sldId="292"/>
            <ac:spMk id="3" creationId="{5A8BB00B-968C-681A-9181-E1153AF78039}"/>
          </ac:spMkLst>
        </pc:spChg>
        <pc:spChg chg="add mod">
          <ac:chgData name="Felipe Buchbinder" userId="4076cd2bd8818993" providerId="LiveId" clId="{90AF3A9D-C0E3-4D1D-B2B5-947BE0F2C7F3}" dt="2022-08-26T01:39:12.684" v="264" actId="14100"/>
          <ac:spMkLst>
            <pc:docMk/>
            <pc:sldMk cId="3708427286" sldId="292"/>
            <ac:spMk id="9" creationId="{878D814A-B43E-01B5-AF24-C6E8C9D8721D}"/>
          </ac:spMkLst>
        </pc:spChg>
        <pc:spChg chg="add">
          <ac:chgData name="Felipe Buchbinder" userId="4076cd2bd8818993" providerId="LiveId" clId="{90AF3A9D-C0E3-4D1D-B2B5-947BE0F2C7F3}" dt="2022-08-26T01:34:46.536" v="147" actId="26606"/>
          <ac:spMkLst>
            <pc:docMk/>
            <pc:sldMk cId="3708427286" sldId="292"/>
            <ac:spMk id="10" creationId="{DD651B61-325E-4E73-8445-38B0DE8AAAB6}"/>
          </ac:spMkLst>
        </pc:spChg>
        <pc:spChg chg="add">
          <ac:chgData name="Felipe Buchbinder" userId="4076cd2bd8818993" providerId="LiveId" clId="{90AF3A9D-C0E3-4D1D-B2B5-947BE0F2C7F3}" dt="2022-08-26T01:34:46.536" v="147" actId="26606"/>
          <ac:spMkLst>
            <pc:docMk/>
            <pc:sldMk cId="3708427286" sldId="292"/>
            <ac:spMk id="12" creationId="{B42E5253-D3AC-4AC2-B766-8B34F13C2F5E}"/>
          </ac:spMkLst>
        </pc:spChg>
        <pc:spChg chg="add">
          <ac:chgData name="Felipe Buchbinder" userId="4076cd2bd8818993" providerId="LiveId" clId="{90AF3A9D-C0E3-4D1D-B2B5-947BE0F2C7F3}" dt="2022-08-26T01:34:46.536" v="147" actId="26606"/>
          <ac:spMkLst>
            <pc:docMk/>
            <pc:sldMk cId="3708427286" sldId="292"/>
            <ac:spMk id="14" creationId="{10AE8D57-436A-4073-9A75-15BB5949F8B4}"/>
          </ac:spMkLst>
        </pc:spChg>
        <pc:spChg chg="add">
          <ac:chgData name="Felipe Buchbinder" userId="4076cd2bd8818993" providerId="LiveId" clId="{90AF3A9D-C0E3-4D1D-B2B5-947BE0F2C7F3}" dt="2022-08-26T01:34:46.536" v="147" actId="26606"/>
          <ac:spMkLst>
            <pc:docMk/>
            <pc:sldMk cId="3708427286" sldId="292"/>
            <ac:spMk id="16" creationId="{E2852671-8EB6-4EAF-8AF8-65CF3FD66456}"/>
          </ac:spMkLst>
        </pc:spChg>
        <pc:spChg chg="add">
          <ac:chgData name="Felipe Buchbinder" userId="4076cd2bd8818993" providerId="LiveId" clId="{90AF3A9D-C0E3-4D1D-B2B5-947BE0F2C7F3}" dt="2022-08-26T01:34:46.536" v="147" actId="26606"/>
          <ac:spMkLst>
            <pc:docMk/>
            <pc:sldMk cId="3708427286" sldId="292"/>
            <ac:spMk id="18" creationId="{963FC0CD-F19B-4D9C-9C47-EB7E9D16E444}"/>
          </ac:spMkLst>
        </pc:spChg>
        <pc:spChg chg="add">
          <ac:chgData name="Felipe Buchbinder" userId="4076cd2bd8818993" providerId="LiveId" clId="{90AF3A9D-C0E3-4D1D-B2B5-947BE0F2C7F3}" dt="2022-08-26T01:34:46.536" v="147" actId="26606"/>
          <ac:spMkLst>
            <pc:docMk/>
            <pc:sldMk cId="3708427286" sldId="292"/>
            <ac:spMk id="20" creationId="{2E70159E-5269-4C18-AA0B-D50513DB3B3C}"/>
          </ac:spMkLst>
        </pc:spChg>
        <pc:spChg chg="add">
          <ac:chgData name="Felipe Buchbinder" userId="4076cd2bd8818993" providerId="LiveId" clId="{90AF3A9D-C0E3-4D1D-B2B5-947BE0F2C7F3}" dt="2022-08-26T01:34:46.536" v="147" actId="26606"/>
          <ac:spMkLst>
            <pc:docMk/>
            <pc:sldMk cId="3708427286" sldId="292"/>
            <ac:spMk id="22" creationId="{BBBE9C8C-98B2-41C2-B47B-9A396CBA2326}"/>
          </ac:spMkLst>
        </pc:spChg>
        <pc:spChg chg="add">
          <ac:chgData name="Felipe Buchbinder" userId="4076cd2bd8818993" providerId="LiveId" clId="{90AF3A9D-C0E3-4D1D-B2B5-947BE0F2C7F3}" dt="2022-08-26T01:34:46.536" v="147" actId="26606"/>
          <ac:spMkLst>
            <pc:docMk/>
            <pc:sldMk cId="3708427286" sldId="292"/>
            <ac:spMk id="24" creationId="{B2ECCA3D-5ECA-4A8B-B9D7-CE6DEB72B952}"/>
          </ac:spMkLst>
        </pc:spChg>
        <pc:picChg chg="add del mod">
          <ac:chgData name="Felipe Buchbinder" userId="4076cd2bd8818993" providerId="LiveId" clId="{90AF3A9D-C0E3-4D1D-B2B5-947BE0F2C7F3}" dt="2022-08-26T01:34:52.466" v="148" actId="478"/>
          <ac:picMkLst>
            <pc:docMk/>
            <pc:sldMk cId="3708427286" sldId="292"/>
            <ac:picMk id="5" creationId="{7479B8D1-23B2-363D-24CF-1AC9E4B89FF3}"/>
          </ac:picMkLst>
        </pc:picChg>
        <pc:picChg chg="add mod">
          <ac:chgData name="Felipe Buchbinder" userId="4076cd2bd8818993" providerId="LiveId" clId="{90AF3A9D-C0E3-4D1D-B2B5-947BE0F2C7F3}" dt="2022-08-26T01:38:43.363" v="260" actId="1440"/>
          <ac:picMkLst>
            <pc:docMk/>
            <pc:sldMk cId="3708427286" sldId="292"/>
            <ac:picMk id="7" creationId="{34F57174-C76A-A113-52F7-34E69B122FE8}"/>
          </ac:picMkLst>
        </pc:picChg>
      </pc:sldChg>
    </pc:docChg>
  </pc:docChgLst>
  <pc:docChgLst>
    <pc:chgData name="Felipe Buchbinder" userId="4076cd2bd8818993" providerId="Windows Live" clId="Web-{040F05DC-ED30-4DB8-9EEC-71EB6275F3C7}"/>
    <pc:docChg chg="modSld">
      <pc:chgData name="Felipe Buchbinder" userId="4076cd2bd8818993" providerId="Windows Live" clId="Web-{040F05DC-ED30-4DB8-9EEC-71EB6275F3C7}" dt="2022-08-23T23:20:30.856" v="126" actId="20577"/>
      <pc:docMkLst>
        <pc:docMk/>
      </pc:docMkLst>
      <pc:sldChg chg="modSp">
        <pc:chgData name="Felipe Buchbinder" userId="4076cd2bd8818993" providerId="Windows Live" clId="Web-{040F05DC-ED30-4DB8-9EEC-71EB6275F3C7}" dt="2022-08-23T23:20:30.856" v="126" actId="20577"/>
        <pc:sldMkLst>
          <pc:docMk/>
          <pc:sldMk cId="2475805559" sldId="257"/>
        </pc:sldMkLst>
        <pc:spChg chg="mod">
          <ac:chgData name="Felipe Buchbinder" userId="4076cd2bd8818993" providerId="Windows Live" clId="Web-{040F05DC-ED30-4DB8-9EEC-71EB6275F3C7}" dt="2022-08-23T23:20:30.856" v="126" actId="20577"/>
          <ac:spMkLst>
            <pc:docMk/>
            <pc:sldMk cId="2475805559" sldId="257"/>
            <ac:spMk id="3" creationId="{835D6E6B-3353-491C-A3C6-F278D6CED8B3}"/>
          </ac:spMkLst>
        </pc:spChg>
      </pc:sldChg>
      <pc:sldChg chg="modSp">
        <pc:chgData name="Felipe Buchbinder" userId="4076cd2bd8818993" providerId="Windows Live" clId="Web-{040F05DC-ED30-4DB8-9EEC-71EB6275F3C7}" dt="2022-08-23T23:20:15.496" v="104" actId="20577"/>
        <pc:sldMkLst>
          <pc:docMk/>
          <pc:sldMk cId="570483430" sldId="260"/>
        </pc:sldMkLst>
        <pc:spChg chg="mod">
          <ac:chgData name="Felipe Buchbinder" userId="4076cd2bd8818993" providerId="Windows Live" clId="Web-{040F05DC-ED30-4DB8-9EEC-71EB6275F3C7}" dt="2022-08-23T23:20:15.496" v="104" actId="20577"/>
          <ac:spMkLst>
            <pc:docMk/>
            <pc:sldMk cId="570483430" sldId="260"/>
            <ac:spMk id="2" creationId="{FBA33DD2-83A2-2204-7344-180FA1D7D2D0}"/>
          </ac:spMkLst>
        </pc:spChg>
      </pc:sldChg>
    </pc:docChg>
  </pc:docChgLst>
  <pc:docChgLst>
    <pc:chgData name="Felipe Buchbinder" userId="4076cd2bd8818993" providerId="Windows Live" clId="Web-{F139990F-BA04-4CF1-93D1-3DBDCF6A1E7C}"/>
    <pc:docChg chg="addSld delSld modSld">
      <pc:chgData name="Felipe Buchbinder" userId="4076cd2bd8818993" providerId="Windows Live" clId="Web-{F139990F-BA04-4CF1-93D1-3DBDCF6A1E7C}" dt="2022-08-23T22:34:01.415" v="91"/>
      <pc:docMkLst>
        <pc:docMk/>
      </pc:docMkLst>
      <pc:sldChg chg="modSp addAnim delAnim">
        <pc:chgData name="Felipe Buchbinder" userId="4076cd2bd8818993" providerId="Windows Live" clId="Web-{F139990F-BA04-4CF1-93D1-3DBDCF6A1E7C}" dt="2022-08-23T22:32:26.506" v="62" actId="20577"/>
        <pc:sldMkLst>
          <pc:docMk/>
          <pc:sldMk cId="3039774726" sldId="262"/>
        </pc:sldMkLst>
        <pc:spChg chg="mod">
          <ac:chgData name="Felipe Buchbinder" userId="4076cd2bd8818993" providerId="Windows Live" clId="Web-{F139990F-BA04-4CF1-93D1-3DBDCF6A1E7C}" dt="2022-08-23T22:32:26.506" v="62" actId="20577"/>
          <ac:spMkLst>
            <pc:docMk/>
            <pc:sldMk cId="3039774726" sldId="262"/>
            <ac:spMk id="2" creationId="{5C311B74-7544-56E5-93AD-22D28A1FFD0F}"/>
          </ac:spMkLst>
        </pc:spChg>
      </pc:sldChg>
      <pc:sldChg chg="modSp">
        <pc:chgData name="Felipe Buchbinder" userId="4076cd2bd8818993" providerId="Windows Live" clId="Web-{F139990F-BA04-4CF1-93D1-3DBDCF6A1E7C}" dt="2022-08-23T22:32:38.615" v="81" actId="20577"/>
        <pc:sldMkLst>
          <pc:docMk/>
          <pc:sldMk cId="974242791" sldId="269"/>
        </pc:sldMkLst>
        <pc:spChg chg="mod">
          <ac:chgData name="Felipe Buchbinder" userId="4076cd2bd8818993" providerId="Windows Live" clId="Web-{F139990F-BA04-4CF1-93D1-3DBDCF6A1E7C}" dt="2022-08-23T22:32:38.615" v="81" actId="20577"/>
          <ac:spMkLst>
            <pc:docMk/>
            <pc:sldMk cId="974242791" sldId="269"/>
            <ac:spMk id="2" creationId="{2B5F15AC-8D60-3052-3EDE-F037EACCF922}"/>
          </ac:spMkLst>
        </pc:spChg>
      </pc:sldChg>
      <pc:sldChg chg="modSp">
        <pc:chgData name="Felipe Buchbinder" userId="4076cd2bd8818993" providerId="Windows Live" clId="Web-{F139990F-BA04-4CF1-93D1-3DBDCF6A1E7C}" dt="2022-08-23T22:33:07.007" v="89" actId="20577"/>
        <pc:sldMkLst>
          <pc:docMk/>
          <pc:sldMk cId="898500334" sldId="270"/>
        </pc:sldMkLst>
        <pc:spChg chg="mod">
          <ac:chgData name="Felipe Buchbinder" userId="4076cd2bd8818993" providerId="Windows Live" clId="Web-{F139990F-BA04-4CF1-93D1-3DBDCF6A1E7C}" dt="2022-08-23T22:33:07.007" v="89" actId="20577"/>
          <ac:spMkLst>
            <pc:docMk/>
            <pc:sldMk cId="898500334" sldId="270"/>
            <ac:spMk id="2" creationId="{D3C76D20-4139-483F-A19F-3BC998F16258}"/>
          </ac:spMkLst>
        </pc:spChg>
      </pc:sldChg>
      <pc:sldChg chg="add del replId">
        <pc:chgData name="Felipe Buchbinder" userId="4076cd2bd8818993" providerId="Windows Live" clId="Web-{F139990F-BA04-4CF1-93D1-3DBDCF6A1E7C}" dt="2022-08-23T22:34:01.415" v="91"/>
        <pc:sldMkLst>
          <pc:docMk/>
          <pc:sldMk cId="4213345018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Spatial Regression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FELIPE </a:t>
            </a:r>
            <a:r>
              <a:rPr lang="en-US" dirty="0" err="1"/>
              <a:t>bUCHBINDER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E7C505-443D-BCB3-A177-315F64166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7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AC12-E6C0-46C7-993A-9E08DCB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spatial regression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7CCC-0EC3-4319-B173-53CE2300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Spatial Lag Regression</a:t>
            </a:r>
          </a:p>
          <a:p>
            <a:r>
              <a:rPr lang="pt-BR" dirty="0"/>
              <a:t>Spatial Error Regression</a:t>
            </a:r>
          </a:p>
          <a:p>
            <a:r>
              <a:rPr lang="pt-BR" dirty="0"/>
              <a:t>Spatial Durbin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5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AC12-E6C0-46C7-993A-9E08DCB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spatial regression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7CCC-0EC3-4319-B173-53CE2300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Spatial Lag Regression</a:t>
            </a:r>
          </a:p>
          <a:p>
            <a:r>
              <a:rPr lang="pt-BR" dirty="0">
                <a:solidFill>
                  <a:schemeClr val="bg2"/>
                </a:solidFill>
              </a:rPr>
              <a:t>Spatial Error Regression</a:t>
            </a:r>
          </a:p>
          <a:p>
            <a:r>
              <a:rPr lang="pt-BR" dirty="0">
                <a:solidFill>
                  <a:schemeClr val="bg2"/>
                </a:solidFill>
              </a:rPr>
              <a:t>Spatial Durbin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1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6E4F-3000-4D70-D683-B939A99E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lag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DFBC8-A880-60BE-0BE1-1B56D84F2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higher for locations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that are closer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(Tobler’s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law of geography)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DFBC8-A880-60BE-0BE1-1B56D84F2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22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AEEF-595A-4E97-ADCE-B1133075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we add to this model…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2B3AB-0698-4C00-9CEF-0D44346F4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41" y="2217525"/>
            <a:ext cx="2026954" cy="3591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66610D-133D-4DE9-BA81-FDC670A26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2206259"/>
            <a:ext cx="41910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CAE8E-F9A7-439B-BAB5-636656734361}"/>
              </a:ext>
            </a:extLst>
          </p:cNvPr>
          <p:cNvSpPr txBox="1"/>
          <p:nvPr/>
        </p:nvSpPr>
        <p:spPr>
          <a:xfrm>
            <a:off x="789294" y="5982064"/>
            <a:ext cx="271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a fixed effect?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C84ED-D93D-4CFF-8E39-EEA9DE6071A0}"/>
              </a:ext>
            </a:extLst>
          </p:cNvPr>
          <p:cNvSpPr txBox="1"/>
          <p:nvPr/>
        </p:nvSpPr>
        <p:spPr>
          <a:xfrm>
            <a:off x="4738048" y="5939756"/>
            <a:ext cx="271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a random effect?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C7F91-0282-40D2-AFCA-DF2A94B86E0B}"/>
              </a:ext>
            </a:extLst>
          </p:cNvPr>
          <p:cNvSpPr txBox="1"/>
          <p:nvPr/>
        </p:nvSpPr>
        <p:spPr>
          <a:xfrm>
            <a:off x="8573839" y="5808658"/>
            <a:ext cx="271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a dynamic component?</a:t>
            </a:r>
          </a:p>
        </p:txBody>
      </p:sp>
      <p:pic>
        <p:nvPicPr>
          <p:cNvPr id="2052" name="Picture 4" descr="We would no longer show up for classes until payment was made...&quot; |  libcom.org">
            <a:extLst>
              <a:ext uri="{FF2B5EF4-FFF2-40B4-BE49-F238E27FC236}">
                <a16:creationId xmlns:a16="http://schemas.microsoft.com/office/drawing/2014/main" id="{7F62744E-E8BA-4320-8621-3C77B62F6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839" y="2020521"/>
            <a:ext cx="22574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56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6E4F-3000-4D70-D683-B939A99E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lag regression with spatial fixed-effects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DFBC8-A880-60BE-0BE1-1B56D84F2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higher for locations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that are closer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(Tobler’s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law of geography)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DFBC8-A880-60BE-0BE1-1B56D84F2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18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6E4F-3000-4D70-D683-B939A99E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lag regression with spatial </a:t>
            </a:r>
            <a:r>
              <a:rPr lang="en-US" dirty="0">
                <a:solidFill>
                  <a:schemeClr val="accent2"/>
                </a:solidFill>
              </a:rPr>
              <a:t>random</a:t>
            </a:r>
            <a:r>
              <a:rPr lang="en-US" dirty="0"/>
              <a:t>-effects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DFBC8-A880-60BE-0BE1-1B56D84F2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higher for locations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that are closer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(Tobler’s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law of geography)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20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DFBC8-A880-60BE-0BE1-1B56D84F2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84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6E4F-3000-4D70-D683-B939A99E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Spatial lag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DFBC8-A880-60BE-0BE1-1B56D84F2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sz="28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higher for locations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that are closer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(Tobler’s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law of geography)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DFBC8-A880-60BE-0BE1-1B56D84F2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53A1BB-23C4-1310-E3B0-C561B849C7BA}"/>
                  </a:ext>
                </a:extLst>
              </p:cNvPr>
              <p:cNvSpPr txBox="1"/>
              <p:nvPr/>
            </p:nvSpPr>
            <p:spPr>
              <a:xfrm>
                <a:off x="3048964" y="5200904"/>
                <a:ext cx="609407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Fixed</m:t>
                      </m:r>
                      <m:r>
                        <a:rPr lang="en-US" sz="1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Effects</m:t>
                      </m:r>
                      <m:r>
                        <a:rPr lang="en-US" sz="1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1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800" b="0" dirty="0">
                  <a:solidFill>
                    <a:schemeClr val="accent2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Random</m:t>
                      </m:r>
                      <m:r>
                        <a:rPr lang="en-US" sz="1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Effects</m:t>
                      </m:r>
                      <m:r>
                        <a:rPr lang="en-US" sz="1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1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53A1BB-23C4-1310-E3B0-C561B849C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964" y="5200904"/>
                <a:ext cx="6094070" cy="646331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81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BD9E12-E8F4-4C71-BA2C-EB6667657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00" b="18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C75DA-E1B1-4EE7-B0A1-AAE8DEA2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550" y="4825211"/>
            <a:ext cx="4613918" cy="868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Which </a:t>
            </a:r>
            <a:r>
              <a:rPr lang="pt-BR" sz="4000" dirty="0">
                <a:solidFill>
                  <a:srgbClr val="FFFF00"/>
                </a:solidFill>
              </a:rPr>
              <a:t>time</a:t>
            </a:r>
            <a:r>
              <a:rPr lang="pt-BR" sz="4000" dirty="0">
                <a:solidFill>
                  <a:schemeClr val="bg1"/>
                </a:solidFill>
              </a:rPr>
              <a:t> series model is analogous to a </a:t>
            </a:r>
            <a:r>
              <a:rPr lang="pt-BR" sz="4000" dirty="0">
                <a:solidFill>
                  <a:srgbClr val="FFFF00"/>
                </a:solidFill>
              </a:rPr>
              <a:t>spatial</a:t>
            </a:r>
            <a:r>
              <a:rPr lang="pt-BR" sz="4000" dirty="0">
                <a:solidFill>
                  <a:schemeClr val="bg1"/>
                </a:solidFill>
              </a:rPr>
              <a:t> lag model</a:t>
            </a:r>
            <a:r>
              <a:rPr lang="en-US" sz="40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19112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ography of Albert Einstein, Theoretical Physicist">
            <a:extLst>
              <a:ext uri="{FF2B5EF4-FFF2-40B4-BE49-F238E27FC236}">
                <a16:creationId xmlns:a16="http://schemas.microsoft.com/office/drawing/2014/main" id="{A2354A11-5E0E-4DE3-BC41-4E3CBE21B2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51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002DD-A198-410F-BC39-A0C32FF4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An autoregressive model!</a:t>
            </a:r>
          </a:p>
        </p:txBody>
      </p:sp>
    </p:spTree>
    <p:extLst>
      <p:ext uri="{BB962C8B-B14F-4D97-AF65-F5344CB8AC3E}">
        <p14:creationId xmlns:p14="http://schemas.microsoft.com/office/powerpoint/2010/main" val="99846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104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057F859-ACBA-19BB-C6CF-588496A29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8" b="1611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651BC-599C-5120-FA23-A4A7FC33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A whole new world…</a:t>
            </a:r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20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AC12-E6C0-46C7-993A-9E08DCB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spatial regression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7CCC-0EC3-4319-B173-53CE2300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Spatial Lag Regression</a:t>
            </a:r>
          </a:p>
          <a:p>
            <a:r>
              <a:rPr lang="pt-BR" dirty="0">
                <a:solidFill>
                  <a:schemeClr val="accent2"/>
                </a:solidFill>
              </a:rPr>
              <a:t>Spatial Error Regression</a:t>
            </a:r>
          </a:p>
          <a:p>
            <a:r>
              <a:rPr lang="pt-BR" dirty="0">
                <a:solidFill>
                  <a:schemeClr val="bg2"/>
                </a:solidFill>
              </a:rPr>
              <a:t>Spatial Durbin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64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6E4F-3000-4D70-D683-B939A99E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error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DFBC8-A880-60BE-0BE1-1B56D84F2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higher for locations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that are closer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(Tobler’s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law of geography)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DFBC8-A880-60BE-0BE1-1B56D84F2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5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AEEF-595A-4E97-ADCE-B1133075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we add to this model…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2B3AB-0698-4C00-9CEF-0D44346F4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41" y="2217525"/>
            <a:ext cx="2026954" cy="3591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66610D-133D-4DE9-BA81-FDC670A26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2206259"/>
            <a:ext cx="41910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CAE8E-F9A7-439B-BAB5-636656734361}"/>
              </a:ext>
            </a:extLst>
          </p:cNvPr>
          <p:cNvSpPr txBox="1"/>
          <p:nvPr/>
        </p:nvSpPr>
        <p:spPr>
          <a:xfrm>
            <a:off x="789294" y="5982064"/>
            <a:ext cx="271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a fixed effect?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C84ED-D93D-4CFF-8E39-EEA9DE6071A0}"/>
              </a:ext>
            </a:extLst>
          </p:cNvPr>
          <p:cNvSpPr txBox="1"/>
          <p:nvPr/>
        </p:nvSpPr>
        <p:spPr>
          <a:xfrm>
            <a:off x="4738048" y="5939756"/>
            <a:ext cx="271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a random effect?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C7F91-0282-40D2-AFCA-DF2A94B86E0B}"/>
              </a:ext>
            </a:extLst>
          </p:cNvPr>
          <p:cNvSpPr txBox="1"/>
          <p:nvPr/>
        </p:nvSpPr>
        <p:spPr>
          <a:xfrm>
            <a:off x="8573839" y="5808658"/>
            <a:ext cx="271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a dynamic component?</a:t>
            </a:r>
          </a:p>
        </p:txBody>
      </p:sp>
      <p:pic>
        <p:nvPicPr>
          <p:cNvPr id="2052" name="Picture 4" descr="We would no longer show up for classes until payment was made...&quot; |  libcom.org">
            <a:extLst>
              <a:ext uri="{FF2B5EF4-FFF2-40B4-BE49-F238E27FC236}">
                <a16:creationId xmlns:a16="http://schemas.microsoft.com/office/drawing/2014/main" id="{7F62744E-E8BA-4320-8621-3C77B62F6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839" y="2020521"/>
            <a:ext cx="22574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4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lice In Wonderland: 10 Reasons The Queen Of Hearts Is The Most Underrated  Disney Villain">
            <a:extLst>
              <a:ext uri="{FF2B5EF4-FFF2-40B4-BE49-F238E27FC236}">
                <a16:creationId xmlns:a16="http://schemas.microsoft.com/office/drawing/2014/main" id="{BB2FE679-7AED-4913-91EC-FBEF719226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Rectangle 4112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FC47F-69D7-4CF3-ADD4-84E013BF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I love class discussions!</a:t>
            </a:r>
          </a:p>
        </p:txBody>
      </p:sp>
    </p:spTree>
    <p:extLst>
      <p:ext uri="{BB962C8B-B14F-4D97-AF65-F5344CB8AC3E}">
        <p14:creationId xmlns:p14="http://schemas.microsoft.com/office/powerpoint/2010/main" val="3945790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BD9E12-E8F4-4C71-BA2C-EB6667657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00" b="18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75DA-E1B1-4EE7-B0A1-AAE8DEA2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835" y="4234543"/>
            <a:ext cx="4613918" cy="15248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Which </a:t>
            </a:r>
            <a:r>
              <a:rPr lang="pt-BR" sz="4000" dirty="0">
                <a:solidFill>
                  <a:srgbClr val="FFFF00"/>
                </a:solidFill>
              </a:rPr>
              <a:t>time</a:t>
            </a:r>
            <a:r>
              <a:rPr lang="pt-BR" sz="4000" dirty="0">
                <a:solidFill>
                  <a:schemeClr val="bg1"/>
                </a:solidFill>
              </a:rPr>
              <a:t> series model is analogous to a </a:t>
            </a:r>
            <a:r>
              <a:rPr lang="pt-BR" sz="4000" dirty="0">
                <a:solidFill>
                  <a:srgbClr val="FFFF00"/>
                </a:solidFill>
              </a:rPr>
              <a:t>spatial</a:t>
            </a:r>
            <a:r>
              <a:rPr lang="pt-BR" sz="4000" dirty="0">
                <a:solidFill>
                  <a:schemeClr val="bg1"/>
                </a:solidFill>
              </a:rPr>
              <a:t> error model</a:t>
            </a:r>
            <a:r>
              <a:rPr lang="en-US" sz="40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495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ography of Albert Einstein, Theoretical Physicist">
            <a:extLst>
              <a:ext uri="{FF2B5EF4-FFF2-40B4-BE49-F238E27FC236}">
                <a16:creationId xmlns:a16="http://schemas.microsoft.com/office/drawing/2014/main" id="{A2354A11-5E0E-4DE3-BC41-4E3CBE21B2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51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0002DD-A198-410F-BC39-A0C32FF4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 MOVING AVERAGE model!</a:t>
            </a:r>
          </a:p>
        </p:txBody>
      </p:sp>
    </p:spTree>
    <p:extLst>
      <p:ext uri="{BB962C8B-B14F-4D97-AF65-F5344CB8AC3E}">
        <p14:creationId xmlns:p14="http://schemas.microsoft.com/office/powerpoint/2010/main" val="3526047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AC12-E6C0-46C7-993A-9E08DCB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spatial regression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7CCC-0EC3-4319-B173-53CE2300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Spatial Lag Regression</a:t>
            </a:r>
          </a:p>
          <a:p>
            <a:r>
              <a:rPr lang="pt-BR" dirty="0">
                <a:solidFill>
                  <a:schemeClr val="bg2"/>
                </a:solidFill>
              </a:rPr>
              <a:t>Spatial Error Regression</a:t>
            </a:r>
          </a:p>
          <a:p>
            <a:r>
              <a:rPr lang="pt-BR" dirty="0">
                <a:solidFill>
                  <a:schemeClr val="accent2"/>
                </a:solidFill>
              </a:rPr>
              <a:t>Spatial Durbin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73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6E4F-3000-4D70-D683-B939A99E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</a:t>
            </a:r>
            <a:r>
              <a:rPr lang="en-US" dirty="0" err="1"/>
              <a:t>durbin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DFBC8-A880-60BE-0BE1-1B56D84F2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higher for locations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that are closer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(Tobler’s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law of geography)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DFBC8-A880-60BE-0BE1-1B56D84F2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196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AEEF-595A-4E97-ADCE-B1133075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we add to this model…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2B3AB-0698-4C00-9CEF-0D44346F4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41" y="2217525"/>
            <a:ext cx="2026954" cy="3591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66610D-133D-4DE9-BA81-FDC670A26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2206259"/>
            <a:ext cx="41910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CAE8E-F9A7-439B-BAB5-636656734361}"/>
              </a:ext>
            </a:extLst>
          </p:cNvPr>
          <p:cNvSpPr txBox="1"/>
          <p:nvPr/>
        </p:nvSpPr>
        <p:spPr>
          <a:xfrm>
            <a:off x="789294" y="5982064"/>
            <a:ext cx="271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a fixed effect?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C84ED-D93D-4CFF-8E39-EEA9DE6071A0}"/>
              </a:ext>
            </a:extLst>
          </p:cNvPr>
          <p:cNvSpPr txBox="1"/>
          <p:nvPr/>
        </p:nvSpPr>
        <p:spPr>
          <a:xfrm>
            <a:off x="4738048" y="5939756"/>
            <a:ext cx="271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a random effect?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C7F91-0282-40D2-AFCA-DF2A94B86E0B}"/>
              </a:ext>
            </a:extLst>
          </p:cNvPr>
          <p:cNvSpPr txBox="1"/>
          <p:nvPr/>
        </p:nvSpPr>
        <p:spPr>
          <a:xfrm>
            <a:off x="8573839" y="5808658"/>
            <a:ext cx="271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a dynamic component?</a:t>
            </a:r>
          </a:p>
        </p:txBody>
      </p:sp>
      <p:pic>
        <p:nvPicPr>
          <p:cNvPr id="2052" name="Picture 4" descr="We would no longer show up for classes until payment was made...&quot; |  libcom.org">
            <a:extLst>
              <a:ext uri="{FF2B5EF4-FFF2-40B4-BE49-F238E27FC236}">
                <a16:creationId xmlns:a16="http://schemas.microsoft.com/office/drawing/2014/main" id="{7F62744E-E8BA-4320-8621-3C77B62F6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839" y="2020521"/>
            <a:ext cx="22574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804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lice In Wonderland: 10 Reasons The Queen Of Hearts Is The Most Underrated  Disney Villain">
            <a:extLst>
              <a:ext uri="{FF2B5EF4-FFF2-40B4-BE49-F238E27FC236}">
                <a16:creationId xmlns:a16="http://schemas.microsoft.com/office/drawing/2014/main" id="{BB2FE679-7AED-4913-91EC-FBEF719226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6FC47F-69D7-4CF3-ADD4-84E013BF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I love class discussions!</a:t>
            </a:r>
          </a:p>
        </p:txBody>
      </p:sp>
    </p:spTree>
    <p:extLst>
      <p:ext uri="{BB962C8B-B14F-4D97-AF65-F5344CB8AC3E}">
        <p14:creationId xmlns:p14="http://schemas.microsoft.com/office/powerpoint/2010/main" val="147463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1A7DF6D3-C665-71B1-C286-C0EEE037E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33DD2-83A2-2204-7344-180FA1D7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But let’s see the basics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8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4E04C42B-C900-5D63-2CC6-E41D1E75E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6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Rectangle 309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11B74-7544-56E5-93AD-22D28A1F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457253"/>
            <a:ext cx="5401958" cy="2467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Take a look at this map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on how </a:t>
            </a:r>
            <a:r>
              <a:rPr lang="en-US" sz="3200" dirty="0" err="1">
                <a:solidFill>
                  <a:schemeClr val="bg1"/>
                </a:solidFill>
              </a:rPr>
              <a:t>americans</a:t>
            </a:r>
            <a:r>
              <a:rPr lang="en-US" sz="3200" dirty="0">
                <a:solidFill>
                  <a:schemeClr val="bg1"/>
                </a:solidFill>
              </a:rPr>
              <a:t> name soft drinks</a:t>
            </a:r>
          </a:p>
        </p:txBody>
      </p:sp>
    </p:spTree>
    <p:extLst>
      <p:ext uri="{BB962C8B-B14F-4D97-AF65-F5344CB8AC3E}">
        <p14:creationId xmlns:p14="http://schemas.microsoft.com/office/powerpoint/2010/main" val="3039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Rectangle 5126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3" name="Rectangle 5128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4" name="Rectangle 5130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5" name="Rectangle 5132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46" name="Rectangle 5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7FC8AD9D-9F7D-1CDF-13A5-5959441CA9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9" b="973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7" name="Rectangle 513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F15AC-8D60-3052-3EDE-F037EACC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And this map on suicide rates of white men</a:t>
            </a:r>
          </a:p>
        </p:txBody>
      </p:sp>
    </p:spTree>
    <p:extLst>
      <p:ext uri="{BB962C8B-B14F-4D97-AF65-F5344CB8AC3E}">
        <p14:creationId xmlns:p14="http://schemas.microsoft.com/office/powerpoint/2010/main" val="97424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59" name="Rectangle 615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83542200-E52B-07F8-39B5-DCFCEDEC6C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b="2226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1" name="Rectangle 616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6D20-4139-483F-A19F-3BC998F1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And this one on cancer rates in the US</a:t>
            </a:r>
          </a:p>
        </p:txBody>
      </p:sp>
    </p:spTree>
    <p:extLst>
      <p:ext uri="{BB962C8B-B14F-4D97-AF65-F5344CB8AC3E}">
        <p14:creationId xmlns:p14="http://schemas.microsoft.com/office/powerpoint/2010/main" val="89850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02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FD772-4E71-FC21-2CCA-BDEA8D52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Tobler’s first law of geography</a:t>
            </a:r>
          </a:p>
        </p:txBody>
      </p:sp>
      <p:sp>
        <p:nvSpPr>
          <p:cNvPr id="4118" name="Rectangle 4104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81BB-7B4B-628F-325B-A0029E9E1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14196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“Everything is related to everything else, but near things are more related than distant things”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CD6F8C-63FC-A8C4-37B1-C20EDF2B9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23" b="-1"/>
          <a:stretch/>
        </p:blipFill>
        <p:spPr bwMode="auto">
          <a:xfrm>
            <a:off x="7521283" y="10"/>
            <a:ext cx="46707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54AF00-5F6C-6CED-8421-A3CD78E57B87}"/>
                  </a:ext>
                </a:extLst>
              </p:cNvPr>
              <p:cNvSpPr txBox="1"/>
              <p:nvPr/>
            </p:nvSpPr>
            <p:spPr>
              <a:xfrm>
                <a:off x="737059" y="3560889"/>
                <a:ext cx="6094070" cy="949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18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Mathematicall</a:t>
                </a:r>
                <a:r>
                  <a:rPr lang="en-US" sz="18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y captured by matrix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1800" b="1" i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whose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decrease as the distance between locations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increase.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54AF00-5F6C-6CED-8421-A3CD78E57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59" y="3560889"/>
                <a:ext cx="6094070" cy="949042"/>
              </a:xfrm>
              <a:prstGeom prst="rect">
                <a:avLst/>
              </a:prstGeom>
              <a:blipFill>
                <a:blip r:embed="rId3"/>
                <a:stretch>
                  <a:fillRect l="-700" t="-320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6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2CEC6D-F9A0-D4A6-01C9-E14D282FA5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1" y="723901"/>
                <a:ext cx="10993549" cy="142875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3600" dirty="0"/>
                  <a:t>Weight matrix 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2CEC6D-F9A0-D4A6-01C9-E14D282FA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1" y="723901"/>
                <a:ext cx="10993549" cy="1428750"/>
              </a:xfrm>
              <a:blipFill>
                <a:blip r:embed="rId2"/>
                <a:stretch>
                  <a:fillRect l="-1663" b="-16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57174-C76A-A113-52F7-34E69B12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38" y="2351709"/>
            <a:ext cx="9814653" cy="3527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8D814A-B43E-01B5-AF24-C6E8C9D8721D}"/>
              </a:ext>
            </a:extLst>
          </p:cNvPr>
          <p:cNvSpPr txBox="1"/>
          <p:nvPr/>
        </p:nvSpPr>
        <p:spPr>
          <a:xfrm>
            <a:off x="1170638" y="6134099"/>
            <a:ext cx="98146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Ermagun</a:t>
            </a:r>
            <a:r>
              <a:rPr lang="en-US" sz="1600" dirty="0"/>
              <a:t> &amp; Levinson, An Introduction to the Network Weight Matrix, Presentation at 96th Annual Transportation Research Board Meeting, January 2017</a:t>
            </a:r>
          </a:p>
        </p:txBody>
      </p:sp>
    </p:spTree>
    <p:extLst>
      <p:ext uri="{BB962C8B-B14F-4D97-AF65-F5344CB8AC3E}">
        <p14:creationId xmlns:p14="http://schemas.microsoft.com/office/powerpoint/2010/main" val="370842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11B74-7544-56E5-93AD-22D28A1F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50390"/>
            <a:ext cx="3568661" cy="126893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How to measure spatial autocorrelation?</a:t>
            </a:r>
            <a:br>
              <a:rPr lang="en-US" dirty="0"/>
            </a:br>
            <a:r>
              <a:rPr lang="en-US" sz="2200" dirty="0">
                <a:solidFill>
                  <a:schemeClr val="accent2"/>
                </a:solidFill>
              </a:rPr>
              <a:t>Moran’s I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949B2-ABDB-87C3-C4AA-6A06463D3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906" y="2340864"/>
                <a:ext cx="3568661" cy="36344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ij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Analogous to Pearson Correlation, but for spatial data and obeying Tobler’s 1</a:t>
                </a:r>
                <a:r>
                  <a:rPr lang="en-US" baseline="30000" dirty="0"/>
                  <a:t>st</a:t>
                </a:r>
                <a:r>
                  <a:rPr lang="en-US" dirty="0"/>
                  <a:t> Law of Geography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949B2-ABDB-87C3-C4AA-6A06463D3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906" y="2340864"/>
                <a:ext cx="3568661" cy="3634486"/>
              </a:xfr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BF8571B-D37F-2DF5-18AA-830B1EBF4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32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5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129</TotalTime>
  <Words>521</Words>
  <Application>Microsoft Office PowerPoint</Application>
  <PresentationFormat>Widescreen</PresentationFormat>
  <Paragraphs>71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Cambria Math</vt:lpstr>
      <vt:lpstr>Franklin Gothic Book</vt:lpstr>
      <vt:lpstr>Franklin Gothic Demi</vt:lpstr>
      <vt:lpstr>Wingdings 2</vt:lpstr>
      <vt:lpstr>DividendVTI</vt:lpstr>
      <vt:lpstr>Spatial Regression Models</vt:lpstr>
      <vt:lpstr>A whole new world…</vt:lpstr>
      <vt:lpstr>But let’s see the basics</vt:lpstr>
      <vt:lpstr>Take a look at this map on how americans name soft drinks</vt:lpstr>
      <vt:lpstr>And this map on suicide rates of white men</vt:lpstr>
      <vt:lpstr>And this one on cancer rates in the US</vt:lpstr>
      <vt:lpstr>Tobler’s first law of geography</vt:lpstr>
      <vt:lpstr>Weight matrix W</vt:lpstr>
      <vt:lpstr>How to measure spatial autocorrelation? Moran’s I</vt:lpstr>
      <vt:lpstr>PowerPoint Presentation</vt:lpstr>
      <vt:lpstr>spatial regression models</vt:lpstr>
      <vt:lpstr>spatial regression models</vt:lpstr>
      <vt:lpstr>Spatial lag regression</vt:lpstr>
      <vt:lpstr>How could we add to this model…</vt:lpstr>
      <vt:lpstr>Spatial lag regression with spatial fixed-effects</vt:lpstr>
      <vt:lpstr>Spatial lag regression with spatial random-effects</vt:lpstr>
      <vt:lpstr>Dynamic Spatial lag regression</vt:lpstr>
      <vt:lpstr>Which time series model is analogous to a spatial lag model?</vt:lpstr>
      <vt:lpstr>An autoregressive model!</vt:lpstr>
      <vt:lpstr>spatial regression models</vt:lpstr>
      <vt:lpstr>Spatial error regression</vt:lpstr>
      <vt:lpstr>How could we add to this model…</vt:lpstr>
      <vt:lpstr>I love class discussions!</vt:lpstr>
      <vt:lpstr>Which time series model is analogous to a spatial error model?</vt:lpstr>
      <vt:lpstr>A MOVING AVERAGE model!</vt:lpstr>
      <vt:lpstr>spatial regression models</vt:lpstr>
      <vt:lpstr>Spatial durbin Model</vt:lpstr>
      <vt:lpstr>How could we add to this model…</vt:lpstr>
      <vt:lpstr>I love class discussions!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Regression Models</dc:title>
  <dc:creator>Felipe Buchbinder</dc:creator>
  <cp:lastModifiedBy>Felipe Buchbinder</cp:lastModifiedBy>
  <cp:revision>23</cp:revision>
  <dcterms:created xsi:type="dcterms:W3CDTF">2022-08-22T20:33:11Z</dcterms:created>
  <dcterms:modified xsi:type="dcterms:W3CDTF">2022-08-27T01:40:46Z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