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60" r:id="rId4"/>
    <p:sldId id="269" r:id="rId5"/>
    <p:sldId id="263" r:id="rId6"/>
    <p:sldId id="271" r:id="rId7"/>
    <p:sldId id="273" r:id="rId8"/>
    <p:sldId id="272" r:id="rId9"/>
    <p:sldId id="274" r:id="rId10"/>
    <p:sldId id="275" r:id="rId11"/>
    <p:sldId id="277" r:id="rId12"/>
    <p:sldId id="276" r:id="rId13"/>
    <p:sldId id="278" r:id="rId14"/>
    <p:sldId id="279" r:id="rId15"/>
    <p:sldId id="280" r:id="rId16"/>
    <p:sldId id="267" r:id="rId17"/>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119" d="100"/>
          <a:sy n="119" d="100"/>
        </p:scale>
        <p:origin x="-139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E228F1-80E5-4B31-AC3F-E6FF4315C35F}" type="datetimeFigureOut">
              <a:rPr lang="pt-BR" smtClean="0"/>
              <a:t>28/04/2016</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09829C-AB5B-4B31-8D1E-03FC46695DAF}" type="slidenum">
              <a:rPr lang="pt-BR" smtClean="0"/>
              <a:t>‹nº›</a:t>
            </a:fld>
            <a:endParaRPr lang="pt-BR"/>
          </a:p>
        </p:txBody>
      </p:sp>
    </p:spTree>
    <p:extLst>
      <p:ext uri="{BB962C8B-B14F-4D97-AF65-F5344CB8AC3E}">
        <p14:creationId xmlns:p14="http://schemas.microsoft.com/office/powerpoint/2010/main" val="3357043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C09829C-AB5B-4B31-8D1E-03FC46695DAF}" type="slidenum">
              <a:rPr lang="pt-BR" smtClean="0"/>
              <a:t>15</a:t>
            </a:fld>
            <a:endParaRPr lang="pt-BR"/>
          </a:p>
        </p:txBody>
      </p:sp>
    </p:spTree>
    <p:extLst>
      <p:ext uri="{BB962C8B-B14F-4D97-AF65-F5344CB8AC3E}">
        <p14:creationId xmlns:p14="http://schemas.microsoft.com/office/powerpoint/2010/main" val="1501075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8572312B-FFA3-4113-B964-E0927560C919}" type="datetimeFigureOut">
              <a:rPr lang="pt-BR" smtClean="0"/>
              <a:t>28/04/2016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371E605-E01F-44D7-9026-B46D54D8B24C}" type="slidenum">
              <a:rPr lang="pt-BR" smtClean="0"/>
              <a:t>‹nº›</a:t>
            </a:fld>
            <a:endParaRPr lang="pt-BR"/>
          </a:p>
        </p:txBody>
      </p:sp>
    </p:spTree>
    <p:extLst>
      <p:ext uri="{BB962C8B-B14F-4D97-AF65-F5344CB8AC3E}">
        <p14:creationId xmlns:p14="http://schemas.microsoft.com/office/powerpoint/2010/main" val="7938049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8572312B-FFA3-4113-B964-E0927560C919}" type="datetimeFigureOut">
              <a:rPr lang="pt-BR" smtClean="0"/>
              <a:t>28/04/2016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D371E605-E01F-44D7-9026-B46D54D8B24C}" type="slidenum">
              <a:rPr lang="pt-BR" smtClean="0"/>
              <a:t>‹nº›</a:t>
            </a:fld>
            <a:endParaRPr lang="pt-BR"/>
          </a:p>
        </p:txBody>
      </p:sp>
    </p:spTree>
    <p:extLst>
      <p:ext uri="{BB962C8B-B14F-4D97-AF65-F5344CB8AC3E}">
        <p14:creationId xmlns:p14="http://schemas.microsoft.com/office/powerpoint/2010/main" val="114086457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72312B-FFA3-4113-B964-E0927560C919}" type="datetimeFigureOut">
              <a:rPr lang="pt-BR" smtClean="0"/>
              <a:t>28/04/2016</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71E605-E01F-44D7-9026-B46D54D8B24C}" type="slidenum">
              <a:rPr lang="pt-BR" smtClean="0"/>
              <a:t>‹nº›</a:t>
            </a:fld>
            <a:endParaRPr lang="pt-BR"/>
          </a:p>
        </p:txBody>
      </p:sp>
      <p:pic>
        <p:nvPicPr>
          <p:cNvPr id="10" name="Imagem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9144"/>
            <a:ext cx="9144000" cy="6839711"/>
          </a:xfrm>
          <a:prstGeom prst="rect">
            <a:avLst/>
          </a:prstGeom>
        </p:spPr>
      </p:pic>
    </p:spTree>
    <p:extLst>
      <p:ext uri="{BB962C8B-B14F-4D97-AF65-F5344CB8AC3E}">
        <p14:creationId xmlns:p14="http://schemas.microsoft.com/office/powerpoint/2010/main" val="353762420"/>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dirty="0"/>
          </a:p>
        </p:txBody>
      </p:sp>
      <p:sp>
        <p:nvSpPr>
          <p:cNvPr id="3" name="Subtítulo 2"/>
          <p:cNvSpPr>
            <a:spLocks noGrp="1"/>
          </p:cNvSpPr>
          <p:nvPr>
            <p:ph type="subTitle" idx="1"/>
          </p:nvPr>
        </p:nvSpPr>
        <p:spPr/>
        <p:txBody>
          <a:bodyPr/>
          <a:lstStyle/>
          <a:p>
            <a:endParaRPr lang="pt-BR" dirty="0"/>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144"/>
            <a:ext cx="9144000" cy="6839711"/>
          </a:xfrm>
          <a:prstGeom prst="rect">
            <a:avLst/>
          </a:prstGeom>
        </p:spPr>
      </p:pic>
      <p:sp>
        <p:nvSpPr>
          <p:cNvPr id="5" name="CaixaDeTexto 4"/>
          <p:cNvSpPr txBox="1"/>
          <p:nvPr/>
        </p:nvSpPr>
        <p:spPr>
          <a:xfrm>
            <a:off x="0" y="548680"/>
            <a:ext cx="9144000" cy="738664"/>
          </a:xfrm>
          <a:prstGeom prst="rect">
            <a:avLst/>
          </a:prstGeom>
          <a:noFill/>
        </p:spPr>
        <p:txBody>
          <a:bodyPr wrap="square" rtlCol="0">
            <a:spAutoFit/>
          </a:bodyPr>
          <a:lstStyle/>
          <a:p>
            <a:pPr algn="ctr"/>
            <a:r>
              <a:rPr lang="pt-BR" sz="4200" b="1" dirty="0" err="1" smtClean="0">
                <a:latin typeface="Vital Light Edifier" panose="020B0502040204020203" pitchFamily="34" charset="0"/>
                <a:cs typeface="Vital Light Edifier" panose="020B0502040204020203" pitchFamily="34" charset="0"/>
              </a:rPr>
              <a:t>Comprev</a:t>
            </a:r>
            <a:endParaRPr lang="pt-BR" sz="4200" b="1" dirty="0">
              <a:latin typeface="Vital Light Edifier" panose="020B0502040204020203" pitchFamily="34" charset="0"/>
              <a:cs typeface="Vital Light Edifier" panose="020B0502040204020203" pitchFamily="34" charset="0"/>
            </a:endParaRPr>
          </a:p>
        </p:txBody>
      </p:sp>
      <p:sp>
        <p:nvSpPr>
          <p:cNvPr id="6" name="CaixaDeTexto 5"/>
          <p:cNvSpPr txBox="1"/>
          <p:nvPr/>
        </p:nvSpPr>
        <p:spPr>
          <a:xfrm>
            <a:off x="0" y="1372706"/>
            <a:ext cx="9144000" cy="553998"/>
          </a:xfrm>
          <a:prstGeom prst="rect">
            <a:avLst/>
          </a:prstGeom>
          <a:noFill/>
        </p:spPr>
        <p:txBody>
          <a:bodyPr wrap="square" rtlCol="0">
            <a:spAutoFit/>
          </a:bodyPr>
          <a:lstStyle/>
          <a:p>
            <a:pPr algn="ctr"/>
            <a:r>
              <a:rPr lang="pt-BR" sz="3000" dirty="0" smtClean="0">
                <a:latin typeface="Vital Light Edifier" panose="020B0502040204020203" pitchFamily="34" charset="0"/>
                <a:cs typeface="Vital Light Edifier" panose="020B0502040204020203" pitchFamily="34" charset="0"/>
              </a:rPr>
              <a:t>Prova de conceito usando </a:t>
            </a:r>
            <a:r>
              <a:rPr lang="pt-BR" sz="3000" dirty="0" smtClean="0">
                <a:latin typeface="Vital Light Edifier" panose="020B0502040204020203" pitchFamily="34" charset="0"/>
                <a:cs typeface="Vital Light Edifier" panose="020B0502040204020203" pitchFamily="34" charset="0"/>
              </a:rPr>
              <a:t>Loopback</a:t>
            </a:r>
            <a:r>
              <a:rPr lang="pt-BR" sz="3000" dirty="0" smtClean="0">
                <a:latin typeface="Vital Light Edifier" panose="020B0502040204020203" pitchFamily="34" charset="0"/>
                <a:cs typeface="Vital Light Edifier" panose="020B0502040204020203" pitchFamily="34" charset="0"/>
              </a:rPr>
              <a:t>.io</a:t>
            </a:r>
            <a:endParaRPr lang="pt-BR" sz="3000" dirty="0">
              <a:latin typeface="Vital Light Edifier" panose="020B0502040204020203" pitchFamily="34" charset="0"/>
              <a:cs typeface="Vital Light Edifier" panose="020B0502040204020203" pitchFamily="34" charset="0"/>
            </a:endParaRPr>
          </a:p>
        </p:txBody>
      </p:sp>
      <p:sp>
        <p:nvSpPr>
          <p:cNvPr id="8" name="Rectangle 7"/>
          <p:cNvSpPr/>
          <p:nvPr/>
        </p:nvSpPr>
        <p:spPr>
          <a:xfrm>
            <a:off x="1403648" y="5960893"/>
            <a:ext cx="6912768" cy="492443"/>
          </a:xfrm>
          <a:prstGeom prst="rect">
            <a:avLst/>
          </a:prstGeom>
        </p:spPr>
        <p:txBody>
          <a:bodyPr wrap="square">
            <a:spAutoFit/>
          </a:bodyPr>
          <a:lstStyle/>
          <a:p>
            <a:pPr algn="ctr">
              <a:lnSpc>
                <a:spcPct val="130000"/>
              </a:lnSpc>
            </a:pPr>
            <a:r>
              <a:rPr lang="en-US" sz="2000" b="1" spc="300" dirty="0" smtClean="0">
                <a:solidFill>
                  <a:schemeClr val="tx2">
                    <a:lumMod val="60000"/>
                    <a:lumOff val="40000"/>
                  </a:schemeClr>
                </a:solidFill>
                <a:latin typeface="Vital Light Edifier"/>
              </a:rPr>
              <a:t>www.vitalbusiness.com.br</a:t>
            </a:r>
            <a:endParaRPr lang="en-US" sz="2000" b="1" spc="300" dirty="0">
              <a:solidFill>
                <a:schemeClr val="tx2">
                  <a:lumMod val="60000"/>
                  <a:lumOff val="40000"/>
                </a:schemeClr>
              </a:solidFill>
              <a:latin typeface="Vital Light Edifier"/>
            </a:endParaRPr>
          </a:p>
        </p:txBody>
      </p:sp>
    </p:spTree>
    <p:extLst>
      <p:ext uri="{BB962C8B-B14F-4D97-AF65-F5344CB8AC3E}">
        <p14:creationId xmlns:p14="http://schemas.microsoft.com/office/powerpoint/2010/main" val="28084971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1835696" y="274638"/>
            <a:ext cx="6851104" cy="1143000"/>
          </a:xfrm>
        </p:spPr>
        <p:txBody>
          <a:bodyPr>
            <a:normAutofit/>
          </a:bodyPr>
          <a:lstStyle/>
          <a:p>
            <a:pPr algn="r"/>
            <a:r>
              <a:rPr lang="pt-BR" sz="3200" b="1" dirty="0" smtClean="0">
                <a:latin typeface="Vital Light Edifier" panose="020B0502040204020203" pitchFamily="34" charset="0"/>
                <a:ea typeface="+mn-ea"/>
                <a:cs typeface="Vital Light Edifier" panose="020B0502040204020203" pitchFamily="34" charset="0"/>
              </a:rPr>
              <a:t>Prova de Conceito</a:t>
            </a:r>
            <a:endParaRPr lang="pt-BR" sz="3200" b="1" dirty="0">
              <a:latin typeface="Vital Light Edifier" panose="020B0502040204020203" pitchFamily="34" charset="0"/>
              <a:ea typeface="+mn-ea"/>
              <a:cs typeface="Vital Light Edifier" panose="020B0502040204020203" pitchFamily="34" charset="0"/>
            </a:endParaRPr>
          </a:p>
        </p:txBody>
      </p:sp>
      <p:sp>
        <p:nvSpPr>
          <p:cNvPr id="9" name="CaixaDeTexto 8"/>
          <p:cNvSpPr txBox="1"/>
          <p:nvPr/>
        </p:nvSpPr>
        <p:spPr>
          <a:xfrm>
            <a:off x="467544" y="1340768"/>
            <a:ext cx="7920880" cy="2862322"/>
          </a:xfrm>
          <a:prstGeom prst="rect">
            <a:avLst/>
          </a:prstGeom>
          <a:noFill/>
        </p:spPr>
        <p:txBody>
          <a:bodyPr wrap="square" rtlCol="0">
            <a:spAutoFit/>
          </a:bodyPr>
          <a:lstStyle/>
          <a:p>
            <a:pPr>
              <a:lnSpc>
                <a:spcPct val="150000"/>
              </a:lnSpc>
            </a:pPr>
            <a:r>
              <a:rPr lang="pt-BR" sz="2000" b="1" dirty="0" smtClean="0">
                <a:latin typeface="Vital Light Edifier" panose="020B0502040204020203" pitchFamily="34" charset="0"/>
                <a:cs typeface="Vital Light Edifier" panose="020B0502040204020203" pitchFamily="34" charset="0"/>
              </a:rPr>
              <a:t>Documentação pelo navegador</a:t>
            </a:r>
            <a:endParaRPr lang="pt-BR" sz="2000" b="1" dirty="0" smtClean="0">
              <a:latin typeface="Vital Light Edifier" panose="020B0502040204020203" pitchFamily="34" charset="0"/>
              <a:cs typeface="Vital Light Edifier" panose="020B0502040204020203" pitchFamily="34" charset="0"/>
            </a:endParaRPr>
          </a:p>
          <a:p>
            <a:pPr marL="457200" indent="-457200">
              <a:lnSpc>
                <a:spcPct val="150000"/>
              </a:lnSpc>
              <a:buFont typeface="Wingdings" panose="05000000000000000000" pitchFamily="2" charset="2"/>
              <a:buChar char="ü"/>
            </a:pPr>
            <a:r>
              <a:rPr lang="pt-BR" sz="2000" dirty="0" smtClean="0">
                <a:latin typeface="Vital Light Edifier" panose="020B0502040204020203" pitchFamily="34" charset="0"/>
                <a:cs typeface="Vital Light Edifier" panose="020B0502040204020203" pitchFamily="34" charset="0"/>
              </a:rPr>
              <a:t>Prós</a:t>
            </a:r>
          </a:p>
          <a:p>
            <a:pPr marL="914400" lvl="1" indent="-457200">
              <a:lnSpc>
                <a:spcPct val="150000"/>
              </a:lnSpc>
              <a:buFont typeface="Wingdings" panose="05000000000000000000" pitchFamily="2" charset="2"/>
              <a:buChar char="ü"/>
            </a:pPr>
            <a:r>
              <a:rPr lang="pt-BR" sz="2000" dirty="0" smtClean="0">
                <a:latin typeface="Vital Light Edifier" panose="020B0502040204020203" pitchFamily="34" charset="0"/>
                <a:cs typeface="Vital Light Edifier" panose="020B0502040204020203" pitchFamily="34" charset="0"/>
              </a:rPr>
              <a:t>Nenhum esforço adicional</a:t>
            </a:r>
          </a:p>
          <a:p>
            <a:pPr marL="457200" indent="-457200">
              <a:lnSpc>
                <a:spcPct val="150000"/>
              </a:lnSpc>
              <a:buFont typeface="Wingdings" panose="05000000000000000000" pitchFamily="2" charset="2"/>
              <a:buChar char="ü"/>
            </a:pPr>
            <a:r>
              <a:rPr lang="pt-BR" sz="2000" dirty="0" smtClean="0">
                <a:latin typeface="Vital Light Edifier" panose="020B0502040204020203" pitchFamily="34" charset="0"/>
                <a:cs typeface="Vital Light Edifier" panose="020B0502040204020203" pitchFamily="34" charset="0"/>
              </a:rPr>
              <a:t>Contras</a:t>
            </a:r>
          </a:p>
          <a:p>
            <a:pPr marL="914400" lvl="1" indent="-457200">
              <a:lnSpc>
                <a:spcPct val="150000"/>
              </a:lnSpc>
              <a:buFont typeface="Wingdings" panose="05000000000000000000" pitchFamily="2" charset="2"/>
              <a:buChar char="ü"/>
            </a:pPr>
            <a:r>
              <a:rPr lang="pt-BR" sz="2000" dirty="0" smtClean="0">
                <a:latin typeface="Vital Light Edifier" panose="020B0502040204020203" pitchFamily="34" charset="0"/>
                <a:cs typeface="Vital Light Edifier" panose="020B0502040204020203" pitchFamily="34" charset="0"/>
              </a:rPr>
              <a:t>O layout é proprietário</a:t>
            </a:r>
            <a:endParaRPr lang="pt-BR" sz="2000" dirty="0">
              <a:latin typeface="Vital Light Edifier" panose="020B0502040204020203" pitchFamily="34" charset="0"/>
              <a:cs typeface="Vital Light Edifier" panose="020B0502040204020203" pitchFamily="34" charset="0"/>
            </a:endParaRPr>
          </a:p>
          <a:p>
            <a:pPr>
              <a:lnSpc>
                <a:spcPct val="150000"/>
              </a:lnSpc>
            </a:pPr>
            <a:endParaRPr lang="pt-BR" sz="2000" b="1" dirty="0">
              <a:latin typeface="Vital Light Edifier" panose="020B0502040204020203" pitchFamily="34" charset="0"/>
              <a:cs typeface="Vital Light Edifier" panose="020B0502040204020203"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4234466"/>
            <a:ext cx="6840760" cy="2007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8728210"/>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1835696" y="274638"/>
            <a:ext cx="6851104" cy="1143000"/>
          </a:xfrm>
        </p:spPr>
        <p:txBody>
          <a:bodyPr>
            <a:normAutofit/>
          </a:bodyPr>
          <a:lstStyle/>
          <a:p>
            <a:pPr algn="r"/>
            <a:r>
              <a:rPr lang="pt-BR" sz="3200" b="1" dirty="0" smtClean="0">
                <a:latin typeface="Vital Light Edifier" panose="020B0502040204020203" pitchFamily="34" charset="0"/>
                <a:ea typeface="+mn-ea"/>
                <a:cs typeface="Vital Light Edifier" panose="020B0502040204020203" pitchFamily="34" charset="0"/>
              </a:rPr>
              <a:t>Prova de Conceito</a:t>
            </a:r>
            <a:endParaRPr lang="pt-BR" sz="3200" b="1" dirty="0">
              <a:latin typeface="Vital Light Edifier" panose="020B0502040204020203" pitchFamily="34" charset="0"/>
              <a:ea typeface="+mn-ea"/>
              <a:cs typeface="Vital Light Edifier" panose="020B0502040204020203" pitchFamily="34" charset="0"/>
            </a:endParaRPr>
          </a:p>
        </p:txBody>
      </p:sp>
      <p:sp>
        <p:nvSpPr>
          <p:cNvPr id="9" name="CaixaDeTexto 8"/>
          <p:cNvSpPr txBox="1"/>
          <p:nvPr/>
        </p:nvSpPr>
        <p:spPr>
          <a:xfrm>
            <a:off x="467544" y="1340768"/>
            <a:ext cx="7920880" cy="3323987"/>
          </a:xfrm>
          <a:prstGeom prst="rect">
            <a:avLst/>
          </a:prstGeom>
          <a:noFill/>
        </p:spPr>
        <p:txBody>
          <a:bodyPr wrap="square" rtlCol="0">
            <a:spAutoFit/>
          </a:bodyPr>
          <a:lstStyle/>
          <a:p>
            <a:pPr>
              <a:lnSpc>
                <a:spcPct val="150000"/>
              </a:lnSpc>
            </a:pPr>
            <a:r>
              <a:rPr lang="pt-BR" sz="2000" b="1" dirty="0" smtClean="0">
                <a:latin typeface="Vital Light Edifier" panose="020B0502040204020203" pitchFamily="34" charset="0"/>
                <a:cs typeface="Vital Light Edifier" panose="020B0502040204020203" pitchFamily="34" charset="0"/>
              </a:rPr>
              <a:t>CRUD</a:t>
            </a:r>
            <a:endParaRPr lang="pt-BR" sz="2000" b="1" dirty="0" smtClean="0">
              <a:latin typeface="Vital Light Edifier" panose="020B0502040204020203" pitchFamily="34" charset="0"/>
              <a:cs typeface="Vital Light Edifier" panose="020B0502040204020203" pitchFamily="34" charset="0"/>
            </a:endParaRPr>
          </a:p>
          <a:p>
            <a:pPr marL="457200" indent="-457200">
              <a:lnSpc>
                <a:spcPct val="150000"/>
              </a:lnSpc>
              <a:buFont typeface="Wingdings" panose="05000000000000000000" pitchFamily="2" charset="2"/>
              <a:buChar char="ü"/>
            </a:pPr>
            <a:r>
              <a:rPr lang="pt-BR" sz="2000" dirty="0" smtClean="0">
                <a:latin typeface="Vital Light Edifier" panose="020B0502040204020203" pitchFamily="34" charset="0"/>
                <a:cs typeface="Vital Light Edifier" panose="020B0502040204020203" pitchFamily="34" charset="0"/>
              </a:rPr>
              <a:t>Prós</a:t>
            </a:r>
          </a:p>
          <a:p>
            <a:pPr marL="914400" lvl="1" indent="-457200">
              <a:lnSpc>
                <a:spcPct val="150000"/>
              </a:lnSpc>
              <a:buFont typeface="Wingdings" panose="05000000000000000000" pitchFamily="2" charset="2"/>
              <a:buChar char="ü"/>
            </a:pPr>
            <a:r>
              <a:rPr lang="pt-BR" sz="2000" dirty="0" smtClean="0">
                <a:latin typeface="Vital Light Edifier" panose="020B0502040204020203" pitchFamily="34" charset="0"/>
                <a:cs typeface="Vital Light Edifier" panose="020B0502040204020203" pitchFamily="34" charset="0"/>
              </a:rPr>
              <a:t>Nenhum esforço adicional</a:t>
            </a:r>
          </a:p>
          <a:p>
            <a:pPr marL="914400" lvl="1" indent="-457200">
              <a:lnSpc>
                <a:spcPct val="150000"/>
              </a:lnSpc>
              <a:buFont typeface="Wingdings" panose="05000000000000000000" pitchFamily="2" charset="2"/>
              <a:buChar char="ü"/>
            </a:pPr>
            <a:r>
              <a:rPr lang="pt-BR" sz="2000" dirty="0" smtClean="0">
                <a:latin typeface="Vital Light Edifier" panose="020B0502040204020203" pitchFamily="34" charset="0"/>
                <a:cs typeface="Vital Light Edifier" panose="020B0502040204020203" pitchFamily="34" charset="0"/>
              </a:rPr>
              <a:t>A auto documentação já permite executar CRUD</a:t>
            </a:r>
          </a:p>
          <a:p>
            <a:pPr marL="457200" indent="-457200">
              <a:lnSpc>
                <a:spcPct val="150000"/>
              </a:lnSpc>
              <a:buFont typeface="Wingdings" panose="05000000000000000000" pitchFamily="2" charset="2"/>
              <a:buChar char="ü"/>
            </a:pPr>
            <a:r>
              <a:rPr lang="pt-BR" sz="2000" dirty="0" smtClean="0">
                <a:latin typeface="Vital Light Edifier" panose="020B0502040204020203" pitchFamily="34" charset="0"/>
                <a:cs typeface="Vital Light Edifier" panose="020B0502040204020203" pitchFamily="34" charset="0"/>
              </a:rPr>
              <a:t>Contras</a:t>
            </a:r>
          </a:p>
          <a:p>
            <a:pPr marL="914400" lvl="1" indent="-457200">
              <a:lnSpc>
                <a:spcPct val="150000"/>
              </a:lnSpc>
              <a:buFont typeface="Wingdings" panose="05000000000000000000" pitchFamily="2" charset="2"/>
              <a:buChar char="ü"/>
            </a:pPr>
            <a:r>
              <a:rPr lang="pt-BR" sz="2000" dirty="0" smtClean="0">
                <a:latin typeface="Vital Light Edifier" panose="020B0502040204020203" pitchFamily="34" charset="0"/>
                <a:cs typeface="Vital Light Edifier" panose="020B0502040204020203" pitchFamily="34" charset="0"/>
              </a:rPr>
              <a:t>Nenhuma limitação ou desvantagem aparente</a:t>
            </a:r>
            <a:endParaRPr lang="pt-BR" sz="2000" dirty="0">
              <a:latin typeface="Vital Light Edifier" panose="020B0502040204020203" pitchFamily="34" charset="0"/>
              <a:cs typeface="Vital Light Edifier" panose="020B0502040204020203" pitchFamily="34" charset="0"/>
            </a:endParaRPr>
          </a:p>
          <a:p>
            <a:pPr>
              <a:lnSpc>
                <a:spcPct val="150000"/>
              </a:lnSpc>
            </a:pPr>
            <a:endParaRPr lang="pt-BR" sz="2000" b="1" dirty="0">
              <a:latin typeface="Vital Light Edifier" panose="020B0502040204020203" pitchFamily="34" charset="0"/>
              <a:cs typeface="Vital Light Edifier" panose="020B0502040204020203" pitchFamily="34" charset="0"/>
            </a:endParaRPr>
          </a:p>
        </p:txBody>
      </p:sp>
    </p:spTree>
    <p:extLst>
      <p:ext uri="{BB962C8B-B14F-4D97-AF65-F5344CB8AC3E}">
        <p14:creationId xmlns:p14="http://schemas.microsoft.com/office/powerpoint/2010/main" val="1191803382"/>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1835696" y="274638"/>
            <a:ext cx="6851104" cy="1143000"/>
          </a:xfrm>
        </p:spPr>
        <p:txBody>
          <a:bodyPr>
            <a:normAutofit/>
          </a:bodyPr>
          <a:lstStyle/>
          <a:p>
            <a:pPr algn="r"/>
            <a:r>
              <a:rPr lang="pt-BR" sz="3200" b="1" dirty="0" smtClean="0">
                <a:latin typeface="Vital Light Edifier" panose="020B0502040204020203" pitchFamily="34" charset="0"/>
                <a:ea typeface="+mn-ea"/>
                <a:cs typeface="Vital Light Edifier" panose="020B0502040204020203" pitchFamily="34" charset="0"/>
              </a:rPr>
              <a:t>Prova de Conceito</a:t>
            </a:r>
            <a:endParaRPr lang="pt-BR" sz="3200" b="1" dirty="0">
              <a:latin typeface="Vital Light Edifier" panose="020B0502040204020203" pitchFamily="34" charset="0"/>
              <a:ea typeface="+mn-ea"/>
              <a:cs typeface="Vital Light Edifier" panose="020B0502040204020203" pitchFamily="34" charset="0"/>
            </a:endParaRPr>
          </a:p>
        </p:txBody>
      </p:sp>
      <p:sp>
        <p:nvSpPr>
          <p:cNvPr id="9" name="CaixaDeTexto 8"/>
          <p:cNvSpPr txBox="1"/>
          <p:nvPr/>
        </p:nvSpPr>
        <p:spPr>
          <a:xfrm>
            <a:off x="467544" y="1340768"/>
            <a:ext cx="7920880" cy="3323987"/>
          </a:xfrm>
          <a:prstGeom prst="rect">
            <a:avLst/>
          </a:prstGeom>
          <a:noFill/>
        </p:spPr>
        <p:txBody>
          <a:bodyPr wrap="square" rtlCol="0">
            <a:spAutoFit/>
          </a:bodyPr>
          <a:lstStyle/>
          <a:p>
            <a:pPr>
              <a:lnSpc>
                <a:spcPct val="150000"/>
              </a:lnSpc>
            </a:pPr>
            <a:r>
              <a:rPr lang="pt-BR" sz="2000" b="1" dirty="0" err="1" smtClean="0">
                <a:latin typeface="Vital Light Edifier" panose="020B0502040204020203" pitchFamily="34" charset="0"/>
                <a:cs typeface="Vital Light Edifier" panose="020B0502040204020203" pitchFamily="34" charset="0"/>
              </a:rPr>
              <a:t>Engine</a:t>
            </a:r>
            <a:r>
              <a:rPr lang="pt-BR" sz="2000" b="1" dirty="0" smtClean="0">
                <a:latin typeface="Vital Light Edifier" panose="020B0502040204020203" pitchFamily="34" charset="0"/>
                <a:cs typeface="Vital Light Edifier" panose="020B0502040204020203" pitchFamily="34" charset="0"/>
              </a:rPr>
              <a:t> de </a:t>
            </a:r>
            <a:r>
              <a:rPr lang="pt-BR" sz="2000" b="1" dirty="0" err="1" smtClean="0">
                <a:latin typeface="Vital Light Edifier" panose="020B0502040204020203" pitchFamily="34" charset="0"/>
                <a:cs typeface="Vital Light Edifier" panose="020B0502040204020203" pitchFamily="34" charset="0"/>
              </a:rPr>
              <a:t>View</a:t>
            </a:r>
            <a:endParaRPr lang="pt-BR" sz="2000" b="1" dirty="0" smtClean="0">
              <a:latin typeface="Vital Light Edifier" panose="020B0502040204020203" pitchFamily="34" charset="0"/>
              <a:cs typeface="Vital Light Edifier" panose="020B0502040204020203" pitchFamily="34" charset="0"/>
            </a:endParaRPr>
          </a:p>
          <a:p>
            <a:pPr marL="457200" indent="-457200">
              <a:lnSpc>
                <a:spcPct val="150000"/>
              </a:lnSpc>
              <a:buFont typeface="Wingdings" panose="05000000000000000000" pitchFamily="2" charset="2"/>
              <a:buChar char="ü"/>
            </a:pPr>
            <a:r>
              <a:rPr lang="pt-BR" sz="2000" dirty="0" smtClean="0">
                <a:latin typeface="Vital Light Edifier" panose="020B0502040204020203" pitchFamily="34" charset="0"/>
                <a:cs typeface="Vital Light Edifier" panose="020B0502040204020203" pitchFamily="34" charset="0"/>
              </a:rPr>
              <a:t>Prós</a:t>
            </a:r>
          </a:p>
          <a:p>
            <a:pPr marL="914400" lvl="1" indent="-457200">
              <a:lnSpc>
                <a:spcPct val="150000"/>
              </a:lnSpc>
              <a:buFont typeface="Wingdings" panose="05000000000000000000" pitchFamily="2" charset="2"/>
              <a:buChar char="ü"/>
            </a:pPr>
            <a:r>
              <a:rPr lang="pt-BR" sz="2000" dirty="0" smtClean="0">
                <a:latin typeface="Vital Light Edifier" panose="020B0502040204020203" pitchFamily="34" charset="0"/>
                <a:cs typeface="Vital Light Edifier" panose="020B0502040204020203" pitchFamily="34" charset="0"/>
              </a:rPr>
              <a:t>Qualquer </a:t>
            </a:r>
            <a:r>
              <a:rPr lang="pt-BR" sz="2000" dirty="0" err="1" smtClean="0">
                <a:latin typeface="Vital Light Edifier" panose="020B0502040204020203" pitchFamily="34" charset="0"/>
                <a:cs typeface="Vital Light Edifier" panose="020B0502040204020203" pitchFamily="34" charset="0"/>
              </a:rPr>
              <a:t>engine</a:t>
            </a:r>
            <a:r>
              <a:rPr lang="pt-BR" sz="2000" dirty="0" smtClean="0">
                <a:latin typeface="Vital Light Edifier" panose="020B0502040204020203" pitchFamily="34" charset="0"/>
                <a:cs typeface="Vital Light Edifier" panose="020B0502040204020203" pitchFamily="34" charset="0"/>
              </a:rPr>
              <a:t> que rode em Node </a:t>
            </a:r>
            <a:r>
              <a:rPr lang="pt-BR" sz="2000" dirty="0" err="1" smtClean="0">
                <a:latin typeface="Vital Light Edifier" panose="020B0502040204020203" pitchFamily="34" charset="0"/>
                <a:cs typeface="Vital Light Edifier" panose="020B0502040204020203" pitchFamily="34" charset="0"/>
              </a:rPr>
              <a:t>Js</a:t>
            </a:r>
            <a:r>
              <a:rPr lang="pt-BR" sz="2000" dirty="0" smtClean="0">
                <a:latin typeface="Vital Light Edifier" panose="020B0502040204020203" pitchFamily="34" charset="0"/>
                <a:cs typeface="Vital Light Edifier" panose="020B0502040204020203" pitchFamily="34" charset="0"/>
              </a:rPr>
              <a:t> pode ser usada</a:t>
            </a:r>
          </a:p>
          <a:p>
            <a:pPr marL="914400" lvl="1" indent="-457200">
              <a:lnSpc>
                <a:spcPct val="150000"/>
              </a:lnSpc>
              <a:buFont typeface="Wingdings" panose="05000000000000000000" pitchFamily="2" charset="2"/>
              <a:buChar char="ü"/>
            </a:pPr>
            <a:r>
              <a:rPr lang="pt-BR" sz="2000" dirty="0" smtClean="0">
                <a:latin typeface="Vital Light Edifier" panose="020B0502040204020203" pitchFamily="34" charset="0"/>
                <a:cs typeface="Vital Light Edifier" panose="020B0502040204020203" pitchFamily="34" charset="0"/>
              </a:rPr>
              <a:t>Testável e configurável</a:t>
            </a:r>
          </a:p>
          <a:p>
            <a:pPr marL="457200" indent="-457200">
              <a:lnSpc>
                <a:spcPct val="150000"/>
              </a:lnSpc>
              <a:buFont typeface="Wingdings" panose="05000000000000000000" pitchFamily="2" charset="2"/>
              <a:buChar char="ü"/>
            </a:pPr>
            <a:r>
              <a:rPr lang="pt-BR" sz="2000" dirty="0" smtClean="0">
                <a:latin typeface="Vital Light Edifier" panose="020B0502040204020203" pitchFamily="34" charset="0"/>
                <a:cs typeface="Vital Light Edifier" panose="020B0502040204020203" pitchFamily="34" charset="0"/>
              </a:rPr>
              <a:t>Contras</a:t>
            </a:r>
          </a:p>
          <a:p>
            <a:pPr marL="914400" lvl="1" indent="-457200">
              <a:lnSpc>
                <a:spcPct val="150000"/>
              </a:lnSpc>
              <a:buFont typeface="Wingdings" panose="05000000000000000000" pitchFamily="2" charset="2"/>
              <a:buChar char="ü"/>
            </a:pPr>
            <a:r>
              <a:rPr lang="pt-BR" sz="2000" dirty="0" smtClean="0">
                <a:latin typeface="Vital Light Edifier" panose="020B0502040204020203" pitchFamily="34" charset="0"/>
                <a:cs typeface="Vital Light Edifier" panose="020B0502040204020203" pitchFamily="34" charset="0"/>
              </a:rPr>
              <a:t>Curva de aprendizado</a:t>
            </a:r>
            <a:endParaRPr lang="pt-BR" sz="2000" dirty="0">
              <a:latin typeface="Vital Light Edifier" panose="020B0502040204020203" pitchFamily="34" charset="0"/>
              <a:cs typeface="Vital Light Edifier" panose="020B0502040204020203" pitchFamily="34" charset="0"/>
            </a:endParaRPr>
          </a:p>
          <a:p>
            <a:pPr>
              <a:lnSpc>
                <a:spcPct val="150000"/>
              </a:lnSpc>
            </a:pPr>
            <a:endParaRPr lang="pt-BR" sz="2000" b="1" dirty="0">
              <a:latin typeface="Vital Light Edifier" panose="020B0502040204020203" pitchFamily="34" charset="0"/>
              <a:cs typeface="Vital Light Edifier" panose="020B0502040204020203" pitchFamily="34" charset="0"/>
            </a:endParaRPr>
          </a:p>
        </p:txBody>
      </p:sp>
    </p:spTree>
    <p:extLst>
      <p:ext uri="{BB962C8B-B14F-4D97-AF65-F5344CB8AC3E}">
        <p14:creationId xmlns:p14="http://schemas.microsoft.com/office/powerpoint/2010/main" val="1812419241"/>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1835696" y="274638"/>
            <a:ext cx="6851104" cy="1143000"/>
          </a:xfrm>
        </p:spPr>
        <p:txBody>
          <a:bodyPr>
            <a:normAutofit/>
          </a:bodyPr>
          <a:lstStyle/>
          <a:p>
            <a:pPr algn="r"/>
            <a:r>
              <a:rPr lang="pt-BR" sz="3200" b="1" dirty="0" smtClean="0">
                <a:latin typeface="Vital Light Edifier" panose="020B0502040204020203" pitchFamily="34" charset="0"/>
                <a:ea typeface="+mn-ea"/>
                <a:cs typeface="Vital Light Edifier" panose="020B0502040204020203" pitchFamily="34" charset="0"/>
              </a:rPr>
              <a:t>Prova de Conceito</a:t>
            </a:r>
            <a:endParaRPr lang="pt-BR" sz="3200" b="1" dirty="0">
              <a:latin typeface="Vital Light Edifier" panose="020B0502040204020203" pitchFamily="34" charset="0"/>
              <a:ea typeface="+mn-ea"/>
              <a:cs typeface="Vital Light Edifier" panose="020B0502040204020203" pitchFamily="34" charset="0"/>
            </a:endParaRPr>
          </a:p>
        </p:txBody>
      </p:sp>
      <p:sp>
        <p:nvSpPr>
          <p:cNvPr id="9" name="CaixaDeTexto 8"/>
          <p:cNvSpPr txBox="1"/>
          <p:nvPr/>
        </p:nvSpPr>
        <p:spPr>
          <a:xfrm>
            <a:off x="467544" y="1340768"/>
            <a:ext cx="7920880" cy="3785652"/>
          </a:xfrm>
          <a:prstGeom prst="rect">
            <a:avLst/>
          </a:prstGeom>
          <a:noFill/>
        </p:spPr>
        <p:txBody>
          <a:bodyPr wrap="square" rtlCol="0">
            <a:spAutoFit/>
          </a:bodyPr>
          <a:lstStyle/>
          <a:p>
            <a:pPr>
              <a:lnSpc>
                <a:spcPct val="150000"/>
              </a:lnSpc>
            </a:pPr>
            <a:r>
              <a:rPr lang="pt-BR" sz="2000" b="1" dirty="0" smtClean="0">
                <a:latin typeface="Vital Light Edifier" panose="020B0502040204020203" pitchFamily="34" charset="0"/>
                <a:cs typeface="Vital Light Edifier" panose="020B0502040204020203" pitchFamily="34" charset="0"/>
              </a:rPr>
              <a:t>Transações</a:t>
            </a:r>
            <a:endParaRPr lang="pt-BR" sz="2000" b="1" dirty="0" smtClean="0">
              <a:latin typeface="Vital Light Edifier" panose="020B0502040204020203" pitchFamily="34" charset="0"/>
              <a:cs typeface="Vital Light Edifier" panose="020B0502040204020203" pitchFamily="34" charset="0"/>
            </a:endParaRPr>
          </a:p>
          <a:p>
            <a:pPr marL="457200" indent="-457200">
              <a:lnSpc>
                <a:spcPct val="150000"/>
              </a:lnSpc>
              <a:buFont typeface="Wingdings" panose="05000000000000000000" pitchFamily="2" charset="2"/>
              <a:buChar char="ü"/>
            </a:pPr>
            <a:r>
              <a:rPr lang="pt-BR" sz="2000" dirty="0" smtClean="0">
                <a:latin typeface="Vital Light Edifier" panose="020B0502040204020203" pitchFamily="34" charset="0"/>
                <a:cs typeface="Vital Light Edifier" panose="020B0502040204020203" pitchFamily="34" charset="0"/>
              </a:rPr>
              <a:t>Prós</a:t>
            </a:r>
          </a:p>
          <a:p>
            <a:pPr marL="914400" lvl="1" indent="-457200">
              <a:lnSpc>
                <a:spcPct val="150000"/>
              </a:lnSpc>
              <a:buFont typeface="Wingdings" panose="05000000000000000000" pitchFamily="2" charset="2"/>
              <a:buChar char="ü"/>
            </a:pPr>
            <a:r>
              <a:rPr lang="pt-BR" sz="2000" dirty="0" smtClean="0">
                <a:latin typeface="Vital Light Edifier" panose="020B0502040204020203" pitchFamily="34" charset="0"/>
                <a:cs typeface="Vital Light Edifier" panose="020B0502040204020203" pitchFamily="34" charset="0"/>
              </a:rPr>
              <a:t>Suporte SQL Server, </a:t>
            </a:r>
            <a:r>
              <a:rPr lang="pt-BR" sz="2000" dirty="0" err="1" smtClean="0">
                <a:latin typeface="Vital Light Edifier" panose="020B0502040204020203" pitchFamily="34" charset="0"/>
                <a:cs typeface="Vital Light Edifier" panose="020B0502040204020203" pitchFamily="34" charset="0"/>
              </a:rPr>
              <a:t>MySql</a:t>
            </a:r>
            <a:r>
              <a:rPr lang="pt-BR" sz="2000" dirty="0" smtClean="0">
                <a:latin typeface="Vital Light Edifier" panose="020B0502040204020203" pitchFamily="34" charset="0"/>
                <a:cs typeface="Vital Light Edifier" panose="020B0502040204020203" pitchFamily="34" charset="0"/>
              </a:rPr>
              <a:t>, </a:t>
            </a:r>
            <a:r>
              <a:rPr lang="pt-BR" sz="2000" dirty="0" err="1" smtClean="0">
                <a:latin typeface="Vital Light Edifier" panose="020B0502040204020203" pitchFamily="34" charset="0"/>
                <a:cs typeface="Vital Light Edifier" panose="020B0502040204020203" pitchFamily="34" charset="0"/>
              </a:rPr>
              <a:t>oracle</a:t>
            </a:r>
            <a:r>
              <a:rPr lang="pt-BR" sz="2000" dirty="0" smtClean="0">
                <a:latin typeface="Vital Light Edifier" panose="020B0502040204020203" pitchFamily="34" charset="0"/>
                <a:cs typeface="Vital Light Edifier" panose="020B0502040204020203" pitchFamily="34" charset="0"/>
              </a:rPr>
              <a:t> e outros</a:t>
            </a:r>
          </a:p>
          <a:p>
            <a:pPr marL="914400" lvl="1" indent="-457200">
              <a:lnSpc>
                <a:spcPct val="150000"/>
              </a:lnSpc>
              <a:buFont typeface="Wingdings" panose="05000000000000000000" pitchFamily="2" charset="2"/>
              <a:buChar char="ü"/>
            </a:pPr>
            <a:r>
              <a:rPr lang="pt-BR" sz="2000" dirty="0" smtClean="0">
                <a:latin typeface="Vital Light Edifier" panose="020B0502040204020203" pitchFamily="34" charset="0"/>
                <a:cs typeface="Vital Light Edifier" panose="020B0502040204020203" pitchFamily="34" charset="0"/>
              </a:rPr>
              <a:t>Permite propagação e controle total</a:t>
            </a:r>
          </a:p>
          <a:p>
            <a:pPr marL="457200" indent="-457200">
              <a:lnSpc>
                <a:spcPct val="150000"/>
              </a:lnSpc>
              <a:buFont typeface="Wingdings" panose="05000000000000000000" pitchFamily="2" charset="2"/>
              <a:buChar char="ü"/>
            </a:pPr>
            <a:r>
              <a:rPr lang="pt-BR" sz="2000" dirty="0" smtClean="0">
                <a:latin typeface="Vital Light Edifier" panose="020B0502040204020203" pitchFamily="34" charset="0"/>
                <a:cs typeface="Vital Light Edifier" panose="020B0502040204020203" pitchFamily="34" charset="0"/>
              </a:rPr>
              <a:t>Contras</a:t>
            </a:r>
          </a:p>
          <a:p>
            <a:pPr marL="914400" lvl="1" indent="-457200">
              <a:lnSpc>
                <a:spcPct val="150000"/>
              </a:lnSpc>
              <a:buFont typeface="Wingdings" panose="05000000000000000000" pitchFamily="2" charset="2"/>
              <a:buChar char="ü"/>
            </a:pPr>
            <a:r>
              <a:rPr lang="pt-BR" sz="2000" dirty="0" smtClean="0">
                <a:latin typeface="Vital Light Edifier" panose="020B0502040204020203" pitchFamily="34" charset="0"/>
                <a:cs typeface="Vital Light Edifier" panose="020B0502040204020203" pitchFamily="34" charset="0"/>
              </a:rPr>
              <a:t>Curva de aprendizado</a:t>
            </a:r>
          </a:p>
          <a:p>
            <a:pPr marL="914400" lvl="1" indent="-457200">
              <a:lnSpc>
                <a:spcPct val="150000"/>
              </a:lnSpc>
              <a:buFont typeface="Wingdings" panose="05000000000000000000" pitchFamily="2" charset="2"/>
              <a:buChar char="ü"/>
            </a:pPr>
            <a:r>
              <a:rPr lang="pt-BR" sz="2000" dirty="0" smtClean="0">
                <a:latin typeface="Vital Light Edifier" panose="020B0502040204020203" pitchFamily="34" charset="0"/>
                <a:cs typeface="Vital Light Edifier" panose="020B0502040204020203" pitchFamily="34" charset="0"/>
              </a:rPr>
              <a:t>Acoplado a modelo</a:t>
            </a:r>
            <a:endParaRPr lang="pt-BR" sz="2000" dirty="0">
              <a:latin typeface="Vital Light Edifier" panose="020B0502040204020203" pitchFamily="34" charset="0"/>
              <a:cs typeface="Vital Light Edifier" panose="020B0502040204020203" pitchFamily="34" charset="0"/>
            </a:endParaRPr>
          </a:p>
          <a:p>
            <a:pPr>
              <a:lnSpc>
                <a:spcPct val="150000"/>
              </a:lnSpc>
            </a:pPr>
            <a:endParaRPr lang="pt-BR" sz="2000" b="1" dirty="0">
              <a:latin typeface="Vital Light Edifier" panose="020B0502040204020203" pitchFamily="34" charset="0"/>
              <a:cs typeface="Vital Light Edifier" panose="020B0502040204020203" pitchFamily="34" charset="0"/>
            </a:endParaRPr>
          </a:p>
        </p:txBody>
      </p:sp>
    </p:spTree>
    <p:extLst>
      <p:ext uri="{BB962C8B-B14F-4D97-AF65-F5344CB8AC3E}">
        <p14:creationId xmlns:p14="http://schemas.microsoft.com/office/powerpoint/2010/main" val="4124772404"/>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1835696" y="274638"/>
            <a:ext cx="6851104" cy="1143000"/>
          </a:xfrm>
        </p:spPr>
        <p:txBody>
          <a:bodyPr>
            <a:normAutofit/>
          </a:bodyPr>
          <a:lstStyle/>
          <a:p>
            <a:pPr algn="r"/>
            <a:r>
              <a:rPr lang="pt-BR" sz="3200" b="1" dirty="0" smtClean="0">
                <a:latin typeface="Vital Light Edifier" panose="020B0502040204020203" pitchFamily="34" charset="0"/>
                <a:ea typeface="+mn-ea"/>
                <a:cs typeface="Vital Light Edifier" panose="020B0502040204020203" pitchFamily="34" charset="0"/>
              </a:rPr>
              <a:t>Prova de Conceito</a:t>
            </a:r>
            <a:endParaRPr lang="pt-BR" sz="3200" b="1" dirty="0">
              <a:latin typeface="Vital Light Edifier" panose="020B0502040204020203" pitchFamily="34" charset="0"/>
              <a:ea typeface="+mn-ea"/>
              <a:cs typeface="Vital Light Edifier" panose="020B0502040204020203" pitchFamily="34" charset="0"/>
            </a:endParaRPr>
          </a:p>
        </p:txBody>
      </p:sp>
      <p:sp>
        <p:nvSpPr>
          <p:cNvPr id="9" name="CaixaDeTexto 8"/>
          <p:cNvSpPr txBox="1"/>
          <p:nvPr/>
        </p:nvSpPr>
        <p:spPr>
          <a:xfrm>
            <a:off x="467544" y="1340768"/>
            <a:ext cx="7920880" cy="3323987"/>
          </a:xfrm>
          <a:prstGeom prst="rect">
            <a:avLst/>
          </a:prstGeom>
          <a:noFill/>
        </p:spPr>
        <p:txBody>
          <a:bodyPr wrap="square" rtlCol="0">
            <a:spAutoFit/>
          </a:bodyPr>
          <a:lstStyle/>
          <a:p>
            <a:pPr>
              <a:lnSpc>
                <a:spcPct val="150000"/>
              </a:lnSpc>
            </a:pPr>
            <a:r>
              <a:rPr lang="pt-BR" sz="2000" b="1" dirty="0" smtClean="0">
                <a:latin typeface="Vital Light Edifier" panose="020B0502040204020203" pitchFamily="34" charset="0"/>
                <a:cs typeface="Vital Light Edifier" panose="020B0502040204020203" pitchFamily="34" charset="0"/>
              </a:rPr>
              <a:t>Geração de </a:t>
            </a:r>
            <a:r>
              <a:rPr lang="pt-BR" sz="2000" b="1" dirty="0" err="1" smtClean="0">
                <a:latin typeface="Vital Light Edifier" panose="020B0502040204020203" pitchFamily="34" charset="0"/>
                <a:cs typeface="Vital Light Edifier" panose="020B0502040204020203" pitchFamily="34" charset="0"/>
              </a:rPr>
              <a:t>Pdf</a:t>
            </a:r>
            <a:endParaRPr lang="pt-BR" sz="2000" b="1" dirty="0" smtClean="0">
              <a:latin typeface="Vital Light Edifier" panose="020B0502040204020203" pitchFamily="34" charset="0"/>
              <a:cs typeface="Vital Light Edifier" panose="020B0502040204020203" pitchFamily="34" charset="0"/>
            </a:endParaRPr>
          </a:p>
          <a:p>
            <a:pPr marL="457200" indent="-457200">
              <a:lnSpc>
                <a:spcPct val="150000"/>
              </a:lnSpc>
              <a:buFont typeface="Wingdings" panose="05000000000000000000" pitchFamily="2" charset="2"/>
              <a:buChar char="ü"/>
            </a:pPr>
            <a:r>
              <a:rPr lang="pt-BR" sz="2000" dirty="0" smtClean="0">
                <a:latin typeface="Vital Light Edifier" panose="020B0502040204020203" pitchFamily="34" charset="0"/>
                <a:cs typeface="Vital Light Edifier" panose="020B0502040204020203" pitchFamily="34" charset="0"/>
              </a:rPr>
              <a:t>Prós</a:t>
            </a:r>
          </a:p>
          <a:p>
            <a:pPr marL="914400" lvl="1" indent="-457200">
              <a:lnSpc>
                <a:spcPct val="150000"/>
              </a:lnSpc>
              <a:buFont typeface="Wingdings" panose="05000000000000000000" pitchFamily="2" charset="2"/>
              <a:buChar char="ü"/>
            </a:pPr>
            <a:r>
              <a:rPr lang="pt-BR" sz="2000" dirty="0" smtClean="0">
                <a:latin typeface="Vital Light Edifier" panose="020B0502040204020203" pitchFamily="34" charset="0"/>
                <a:cs typeface="Vital Light Edifier" panose="020B0502040204020203" pitchFamily="34" charset="0"/>
              </a:rPr>
              <a:t>Qualquer </a:t>
            </a:r>
            <a:r>
              <a:rPr lang="pt-BR" sz="2000" dirty="0" err="1" smtClean="0">
                <a:latin typeface="Vital Light Edifier" panose="020B0502040204020203" pitchFamily="34" charset="0"/>
                <a:cs typeface="Vital Light Edifier" panose="020B0502040204020203" pitchFamily="34" charset="0"/>
              </a:rPr>
              <a:t>engine</a:t>
            </a:r>
            <a:r>
              <a:rPr lang="pt-BR" sz="2000" dirty="0" smtClean="0">
                <a:latin typeface="Vital Light Edifier" panose="020B0502040204020203" pitchFamily="34" charset="0"/>
                <a:cs typeface="Vital Light Edifier" panose="020B0502040204020203" pitchFamily="34" charset="0"/>
              </a:rPr>
              <a:t> que rode em Node </a:t>
            </a:r>
            <a:r>
              <a:rPr lang="pt-BR" sz="2000" dirty="0" err="1" smtClean="0">
                <a:latin typeface="Vital Light Edifier" panose="020B0502040204020203" pitchFamily="34" charset="0"/>
                <a:cs typeface="Vital Light Edifier" panose="020B0502040204020203" pitchFamily="34" charset="0"/>
              </a:rPr>
              <a:t>Js</a:t>
            </a:r>
            <a:r>
              <a:rPr lang="pt-BR" sz="2000" dirty="0" smtClean="0">
                <a:latin typeface="Vital Light Edifier" panose="020B0502040204020203" pitchFamily="34" charset="0"/>
                <a:cs typeface="Vital Light Edifier" panose="020B0502040204020203" pitchFamily="34" charset="0"/>
              </a:rPr>
              <a:t> pode ser usada</a:t>
            </a:r>
          </a:p>
          <a:p>
            <a:pPr marL="914400" lvl="1" indent="-457200">
              <a:lnSpc>
                <a:spcPct val="150000"/>
              </a:lnSpc>
              <a:buFont typeface="Wingdings" panose="05000000000000000000" pitchFamily="2" charset="2"/>
              <a:buChar char="ü"/>
            </a:pPr>
            <a:r>
              <a:rPr lang="pt-BR" sz="2000" dirty="0" smtClean="0">
                <a:latin typeface="Vital Light Edifier" panose="020B0502040204020203" pitchFamily="34" charset="0"/>
                <a:cs typeface="Vital Light Edifier" panose="020B0502040204020203" pitchFamily="34" charset="0"/>
              </a:rPr>
              <a:t>Testável e configurável</a:t>
            </a:r>
          </a:p>
          <a:p>
            <a:pPr marL="457200" indent="-457200">
              <a:lnSpc>
                <a:spcPct val="150000"/>
              </a:lnSpc>
              <a:buFont typeface="Wingdings" panose="05000000000000000000" pitchFamily="2" charset="2"/>
              <a:buChar char="ü"/>
            </a:pPr>
            <a:r>
              <a:rPr lang="pt-BR" sz="2000" dirty="0" smtClean="0">
                <a:latin typeface="Vital Light Edifier" panose="020B0502040204020203" pitchFamily="34" charset="0"/>
                <a:cs typeface="Vital Light Edifier" panose="020B0502040204020203" pitchFamily="34" charset="0"/>
              </a:rPr>
              <a:t>Contras</a:t>
            </a:r>
          </a:p>
          <a:p>
            <a:pPr marL="914400" lvl="1" indent="-457200">
              <a:lnSpc>
                <a:spcPct val="150000"/>
              </a:lnSpc>
              <a:buFont typeface="Wingdings" panose="05000000000000000000" pitchFamily="2" charset="2"/>
              <a:buChar char="ü"/>
            </a:pPr>
            <a:r>
              <a:rPr lang="pt-BR" sz="2000" dirty="0" smtClean="0">
                <a:latin typeface="Vital Light Edifier" panose="020B0502040204020203" pitchFamily="34" charset="0"/>
                <a:cs typeface="Vital Light Edifier" panose="020B0502040204020203" pitchFamily="34" charset="0"/>
              </a:rPr>
              <a:t>Curva de aprendizado</a:t>
            </a:r>
            <a:endParaRPr lang="pt-BR" sz="2000" dirty="0">
              <a:latin typeface="Vital Light Edifier" panose="020B0502040204020203" pitchFamily="34" charset="0"/>
              <a:cs typeface="Vital Light Edifier" panose="020B0502040204020203" pitchFamily="34" charset="0"/>
            </a:endParaRPr>
          </a:p>
          <a:p>
            <a:pPr>
              <a:lnSpc>
                <a:spcPct val="150000"/>
              </a:lnSpc>
            </a:pPr>
            <a:endParaRPr lang="pt-BR" sz="2000" b="1" dirty="0">
              <a:latin typeface="Vital Light Edifier" panose="020B0502040204020203" pitchFamily="34" charset="0"/>
              <a:cs typeface="Vital Light Edifier" panose="020B0502040204020203" pitchFamily="34" charset="0"/>
            </a:endParaRPr>
          </a:p>
        </p:txBody>
      </p:sp>
    </p:spTree>
    <p:extLst>
      <p:ext uri="{BB962C8B-B14F-4D97-AF65-F5344CB8AC3E}">
        <p14:creationId xmlns:p14="http://schemas.microsoft.com/office/powerpoint/2010/main" val="4160262301"/>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1835696" y="274638"/>
            <a:ext cx="6851104" cy="1143000"/>
          </a:xfrm>
        </p:spPr>
        <p:txBody>
          <a:bodyPr>
            <a:normAutofit/>
          </a:bodyPr>
          <a:lstStyle/>
          <a:p>
            <a:pPr algn="r"/>
            <a:r>
              <a:rPr lang="pt-BR" sz="3200" b="1" dirty="0" smtClean="0">
                <a:latin typeface="Vital Light Edifier" panose="020B0502040204020203" pitchFamily="34" charset="0"/>
                <a:ea typeface="+mn-ea"/>
                <a:cs typeface="Vital Light Edifier" panose="020B0502040204020203" pitchFamily="34" charset="0"/>
              </a:rPr>
              <a:t>Conclusões</a:t>
            </a:r>
            <a:endParaRPr lang="pt-BR" sz="3200" b="1" dirty="0">
              <a:latin typeface="Vital Light Edifier" panose="020B0502040204020203" pitchFamily="34" charset="0"/>
              <a:ea typeface="+mn-ea"/>
              <a:cs typeface="Vital Light Edifier" panose="020B0502040204020203" pitchFamily="34" charset="0"/>
            </a:endParaRPr>
          </a:p>
        </p:txBody>
      </p:sp>
      <p:sp>
        <p:nvSpPr>
          <p:cNvPr id="9" name="CaixaDeTexto 8"/>
          <p:cNvSpPr txBox="1"/>
          <p:nvPr/>
        </p:nvSpPr>
        <p:spPr>
          <a:xfrm>
            <a:off x="467544" y="1340768"/>
            <a:ext cx="7920880" cy="3323987"/>
          </a:xfrm>
          <a:prstGeom prst="rect">
            <a:avLst/>
          </a:prstGeom>
          <a:noFill/>
        </p:spPr>
        <p:txBody>
          <a:bodyPr wrap="square" rtlCol="0">
            <a:spAutoFit/>
          </a:bodyPr>
          <a:lstStyle/>
          <a:p>
            <a:pPr>
              <a:lnSpc>
                <a:spcPct val="150000"/>
              </a:lnSpc>
            </a:pPr>
            <a:r>
              <a:rPr lang="pt-BR" sz="2000" b="1" dirty="0" smtClean="0">
                <a:latin typeface="Vital Light Edifier" panose="020B0502040204020203" pitchFamily="34" charset="0"/>
                <a:cs typeface="Vital Light Edifier" panose="020B0502040204020203" pitchFamily="34" charset="0"/>
              </a:rPr>
              <a:t>Node </a:t>
            </a:r>
            <a:r>
              <a:rPr lang="pt-BR" sz="2000" b="1" dirty="0" err="1" smtClean="0">
                <a:latin typeface="Vital Light Edifier" panose="020B0502040204020203" pitchFamily="34" charset="0"/>
                <a:cs typeface="Vital Light Edifier" panose="020B0502040204020203" pitchFamily="34" charset="0"/>
              </a:rPr>
              <a:t>Js</a:t>
            </a:r>
            <a:r>
              <a:rPr lang="pt-BR" sz="2000" b="1" dirty="0" smtClean="0">
                <a:latin typeface="Vital Light Edifier" panose="020B0502040204020203" pitchFamily="34" charset="0"/>
                <a:cs typeface="Vital Light Edifier" panose="020B0502040204020203" pitchFamily="34" charset="0"/>
              </a:rPr>
              <a:t> e </a:t>
            </a:r>
            <a:r>
              <a:rPr lang="pt-BR" sz="2000" b="1" dirty="0" err="1" smtClean="0">
                <a:latin typeface="Vital Light Edifier" panose="020B0502040204020203" pitchFamily="34" charset="0"/>
                <a:cs typeface="Vital Light Edifier" panose="020B0502040204020203" pitchFamily="34" charset="0"/>
              </a:rPr>
              <a:t>Loopback</a:t>
            </a:r>
            <a:endParaRPr lang="pt-BR" sz="2000" b="1" dirty="0" smtClean="0">
              <a:latin typeface="Vital Light Edifier" panose="020B0502040204020203" pitchFamily="34" charset="0"/>
              <a:cs typeface="Vital Light Edifier" panose="020B0502040204020203" pitchFamily="34" charset="0"/>
            </a:endParaRPr>
          </a:p>
          <a:p>
            <a:pPr algn="just">
              <a:lnSpc>
                <a:spcPct val="150000"/>
              </a:lnSpc>
            </a:pPr>
            <a:r>
              <a:rPr lang="pt-BR" sz="2000" i="1" dirty="0" smtClean="0">
                <a:solidFill>
                  <a:schemeClr val="tx1">
                    <a:lumMod val="65000"/>
                    <a:lumOff val="35000"/>
                  </a:schemeClr>
                </a:solidFill>
              </a:rPr>
              <a:t>De fácil uso, configurável e testável</a:t>
            </a:r>
            <a:r>
              <a:rPr lang="en-US" sz="2000" i="1" dirty="0" smtClean="0">
                <a:solidFill>
                  <a:schemeClr val="tx1">
                    <a:lumMod val="65000"/>
                    <a:lumOff val="35000"/>
                  </a:schemeClr>
                </a:solidFill>
              </a:rPr>
              <a:t>. </a:t>
            </a:r>
            <a:r>
              <a:rPr lang="pt-BR" sz="2000" i="1" dirty="0" smtClean="0">
                <a:solidFill>
                  <a:schemeClr val="tx1">
                    <a:lumMod val="65000"/>
                    <a:lumOff val="35000"/>
                  </a:schemeClr>
                </a:solidFill>
              </a:rPr>
              <a:t>Excelente para uso em projeto de pequeno porte ou baixo orçamento. Vale investimento para tornar um ferramenta de </a:t>
            </a:r>
            <a:r>
              <a:rPr lang="pt-BR" sz="2000" i="1" dirty="0" err="1" smtClean="0">
                <a:solidFill>
                  <a:schemeClr val="tx1">
                    <a:lumMod val="65000"/>
                    <a:lumOff val="35000"/>
                  </a:schemeClr>
                </a:solidFill>
              </a:rPr>
              <a:t>protipagem</a:t>
            </a:r>
            <a:r>
              <a:rPr lang="pt-BR" sz="2000" i="1" dirty="0" smtClean="0">
                <a:solidFill>
                  <a:schemeClr val="tx1">
                    <a:lumMod val="65000"/>
                    <a:lumOff val="35000"/>
                  </a:schemeClr>
                </a:solidFill>
              </a:rPr>
              <a:t> rápida de alto nível, podendo facilmente servir em provas de conceito para cliente ou experimentos internos. Não </a:t>
            </a:r>
            <a:r>
              <a:rPr lang="pt-BR" sz="2000" i="1" dirty="0">
                <a:solidFill>
                  <a:schemeClr val="tx1">
                    <a:lumMod val="65000"/>
                    <a:lumOff val="35000"/>
                  </a:schemeClr>
                </a:solidFill>
              </a:rPr>
              <a:t>recomendável para produção em projetos de larga </a:t>
            </a:r>
            <a:r>
              <a:rPr lang="pt-BR" sz="2000" i="1" dirty="0" smtClean="0">
                <a:solidFill>
                  <a:schemeClr val="tx1">
                    <a:lumMod val="65000"/>
                    <a:lumOff val="35000"/>
                  </a:schemeClr>
                </a:solidFill>
              </a:rPr>
              <a:t>escala (ainda).</a:t>
            </a:r>
          </a:p>
          <a:p>
            <a:pPr>
              <a:lnSpc>
                <a:spcPct val="150000"/>
              </a:lnSpc>
            </a:pPr>
            <a:endParaRPr lang="pt-BR" sz="2000" i="1" dirty="0">
              <a:solidFill>
                <a:schemeClr val="tx1">
                  <a:lumMod val="65000"/>
                  <a:lumOff val="35000"/>
                </a:schemeClr>
              </a:solidFill>
            </a:endParaRPr>
          </a:p>
        </p:txBody>
      </p:sp>
      <p:sp>
        <p:nvSpPr>
          <p:cNvPr id="2" name="Retângulo 1"/>
          <p:cNvSpPr/>
          <p:nvPr/>
        </p:nvSpPr>
        <p:spPr>
          <a:xfrm>
            <a:off x="467544" y="5085184"/>
            <a:ext cx="5688632" cy="1200329"/>
          </a:xfrm>
          <a:prstGeom prst="rect">
            <a:avLst/>
          </a:prstGeom>
        </p:spPr>
        <p:txBody>
          <a:bodyPr wrap="square">
            <a:spAutoFit/>
          </a:bodyPr>
          <a:lstStyle/>
          <a:p>
            <a:r>
              <a:rPr lang="pt-BR" dirty="0"/>
              <a:t>https://</a:t>
            </a:r>
            <a:r>
              <a:rPr lang="pt-BR" dirty="0" smtClean="0"/>
              <a:t>github.com/ffarzat/LoopbackRestApiTests</a:t>
            </a:r>
          </a:p>
          <a:p>
            <a:r>
              <a:rPr lang="pt-BR" dirty="0" smtClean="0"/>
              <a:t>http://loopback.io</a:t>
            </a:r>
          </a:p>
          <a:p>
            <a:r>
              <a:rPr lang="pt-BR" dirty="0" smtClean="0"/>
              <a:t>http://nodejs.org</a:t>
            </a:r>
          </a:p>
          <a:p>
            <a:r>
              <a:rPr lang="pt-BR" dirty="0"/>
              <a:t>https://code.visualstudio.com/</a:t>
            </a:r>
          </a:p>
        </p:txBody>
      </p:sp>
    </p:spTree>
    <p:extLst>
      <p:ext uri="{BB962C8B-B14F-4D97-AF65-F5344CB8AC3E}">
        <p14:creationId xmlns:p14="http://schemas.microsoft.com/office/powerpoint/2010/main" val="2269797786"/>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144"/>
            <a:ext cx="9144000" cy="6839711"/>
          </a:xfrm>
          <a:prstGeom prst="rect">
            <a:avLst/>
          </a:prstGeom>
        </p:spPr>
      </p:pic>
      <p:sp>
        <p:nvSpPr>
          <p:cNvPr id="6" name="Rectangle 2"/>
          <p:cNvSpPr/>
          <p:nvPr/>
        </p:nvSpPr>
        <p:spPr>
          <a:xfrm>
            <a:off x="1403648" y="260648"/>
            <a:ext cx="6912768" cy="2192908"/>
          </a:xfrm>
          <a:prstGeom prst="rect">
            <a:avLst/>
          </a:prstGeom>
        </p:spPr>
        <p:txBody>
          <a:bodyPr wrap="square">
            <a:spAutoFit/>
          </a:bodyPr>
          <a:lstStyle/>
          <a:p>
            <a:pPr algn="ctr">
              <a:lnSpc>
                <a:spcPct val="130000"/>
              </a:lnSpc>
            </a:pPr>
            <a:r>
              <a:rPr lang="en-US" sz="1500" b="1" dirty="0" smtClean="0">
                <a:latin typeface="Vital Light Edifier"/>
              </a:rPr>
              <a:t>Vital </a:t>
            </a:r>
            <a:r>
              <a:rPr lang="en-US" sz="1500" b="1" dirty="0" err="1" smtClean="0">
                <a:latin typeface="Vital Light Edifier"/>
              </a:rPr>
              <a:t>Soluções</a:t>
            </a:r>
            <a:r>
              <a:rPr lang="en-US" sz="1500" b="1" dirty="0" smtClean="0">
                <a:latin typeface="Vital Light Edifier"/>
              </a:rPr>
              <a:t> </a:t>
            </a:r>
            <a:r>
              <a:rPr lang="en-US" sz="1500" b="1" dirty="0" err="1" smtClean="0">
                <a:latin typeface="Vital Light Edifier"/>
              </a:rPr>
              <a:t>em</a:t>
            </a:r>
            <a:r>
              <a:rPr lang="en-US" sz="1500" b="1" dirty="0" smtClean="0">
                <a:latin typeface="Vital Light Edifier"/>
              </a:rPr>
              <a:t> </a:t>
            </a:r>
            <a:r>
              <a:rPr lang="en-US" sz="1500" b="1" dirty="0" err="1" smtClean="0">
                <a:latin typeface="Vital Light Edifier"/>
              </a:rPr>
              <a:t>Tecnologia</a:t>
            </a:r>
            <a:endParaRPr lang="en-US" sz="1500" b="1" dirty="0" smtClean="0">
              <a:latin typeface="Vital Light Edifier"/>
            </a:endParaRPr>
          </a:p>
          <a:p>
            <a:pPr algn="ctr">
              <a:lnSpc>
                <a:spcPct val="130000"/>
              </a:lnSpc>
            </a:pPr>
            <a:r>
              <a:rPr lang="en-US" sz="1500" dirty="0" smtClean="0">
                <a:latin typeface="Vital Light Edifier"/>
              </a:rPr>
              <a:t>Praia de </a:t>
            </a:r>
            <a:r>
              <a:rPr lang="en-US" sz="1500" dirty="0" err="1" smtClean="0">
                <a:latin typeface="Vital Light Edifier"/>
              </a:rPr>
              <a:t>Botafogo</a:t>
            </a:r>
            <a:r>
              <a:rPr lang="en-US" sz="1500" dirty="0" smtClean="0">
                <a:latin typeface="Vital Light Edifier"/>
              </a:rPr>
              <a:t>, 501 – </a:t>
            </a:r>
            <a:r>
              <a:rPr lang="en-US" sz="1500" dirty="0" err="1" smtClean="0">
                <a:latin typeface="Vital Light Edifier"/>
              </a:rPr>
              <a:t>Bloco</a:t>
            </a:r>
            <a:r>
              <a:rPr lang="en-US" sz="1500" dirty="0" smtClean="0">
                <a:latin typeface="Vital Light Edifier"/>
              </a:rPr>
              <a:t> 2 – 2o </a:t>
            </a:r>
            <a:r>
              <a:rPr lang="en-US" sz="1500" dirty="0" err="1" smtClean="0">
                <a:latin typeface="Vital Light Edifier"/>
              </a:rPr>
              <a:t>andar</a:t>
            </a:r>
            <a:endParaRPr lang="en-US" sz="1500" dirty="0" smtClean="0">
              <a:latin typeface="Vital Light Edifier"/>
            </a:endParaRPr>
          </a:p>
          <a:p>
            <a:pPr algn="ctr">
              <a:lnSpc>
                <a:spcPct val="130000"/>
              </a:lnSpc>
            </a:pPr>
            <a:r>
              <a:rPr lang="en-US" sz="1500" dirty="0" smtClean="0">
                <a:latin typeface="Vital Light Edifier"/>
              </a:rPr>
              <a:t>Centro </a:t>
            </a:r>
            <a:r>
              <a:rPr lang="en-US" sz="1500" dirty="0" err="1" smtClean="0">
                <a:latin typeface="Vital Light Edifier"/>
              </a:rPr>
              <a:t>Empresarial</a:t>
            </a:r>
            <a:r>
              <a:rPr lang="en-US" sz="1500" dirty="0" smtClean="0">
                <a:latin typeface="Vital Light Edifier"/>
              </a:rPr>
              <a:t> </a:t>
            </a:r>
            <a:r>
              <a:rPr lang="en-US" sz="1500" dirty="0" err="1" smtClean="0">
                <a:latin typeface="Vital Light Edifier"/>
              </a:rPr>
              <a:t>Mourisco</a:t>
            </a:r>
            <a:endParaRPr lang="en-US" sz="1500" dirty="0" smtClean="0">
              <a:latin typeface="Vital Light Edifier"/>
            </a:endParaRPr>
          </a:p>
          <a:p>
            <a:pPr algn="ctr">
              <a:lnSpc>
                <a:spcPct val="130000"/>
              </a:lnSpc>
            </a:pPr>
            <a:r>
              <a:rPr lang="en-US" sz="1500" dirty="0" smtClean="0">
                <a:latin typeface="Vital Light Edifier"/>
              </a:rPr>
              <a:t>Tel. +55 21 2546 9945 email: contato@vitalbusiness.com.br</a:t>
            </a:r>
          </a:p>
          <a:p>
            <a:pPr algn="ctr">
              <a:lnSpc>
                <a:spcPct val="130000"/>
              </a:lnSpc>
            </a:pPr>
            <a:endParaRPr lang="en-US" sz="1500" dirty="0">
              <a:latin typeface="Vital Light Edifier"/>
            </a:endParaRPr>
          </a:p>
          <a:p>
            <a:pPr algn="ctr">
              <a:lnSpc>
                <a:spcPct val="130000"/>
              </a:lnSpc>
            </a:pPr>
            <a:r>
              <a:rPr lang="en-US" sz="1500" b="1" dirty="0">
                <a:latin typeface="Vital Light Edifier"/>
              </a:rPr>
              <a:t>Vital </a:t>
            </a:r>
            <a:r>
              <a:rPr lang="en-US" sz="1500" b="1" dirty="0" err="1">
                <a:latin typeface="Vital Light Edifier"/>
              </a:rPr>
              <a:t>Fábrica</a:t>
            </a:r>
            <a:r>
              <a:rPr lang="en-US" sz="1500" b="1" dirty="0">
                <a:latin typeface="Vital Light Edifier"/>
              </a:rPr>
              <a:t> de Software</a:t>
            </a:r>
          </a:p>
          <a:p>
            <a:pPr algn="ctr">
              <a:lnSpc>
                <a:spcPct val="130000"/>
              </a:lnSpc>
            </a:pPr>
            <a:r>
              <a:rPr lang="en-US" sz="1500" dirty="0">
                <a:latin typeface="Vital Light Edifier"/>
              </a:rPr>
              <a:t>Av. </a:t>
            </a:r>
            <a:r>
              <a:rPr lang="en-US" sz="1500" dirty="0" err="1">
                <a:latin typeface="Vital Light Edifier"/>
              </a:rPr>
              <a:t>Marechal</a:t>
            </a:r>
            <a:r>
              <a:rPr lang="en-US" sz="1500" dirty="0">
                <a:latin typeface="Vital Light Edifier"/>
              </a:rPr>
              <a:t> </a:t>
            </a:r>
            <a:r>
              <a:rPr lang="en-US" sz="1500" dirty="0" err="1">
                <a:latin typeface="Vital Light Edifier"/>
              </a:rPr>
              <a:t>Câmara</a:t>
            </a:r>
            <a:r>
              <a:rPr lang="en-US" sz="1500" dirty="0">
                <a:latin typeface="Vital Light Edifier"/>
              </a:rPr>
              <a:t>, 160 – Sala 421/422 – Tel. +55 21 2224 </a:t>
            </a:r>
            <a:r>
              <a:rPr lang="en-US" sz="1500" dirty="0" smtClean="0">
                <a:latin typeface="Vital Light Edifier"/>
              </a:rPr>
              <a:t>6772</a:t>
            </a:r>
            <a:endParaRPr lang="en-US" sz="1500" dirty="0">
              <a:latin typeface="Vital Light Edifier"/>
            </a:endParaRPr>
          </a:p>
        </p:txBody>
      </p:sp>
      <p:sp>
        <p:nvSpPr>
          <p:cNvPr id="7" name="Rectangle 7"/>
          <p:cNvSpPr/>
          <p:nvPr/>
        </p:nvSpPr>
        <p:spPr>
          <a:xfrm>
            <a:off x="1403648" y="5960893"/>
            <a:ext cx="6912768" cy="492443"/>
          </a:xfrm>
          <a:prstGeom prst="rect">
            <a:avLst/>
          </a:prstGeom>
        </p:spPr>
        <p:txBody>
          <a:bodyPr wrap="square">
            <a:spAutoFit/>
          </a:bodyPr>
          <a:lstStyle/>
          <a:p>
            <a:pPr algn="ctr">
              <a:lnSpc>
                <a:spcPct val="130000"/>
              </a:lnSpc>
            </a:pPr>
            <a:r>
              <a:rPr lang="en-US" sz="2000" b="1" spc="300" dirty="0" smtClean="0">
                <a:solidFill>
                  <a:schemeClr val="tx2">
                    <a:lumMod val="60000"/>
                    <a:lumOff val="40000"/>
                  </a:schemeClr>
                </a:solidFill>
                <a:latin typeface="Vital Light Edifier"/>
              </a:rPr>
              <a:t>www.vitalbusiness.com.br</a:t>
            </a:r>
            <a:endParaRPr lang="en-US" sz="2000" b="1" spc="300" dirty="0">
              <a:solidFill>
                <a:schemeClr val="tx2">
                  <a:lumMod val="60000"/>
                  <a:lumOff val="40000"/>
                </a:schemeClr>
              </a:solidFill>
              <a:latin typeface="Vital Light Edifier"/>
            </a:endParaRPr>
          </a:p>
        </p:txBody>
      </p:sp>
    </p:spTree>
    <p:extLst>
      <p:ext uri="{BB962C8B-B14F-4D97-AF65-F5344CB8AC3E}">
        <p14:creationId xmlns:p14="http://schemas.microsoft.com/office/powerpoint/2010/main" val="388831456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1835696" y="274638"/>
            <a:ext cx="6851104" cy="1143000"/>
          </a:xfrm>
        </p:spPr>
        <p:txBody>
          <a:bodyPr>
            <a:normAutofit/>
          </a:bodyPr>
          <a:lstStyle/>
          <a:p>
            <a:pPr algn="r"/>
            <a:r>
              <a:rPr lang="pt-BR" sz="3200" b="1" dirty="0" smtClean="0">
                <a:latin typeface="Vital Light Edifier" panose="020B0502040204020203" pitchFamily="34" charset="0"/>
                <a:ea typeface="+mn-ea"/>
                <a:cs typeface="Vital Light Edifier" panose="020B0502040204020203" pitchFamily="34" charset="0"/>
              </a:rPr>
              <a:t>Objetivos</a:t>
            </a:r>
            <a:endParaRPr lang="pt-BR" sz="3200" b="1" dirty="0">
              <a:latin typeface="Vital Light Edifier" panose="020B0502040204020203" pitchFamily="34" charset="0"/>
              <a:ea typeface="+mn-ea"/>
              <a:cs typeface="Vital Light Edifier" panose="020B0502040204020203" pitchFamily="34" charset="0"/>
            </a:endParaRPr>
          </a:p>
        </p:txBody>
      </p:sp>
      <p:sp>
        <p:nvSpPr>
          <p:cNvPr id="9" name="CaixaDeTexto 8"/>
          <p:cNvSpPr txBox="1"/>
          <p:nvPr/>
        </p:nvSpPr>
        <p:spPr>
          <a:xfrm>
            <a:off x="467544" y="1340768"/>
            <a:ext cx="7920880" cy="3785652"/>
          </a:xfrm>
          <a:prstGeom prst="rect">
            <a:avLst/>
          </a:prstGeom>
          <a:noFill/>
        </p:spPr>
        <p:txBody>
          <a:bodyPr wrap="square" rtlCol="0">
            <a:spAutoFit/>
          </a:bodyPr>
          <a:lstStyle/>
          <a:p>
            <a:pPr>
              <a:lnSpc>
                <a:spcPct val="150000"/>
              </a:lnSpc>
            </a:pPr>
            <a:r>
              <a:rPr lang="pt-BR" sz="2000" b="1" dirty="0">
                <a:latin typeface="Vital Light Edifier" panose="020B0502040204020203" pitchFamily="34" charset="0"/>
                <a:cs typeface="Vital Light Edifier" panose="020B0502040204020203" pitchFamily="34" charset="0"/>
              </a:rPr>
              <a:t>Objetivos </a:t>
            </a:r>
            <a:r>
              <a:rPr lang="pt-BR" sz="2000" b="1" dirty="0" smtClean="0">
                <a:latin typeface="Vital Light Edifier" panose="020B0502040204020203" pitchFamily="34" charset="0"/>
                <a:cs typeface="Vital Light Edifier" panose="020B0502040204020203" pitchFamily="34" charset="0"/>
              </a:rPr>
              <a:t>da POC</a:t>
            </a:r>
            <a:endParaRPr lang="pt-BR" sz="2000" b="1" dirty="0">
              <a:latin typeface="Vital Light Edifier" panose="020B0502040204020203" pitchFamily="34" charset="0"/>
              <a:cs typeface="Vital Light Edifier" panose="020B0502040204020203" pitchFamily="34" charset="0"/>
            </a:endParaRPr>
          </a:p>
          <a:p>
            <a:pPr marL="800100" lvl="1" indent="-342900">
              <a:lnSpc>
                <a:spcPct val="150000"/>
              </a:lnSpc>
              <a:buFont typeface="Arial" panose="020B0604020202020204" pitchFamily="34" charset="0"/>
              <a:buChar char="•"/>
            </a:pPr>
            <a:r>
              <a:rPr lang="pt-BR" sz="2000" dirty="0" smtClean="0">
                <a:latin typeface="Vital Light Edifier" panose="020B0502040204020203" pitchFamily="34" charset="0"/>
                <a:cs typeface="Vital Light Edifier" panose="020B0502040204020203" pitchFamily="34" charset="0"/>
              </a:rPr>
              <a:t>Verificar o funcionamento das seguintes características funcionais e não funcionais da tecnologia </a:t>
            </a:r>
            <a:r>
              <a:rPr lang="pt-BR" sz="2000" i="1" dirty="0" err="1" smtClean="0">
                <a:latin typeface="Vital Light Edifier" panose="020B0502040204020203" pitchFamily="34" charset="0"/>
                <a:cs typeface="Vital Light Edifier" panose="020B0502040204020203" pitchFamily="34" charset="0"/>
              </a:rPr>
              <a:t>Loopback</a:t>
            </a:r>
            <a:endParaRPr lang="pt-BR" sz="2000" i="1" dirty="0" smtClean="0">
              <a:latin typeface="Vital Light Edifier" panose="020B0502040204020203" pitchFamily="34" charset="0"/>
              <a:cs typeface="Vital Light Edifier" panose="020B0502040204020203" pitchFamily="34" charset="0"/>
            </a:endParaRPr>
          </a:p>
          <a:p>
            <a:pPr marL="1257300" lvl="2" indent="-342900">
              <a:lnSpc>
                <a:spcPct val="150000"/>
              </a:lnSpc>
              <a:buFont typeface="Arial" panose="020B0604020202020204" pitchFamily="34" charset="0"/>
              <a:buChar char="•"/>
            </a:pPr>
            <a:r>
              <a:rPr lang="pt-BR" sz="2000" dirty="0" smtClean="0">
                <a:latin typeface="Vital Light Edifier" panose="020B0502040204020203" pitchFamily="34" charset="0"/>
                <a:cs typeface="Vital Light Edifier" panose="020B0502040204020203" pitchFamily="34" charset="0"/>
              </a:rPr>
              <a:t>CRUD</a:t>
            </a:r>
          </a:p>
          <a:p>
            <a:pPr marL="1257300" lvl="2" indent="-342900">
              <a:lnSpc>
                <a:spcPct val="150000"/>
              </a:lnSpc>
              <a:buFont typeface="Arial" panose="020B0604020202020204" pitchFamily="34" charset="0"/>
              <a:buChar char="•"/>
            </a:pPr>
            <a:r>
              <a:rPr lang="pt-BR" sz="2000" dirty="0" smtClean="0">
                <a:latin typeface="Vital Light Edifier" panose="020B0502040204020203" pitchFamily="34" charset="0"/>
                <a:cs typeface="Vital Light Edifier" panose="020B0502040204020203" pitchFamily="34" charset="0"/>
              </a:rPr>
              <a:t>Transações controladas</a:t>
            </a:r>
          </a:p>
          <a:p>
            <a:pPr marL="1257300" lvl="2" indent="-342900">
              <a:lnSpc>
                <a:spcPct val="150000"/>
              </a:lnSpc>
              <a:buFont typeface="Arial" panose="020B0604020202020204" pitchFamily="34" charset="0"/>
              <a:buChar char="•"/>
            </a:pPr>
            <a:r>
              <a:rPr lang="pt-BR" sz="2000" dirty="0" smtClean="0">
                <a:latin typeface="Vital Light Edifier" panose="020B0502040204020203" pitchFamily="34" charset="0"/>
                <a:cs typeface="Vital Light Edifier" panose="020B0502040204020203" pitchFamily="34" charset="0"/>
              </a:rPr>
              <a:t>Integração com sistemas legados</a:t>
            </a:r>
          </a:p>
          <a:p>
            <a:pPr marL="1257300" lvl="2" indent="-342900">
              <a:lnSpc>
                <a:spcPct val="150000"/>
              </a:lnSpc>
              <a:buFont typeface="Arial" panose="020B0604020202020204" pitchFamily="34" charset="0"/>
              <a:buChar char="•"/>
            </a:pPr>
            <a:r>
              <a:rPr lang="pt-BR" sz="2000" dirty="0" smtClean="0">
                <a:latin typeface="Vital Light Edifier" panose="020B0502040204020203" pitchFamily="34" charset="0"/>
                <a:cs typeface="Vital Light Edifier" panose="020B0502040204020203" pitchFamily="34" charset="0"/>
              </a:rPr>
              <a:t>Relatórios</a:t>
            </a:r>
          </a:p>
          <a:p>
            <a:pPr marL="1257300" lvl="2" indent="-342900">
              <a:lnSpc>
                <a:spcPct val="150000"/>
              </a:lnSpc>
              <a:buFont typeface="Arial" panose="020B0604020202020204" pitchFamily="34" charset="0"/>
              <a:buChar char="•"/>
            </a:pPr>
            <a:r>
              <a:rPr lang="pt-BR" sz="2000" dirty="0" smtClean="0">
                <a:latin typeface="Vital Light Edifier" panose="020B0502040204020203" pitchFamily="34" charset="0"/>
                <a:cs typeface="Vital Light Edifier" panose="020B0502040204020203" pitchFamily="34" charset="0"/>
              </a:rPr>
              <a:t>Processamento em Lote</a:t>
            </a:r>
            <a:endParaRPr lang="pt-BR" sz="2000" dirty="0">
              <a:latin typeface="Vital Light Edifier" panose="020B0502040204020203" pitchFamily="34" charset="0"/>
              <a:cs typeface="Vital Light Edifier" panose="020B0502040204020203" pitchFamily="34" charset="0"/>
            </a:endParaRPr>
          </a:p>
        </p:txBody>
      </p:sp>
    </p:spTree>
    <p:extLst>
      <p:ext uri="{BB962C8B-B14F-4D97-AF65-F5344CB8AC3E}">
        <p14:creationId xmlns:p14="http://schemas.microsoft.com/office/powerpoint/2010/main" val="3236812626"/>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p:cNvSpPr txBox="1"/>
          <p:nvPr/>
        </p:nvSpPr>
        <p:spPr>
          <a:xfrm>
            <a:off x="467544" y="1340768"/>
            <a:ext cx="7920880" cy="4708981"/>
          </a:xfrm>
          <a:prstGeom prst="rect">
            <a:avLst/>
          </a:prstGeom>
          <a:noFill/>
        </p:spPr>
        <p:txBody>
          <a:bodyPr wrap="square" rtlCol="0">
            <a:spAutoFit/>
          </a:bodyPr>
          <a:lstStyle/>
          <a:p>
            <a:pPr>
              <a:lnSpc>
                <a:spcPct val="150000"/>
              </a:lnSpc>
            </a:pPr>
            <a:r>
              <a:rPr lang="pt-BR" sz="2000" b="1" dirty="0" smtClean="0">
                <a:latin typeface="Vital Light Edifier" panose="020B0502040204020203" pitchFamily="34" charset="0"/>
                <a:cs typeface="Vital Light Edifier" panose="020B0502040204020203" pitchFamily="34" charset="0"/>
              </a:rPr>
              <a:t>Questões sociais envolvidas</a:t>
            </a:r>
            <a:endParaRPr lang="pt-BR" sz="2000" b="1" dirty="0">
              <a:latin typeface="Vital Light Edifier" panose="020B0502040204020203" pitchFamily="34" charset="0"/>
              <a:cs typeface="Vital Light Edifier" panose="020B0502040204020203" pitchFamily="34" charset="0"/>
            </a:endParaRPr>
          </a:p>
          <a:p>
            <a:pPr marL="800100" lvl="1" indent="-342900">
              <a:lnSpc>
                <a:spcPct val="150000"/>
              </a:lnSpc>
              <a:buFont typeface="Arial" panose="020B0604020202020204" pitchFamily="34" charset="0"/>
              <a:buChar char="•"/>
            </a:pPr>
            <a:r>
              <a:rPr lang="pt-BR" sz="2000" dirty="0" smtClean="0">
                <a:latin typeface="Vital Light Edifier" panose="020B0502040204020203" pitchFamily="34" charset="0"/>
                <a:cs typeface="Vital Light Edifier" panose="020B0502040204020203" pitchFamily="34" charset="0"/>
              </a:rPr>
              <a:t>Mão de obra disponível</a:t>
            </a:r>
          </a:p>
          <a:p>
            <a:pPr marL="800100" lvl="1" indent="-342900">
              <a:lnSpc>
                <a:spcPct val="150000"/>
              </a:lnSpc>
              <a:buFont typeface="Arial" panose="020B0604020202020204" pitchFamily="34" charset="0"/>
              <a:buChar char="•"/>
            </a:pPr>
            <a:r>
              <a:rPr lang="pt-BR" sz="2000" dirty="0" smtClean="0">
                <a:latin typeface="Vital Light Edifier" panose="020B0502040204020203" pitchFamily="34" charset="0"/>
                <a:cs typeface="Vital Light Edifier" panose="020B0502040204020203" pitchFamily="34" charset="0"/>
              </a:rPr>
              <a:t>Fácil uso e compreensão</a:t>
            </a:r>
            <a:endParaRPr lang="pt-BR" sz="2000" dirty="0">
              <a:latin typeface="Vital Light Edifier" panose="020B0502040204020203" pitchFamily="34" charset="0"/>
              <a:cs typeface="Vital Light Edifier" panose="020B0502040204020203" pitchFamily="34" charset="0"/>
            </a:endParaRPr>
          </a:p>
          <a:p>
            <a:pPr>
              <a:lnSpc>
                <a:spcPct val="150000"/>
              </a:lnSpc>
            </a:pPr>
            <a:r>
              <a:rPr lang="pt-BR" sz="2000" b="1" dirty="0" smtClean="0">
                <a:latin typeface="Vital Light Edifier" panose="020B0502040204020203" pitchFamily="34" charset="0"/>
                <a:cs typeface="Vital Light Edifier" panose="020B0502040204020203" pitchFamily="34" charset="0"/>
              </a:rPr>
              <a:t>Requisitos da POC</a:t>
            </a:r>
            <a:endParaRPr lang="pt-BR" sz="2000" b="1" dirty="0">
              <a:latin typeface="Vital Light Edifier" panose="020B0502040204020203" pitchFamily="34" charset="0"/>
              <a:cs typeface="Vital Light Edifier" panose="020B0502040204020203" pitchFamily="34" charset="0"/>
            </a:endParaRPr>
          </a:p>
          <a:p>
            <a:pPr marL="457200" indent="-457200">
              <a:lnSpc>
                <a:spcPct val="150000"/>
              </a:lnSpc>
              <a:buFont typeface="Wingdings" panose="05000000000000000000" pitchFamily="2" charset="2"/>
              <a:buChar char="ü"/>
            </a:pPr>
            <a:r>
              <a:rPr lang="pt-BR" sz="2000" dirty="0" smtClean="0">
                <a:latin typeface="Vital Light Edifier" panose="020B0502040204020203" pitchFamily="34" charset="0"/>
                <a:cs typeface="Vital Light Edifier" panose="020B0502040204020203" pitchFamily="34" charset="0"/>
              </a:rPr>
              <a:t>Permitir levantar uma </a:t>
            </a:r>
            <a:r>
              <a:rPr lang="pt-BR" sz="2000" dirty="0" err="1" smtClean="0">
                <a:latin typeface="Vital Light Edifier" panose="020B0502040204020203" pitchFamily="34" charset="0"/>
                <a:cs typeface="Vital Light Edifier" panose="020B0502040204020203" pitchFamily="34" charset="0"/>
              </a:rPr>
              <a:t>RestAPI</a:t>
            </a:r>
            <a:r>
              <a:rPr lang="pt-BR" sz="2000" dirty="0" smtClean="0">
                <a:latin typeface="Vital Light Edifier" panose="020B0502040204020203" pitchFamily="34" charset="0"/>
                <a:cs typeface="Vital Light Edifier" panose="020B0502040204020203" pitchFamily="34" charset="0"/>
              </a:rPr>
              <a:t> definindo apenas o modelo</a:t>
            </a:r>
          </a:p>
          <a:p>
            <a:pPr marL="457200" indent="-457200">
              <a:lnSpc>
                <a:spcPct val="150000"/>
              </a:lnSpc>
              <a:buFont typeface="Wingdings" panose="05000000000000000000" pitchFamily="2" charset="2"/>
              <a:buChar char="ü"/>
            </a:pPr>
            <a:r>
              <a:rPr lang="pt-BR" sz="2000" dirty="0" smtClean="0">
                <a:latin typeface="Vital Light Edifier" panose="020B0502040204020203" pitchFamily="34" charset="0"/>
                <a:cs typeface="Vital Light Edifier" panose="020B0502040204020203" pitchFamily="34" charset="0"/>
              </a:rPr>
              <a:t>Documentação pelo navegador</a:t>
            </a:r>
          </a:p>
          <a:p>
            <a:pPr marL="457200" indent="-457200">
              <a:lnSpc>
                <a:spcPct val="150000"/>
              </a:lnSpc>
              <a:buFont typeface="Wingdings" panose="05000000000000000000" pitchFamily="2" charset="2"/>
              <a:buChar char="ü"/>
            </a:pPr>
            <a:r>
              <a:rPr lang="pt-BR" sz="2000" dirty="0" smtClean="0">
                <a:latin typeface="Vital Light Edifier" panose="020B0502040204020203" pitchFamily="34" charset="0"/>
                <a:cs typeface="Vital Light Edifier" panose="020B0502040204020203" pitchFamily="34" charset="0"/>
              </a:rPr>
              <a:t>Realizar operações de CRUD</a:t>
            </a:r>
          </a:p>
          <a:p>
            <a:pPr marL="914400" lvl="1" indent="-457200">
              <a:lnSpc>
                <a:spcPct val="150000"/>
              </a:lnSpc>
              <a:buFont typeface="Wingdings" panose="05000000000000000000" pitchFamily="2" charset="2"/>
              <a:buChar char="ü"/>
            </a:pPr>
            <a:r>
              <a:rPr lang="pt-BR" sz="2000" dirty="0" err="1" smtClean="0">
                <a:latin typeface="Vital Light Edifier" panose="020B0502040204020203" pitchFamily="34" charset="0"/>
                <a:cs typeface="Vital Light Edifier" panose="020B0502040204020203" pitchFamily="34" charset="0"/>
              </a:rPr>
              <a:t>Renderizar</a:t>
            </a:r>
            <a:r>
              <a:rPr lang="pt-BR" sz="2000" dirty="0" smtClean="0">
                <a:latin typeface="Vital Light Edifier" panose="020B0502040204020203" pitchFamily="34" charset="0"/>
                <a:cs typeface="Vital Light Edifier" panose="020B0502040204020203" pitchFamily="34" charset="0"/>
              </a:rPr>
              <a:t> ao menos uma </a:t>
            </a:r>
            <a:r>
              <a:rPr lang="pt-BR" sz="2000" dirty="0" err="1" smtClean="0">
                <a:latin typeface="Vital Light Edifier" panose="020B0502040204020203" pitchFamily="34" charset="0"/>
                <a:cs typeface="Vital Light Edifier" panose="020B0502040204020203" pitchFamily="34" charset="0"/>
              </a:rPr>
              <a:t>view</a:t>
            </a:r>
            <a:endParaRPr lang="pt-BR" sz="2000" dirty="0">
              <a:latin typeface="Vital Light Edifier" panose="020B0502040204020203" pitchFamily="34" charset="0"/>
              <a:cs typeface="Vital Light Edifier" panose="020B0502040204020203" pitchFamily="34" charset="0"/>
            </a:endParaRPr>
          </a:p>
          <a:p>
            <a:pPr marL="457200" indent="-457200">
              <a:lnSpc>
                <a:spcPct val="150000"/>
              </a:lnSpc>
              <a:buFont typeface="Wingdings" panose="05000000000000000000" pitchFamily="2" charset="2"/>
              <a:buChar char="ü"/>
            </a:pPr>
            <a:r>
              <a:rPr lang="pt-BR" sz="2000" dirty="0" smtClean="0">
                <a:latin typeface="Vital Light Edifier" panose="020B0502040204020203" pitchFamily="34" charset="0"/>
                <a:cs typeface="Vital Light Edifier" panose="020B0502040204020203" pitchFamily="34" charset="0"/>
              </a:rPr>
              <a:t>Realizar ao menos uma transação</a:t>
            </a:r>
          </a:p>
          <a:p>
            <a:pPr marL="457200" indent="-457200">
              <a:lnSpc>
                <a:spcPct val="150000"/>
              </a:lnSpc>
              <a:buFont typeface="Wingdings" panose="05000000000000000000" pitchFamily="2" charset="2"/>
              <a:buChar char="ü"/>
            </a:pPr>
            <a:r>
              <a:rPr lang="pt-BR" sz="2000" dirty="0" smtClean="0">
                <a:latin typeface="Vital Light Edifier" panose="020B0502040204020203" pitchFamily="34" charset="0"/>
                <a:cs typeface="Vital Light Edifier" panose="020B0502040204020203" pitchFamily="34" charset="0"/>
              </a:rPr>
              <a:t>Gerar PDF para impressão</a:t>
            </a:r>
            <a:endParaRPr lang="pt-BR" sz="2000" dirty="0">
              <a:latin typeface="Vital Light Edifier" panose="020B0502040204020203" pitchFamily="34" charset="0"/>
              <a:cs typeface="Vital Light Edifier" panose="020B0502040204020203" pitchFamily="34" charset="0"/>
            </a:endParaRPr>
          </a:p>
        </p:txBody>
      </p:sp>
      <p:sp>
        <p:nvSpPr>
          <p:cNvPr id="5" name="Título 6"/>
          <p:cNvSpPr txBox="1">
            <a:spLocks/>
          </p:cNvSpPr>
          <p:nvPr/>
        </p:nvSpPr>
        <p:spPr>
          <a:xfrm>
            <a:off x="1835696" y="274638"/>
            <a:ext cx="6851104"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pt-BR" sz="3200" b="1" dirty="0" smtClean="0">
                <a:latin typeface="Vital Light Edifier" panose="020B0502040204020203" pitchFamily="34" charset="0"/>
                <a:ea typeface="+mn-ea"/>
                <a:cs typeface="Vital Light Edifier" panose="020B0502040204020203" pitchFamily="34" charset="0"/>
              </a:rPr>
              <a:t>Objetivos</a:t>
            </a:r>
            <a:endParaRPr lang="pt-BR" sz="3200" b="1" dirty="0">
              <a:latin typeface="Vital Light Edifier" panose="020B0502040204020203" pitchFamily="34" charset="0"/>
              <a:ea typeface="+mn-ea"/>
              <a:cs typeface="Vital Light Edifier" panose="020B0502040204020203" pitchFamily="34" charset="0"/>
            </a:endParaRPr>
          </a:p>
        </p:txBody>
      </p:sp>
    </p:spTree>
    <p:extLst>
      <p:ext uri="{BB962C8B-B14F-4D97-AF65-F5344CB8AC3E}">
        <p14:creationId xmlns:p14="http://schemas.microsoft.com/office/powerpoint/2010/main" val="869591977"/>
      </p:ext>
    </p:extLst>
  </p:cSld>
  <p:clrMapOvr>
    <a:masterClrMapping/>
  </p:clrMapOvr>
  <mc:AlternateContent xmlns:mc="http://schemas.openxmlformats.org/markup-compatibility/2006" xmlns:p14="http://schemas.microsoft.com/office/powerpoint/2010/main">
    <mc:Choice Requires="p14">
      <p:transition spd="slow" p14:dur="1250">
        <p14:flythrough dir="out"/>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1835696" y="274638"/>
            <a:ext cx="6851104" cy="1143000"/>
          </a:xfrm>
        </p:spPr>
        <p:txBody>
          <a:bodyPr>
            <a:normAutofit/>
          </a:bodyPr>
          <a:lstStyle/>
          <a:p>
            <a:pPr algn="r"/>
            <a:r>
              <a:rPr lang="pt-BR" sz="3200" b="1" dirty="0" smtClean="0">
                <a:latin typeface="Vital Light Edifier" panose="020B0502040204020203" pitchFamily="34" charset="0"/>
                <a:cs typeface="Vital Light Edifier" panose="020B0502040204020203" pitchFamily="34" charset="0"/>
              </a:rPr>
              <a:t>Arquitetura Proposta</a:t>
            </a:r>
            <a:endParaRPr lang="pt-BR" sz="3200" b="1" dirty="0">
              <a:latin typeface="Vital Light Edifier" panose="020B0502040204020203" pitchFamily="34" charset="0"/>
              <a:cs typeface="Vital Light Edifier" panose="020B0502040204020203" pitchFamily="34" charset="0"/>
            </a:endParaRPr>
          </a:p>
        </p:txBody>
      </p:sp>
      <p:pic>
        <p:nvPicPr>
          <p:cNvPr id="1028" name="Picture 4" descr="C:\Users\Fabio\Downloads\Sem títul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1221094"/>
            <a:ext cx="3888432" cy="522778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D:\Github\LoopbackRestApiTests\slides\Ma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3140967"/>
            <a:ext cx="4505325" cy="187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436226"/>
      </p:ext>
    </p:extLst>
  </p:cSld>
  <p:clrMapOvr>
    <a:masterClrMapping/>
  </p:clrMapOvr>
  <mc:AlternateContent xmlns:mc="http://schemas.openxmlformats.org/markup-compatibility/2006" xmlns:p14="http://schemas.microsoft.com/office/powerpoint/2010/main">
    <mc:Choice Requires="p14">
      <p:transition spd="slow" p14:dur="1250">
        <p14:flythrough dir="out"/>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1835696" y="274638"/>
            <a:ext cx="6851104" cy="1143000"/>
          </a:xfrm>
        </p:spPr>
        <p:txBody>
          <a:bodyPr>
            <a:normAutofit/>
          </a:bodyPr>
          <a:lstStyle/>
          <a:p>
            <a:pPr algn="r"/>
            <a:r>
              <a:rPr lang="pt-BR" sz="3200" b="1" dirty="0" smtClean="0">
                <a:latin typeface="Vital Light Edifier" panose="020B0502040204020203" pitchFamily="34" charset="0"/>
                <a:ea typeface="+mn-ea"/>
                <a:cs typeface="Vital Light Edifier" panose="020B0502040204020203" pitchFamily="34" charset="0"/>
              </a:rPr>
              <a:t>Tecnologia</a:t>
            </a:r>
            <a:endParaRPr lang="pt-BR" sz="3200" b="1" dirty="0">
              <a:latin typeface="Vital Light Edifier" panose="020B0502040204020203" pitchFamily="34" charset="0"/>
              <a:ea typeface="+mn-ea"/>
              <a:cs typeface="Vital Light Edifier" panose="020B0502040204020203" pitchFamily="34" charset="0"/>
            </a:endParaRPr>
          </a:p>
        </p:txBody>
      </p:sp>
      <p:sp>
        <p:nvSpPr>
          <p:cNvPr id="9" name="CaixaDeTexto 8"/>
          <p:cNvSpPr txBox="1"/>
          <p:nvPr/>
        </p:nvSpPr>
        <p:spPr>
          <a:xfrm>
            <a:off x="467544" y="1340768"/>
            <a:ext cx="7920880" cy="2031325"/>
          </a:xfrm>
          <a:prstGeom prst="rect">
            <a:avLst/>
          </a:prstGeom>
          <a:noFill/>
        </p:spPr>
        <p:txBody>
          <a:bodyPr wrap="square" rtlCol="0">
            <a:spAutoFit/>
          </a:bodyPr>
          <a:lstStyle/>
          <a:p>
            <a:pPr>
              <a:lnSpc>
                <a:spcPct val="150000"/>
              </a:lnSpc>
            </a:pPr>
            <a:r>
              <a:rPr lang="pt-BR" sz="2000" b="1" dirty="0" smtClean="0">
                <a:latin typeface="Vital Light Edifier" panose="020B0502040204020203" pitchFamily="34" charset="0"/>
                <a:cs typeface="Vital Light Edifier" panose="020B0502040204020203" pitchFamily="34" charset="0"/>
              </a:rPr>
              <a:t>Node </a:t>
            </a:r>
            <a:r>
              <a:rPr lang="pt-BR" sz="2000" b="1" dirty="0" err="1" smtClean="0">
                <a:latin typeface="Vital Light Edifier" panose="020B0502040204020203" pitchFamily="34" charset="0"/>
                <a:cs typeface="Vital Light Edifier" panose="020B0502040204020203" pitchFamily="34" charset="0"/>
              </a:rPr>
              <a:t>Js</a:t>
            </a:r>
            <a:endParaRPr lang="pt-BR" sz="2000" b="1" dirty="0" smtClean="0">
              <a:latin typeface="Vital Light Edifier" panose="020B0502040204020203" pitchFamily="34" charset="0"/>
              <a:cs typeface="Vital Light Edifier" panose="020B0502040204020203" pitchFamily="34" charset="0"/>
            </a:endParaRPr>
          </a:p>
          <a:p>
            <a:pPr>
              <a:lnSpc>
                <a:spcPct val="150000"/>
              </a:lnSpc>
            </a:pPr>
            <a:r>
              <a:rPr lang="en-US" sz="1600" i="1" dirty="0">
                <a:solidFill>
                  <a:schemeClr val="tx1">
                    <a:lumMod val="65000"/>
                    <a:lumOff val="35000"/>
                  </a:schemeClr>
                </a:solidFill>
              </a:rPr>
              <a:t>As an asynchronous event driven JavaScript runtime, Node is designed to build scalable network applications. In the following "hello world" example, many connections can be handled concurrently. Upon each connection the callback is fired, but if there is no work to be done Node is sleeping.</a:t>
            </a:r>
            <a:endParaRPr lang="pt-BR" sz="1600" b="1" i="1" dirty="0" smtClean="0">
              <a:solidFill>
                <a:schemeClr val="tx1">
                  <a:lumMod val="65000"/>
                  <a:lumOff val="35000"/>
                </a:schemeClr>
              </a:solidFill>
              <a:latin typeface="Vital Light Edifier" panose="020B0502040204020203" pitchFamily="34" charset="0"/>
              <a:cs typeface="Vital Light Edifier" panose="020B0502040204020203"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3347141"/>
            <a:ext cx="4248472" cy="2938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descr="https://avatars2.githubusercontent.com/u/11378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5229200"/>
            <a:ext cx="1224136" cy="12241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coisadeprogramador.com.br/content/images/2015/07/nodejs-tutorial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544" y="3347141"/>
            <a:ext cx="2016224" cy="1495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8113877"/>
      </p:ext>
    </p:extLst>
  </p:cSld>
  <p:clrMapOvr>
    <a:masterClrMapping/>
  </p:clrMapOvr>
  <mc:AlternateContent xmlns:mc="http://schemas.openxmlformats.org/markup-compatibility/2006" xmlns:p14="http://schemas.microsoft.com/office/powerpoint/2010/main">
    <mc:Choice Requires="p14">
      <p:transition spd="slow" p14:dur="1250">
        <p14:flythrough dir="out"/>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1835696" y="274638"/>
            <a:ext cx="6851104" cy="1143000"/>
          </a:xfrm>
        </p:spPr>
        <p:txBody>
          <a:bodyPr>
            <a:normAutofit/>
          </a:bodyPr>
          <a:lstStyle/>
          <a:p>
            <a:pPr algn="r"/>
            <a:r>
              <a:rPr lang="pt-BR" sz="3200" b="1" dirty="0" smtClean="0">
                <a:latin typeface="Vital Light Edifier" panose="020B0502040204020203" pitchFamily="34" charset="0"/>
                <a:ea typeface="+mn-ea"/>
                <a:cs typeface="Vital Light Edifier" panose="020B0502040204020203" pitchFamily="34" charset="0"/>
              </a:rPr>
              <a:t>Tecnologia</a:t>
            </a:r>
            <a:endParaRPr lang="pt-BR" sz="3200" b="1" dirty="0">
              <a:latin typeface="Vital Light Edifier" panose="020B0502040204020203" pitchFamily="34" charset="0"/>
              <a:ea typeface="+mn-ea"/>
              <a:cs typeface="Vital Light Edifier" panose="020B0502040204020203" pitchFamily="34" charset="0"/>
            </a:endParaRPr>
          </a:p>
        </p:txBody>
      </p:sp>
      <p:sp>
        <p:nvSpPr>
          <p:cNvPr id="9" name="CaixaDeTexto 8"/>
          <p:cNvSpPr txBox="1"/>
          <p:nvPr/>
        </p:nvSpPr>
        <p:spPr>
          <a:xfrm>
            <a:off x="467544" y="1340768"/>
            <a:ext cx="7920880" cy="3508653"/>
          </a:xfrm>
          <a:prstGeom prst="rect">
            <a:avLst/>
          </a:prstGeom>
          <a:noFill/>
        </p:spPr>
        <p:txBody>
          <a:bodyPr wrap="square" rtlCol="0">
            <a:spAutoFit/>
          </a:bodyPr>
          <a:lstStyle/>
          <a:p>
            <a:pPr>
              <a:lnSpc>
                <a:spcPct val="150000"/>
              </a:lnSpc>
            </a:pPr>
            <a:r>
              <a:rPr lang="pt-BR" sz="2000" b="1" dirty="0" smtClean="0">
                <a:latin typeface="Vital Light Edifier" panose="020B0502040204020203" pitchFamily="34" charset="0"/>
                <a:cs typeface="Vital Light Edifier" panose="020B0502040204020203" pitchFamily="34" charset="0"/>
              </a:rPr>
              <a:t>Loopback.io</a:t>
            </a:r>
          </a:p>
          <a:p>
            <a:pPr>
              <a:lnSpc>
                <a:spcPct val="150000"/>
              </a:lnSpc>
            </a:pPr>
            <a:r>
              <a:rPr lang="en-US" sz="1400" i="1" dirty="0" err="1">
                <a:solidFill>
                  <a:schemeClr val="tx1">
                    <a:lumMod val="65000"/>
                    <a:lumOff val="35000"/>
                  </a:schemeClr>
                </a:solidFill>
              </a:rPr>
              <a:t>LoopBack</a:t>
            </a:r>
            <a:r>
              <a:rPr lang="en-US" sz="1400" i="1" dirty="0">
                <a:solidFill>
                  <a:schemeClr val="tx1">
                    <a:lumMod val="65000"/>
                    <a:lumOff val="35000"/>
                  </a:schemeClr>
                </a:solidFill>
              </a:rPr>
              <a:t> is a highly-extensible, open-source Node.js </a:t>
            </a:r>
            <a:r>
              <a:rPr lang="en-US" sz="1400" i="1" dirty="0" smtClean="0">
                <a:solidFill>
                  <a:schemeClr val="tx1">
                    <a:lumMod val="65000"/>
                    <a:lumOff val="35000"/>
                  </a:schemeClr>
                </a:solidFill>
              </a:rPr>
              <a:t>framework. </a:t>
            </a:r>
          </a:p>
          <a:p>
            <a:pPr marL="285750" indent="-285750">
              <a:lnSpc>
                <a:spcPct val="150000"/>
              </a:lnSpc>
              <a:buFont typeface="Arial" panose="020B0604020202020204" pitchFamily="34" charset="0"/>
              <a:buChar char="•"/>
            </a:pPr>
            <a:r>
              <a:rPr lang="en-US" sz="1400" i="1" dirty="0">
                <a:solidFill>
                  <a:schemeClr val="tx1">
                    <a:lumMod val="65000"/>
                    <a:lumOff val="35000"/>
                  </a:schemeClr>
                </a:solidFill>
              </a:rPr>
              <a:t>Quickly create dynamic end-to-end REST APIs.</a:t>
            </a:r>
          </a:p>
          <a:p>
            <a:pPr marL="285750" indent="-285750">
              <a:lnSpc>
                <a:spcPct val="150000"/>
              </a:lnSpc>
              <a:buFont typeface="Arial" panose="020B0604020202020204" pitchFamily="34" charset="0"/>
              <a:buChar char="•"/>
            </a:pPr>
            <a:r>
              <a:rPr lang="en-US" sz="1400" i="1" dirty="0">
                <a:solidFill>
                  <a:schemeClr val="tx1">
                    <a:lumMod val="65000"/>
                    <a:lumOff val="35000"/>
                  </a:schemeClr>
                </a:solidFill>
              </a:rPr>
              <a:t>Connect devices and browsers to data and services.</a:t>
            </a:r>
          </a:p>
          <a:p>
            <a:pPr marL="285750" indent="-285750">
              <a:lnSpc>
                <a:spcPct val="150000"/>
              </a:lnSpc>
              <a:buFont typeface="Arial" panose="020B0604020202020204" pitchFamily="34" charset="0"/>
              <a:buChar char="•"/>
            </a:pPr>
            <a:r>
              <a:rPr lang="en-US" sz="1400" i="1" dirty="0">
                <a:solidFill>
                  <a:schemeClr val="tx1">
                    <a:lumMod val="65000"/>
                    <a:lumOff val="35000"/>
                  </a:schemeClr>
                </a:solidFill>
              </a:rPr>
              <a:t>Use Android, iOS, and AngularJS SDKs to easily create client apps.</a:t>
            </a:r>
          </a:p>
          <a:p>
            <a:pPr marL="285750" indent="-285750">
              <a:lnSpc>
                <a:spcPct val="150000"/>
              </a:lnSpc>
              <a:buFont typeface="Arial" panose="020B0604020202020204" pitchFamily="34" charset="0"/>
              <a:buChar char="•"/>
            </a:pPr>
            <a:r>
              <a:rPr lang="en-US" sz="1400" i="1" dirty="0">
                <a:solidFill>
                  <a:schemeClr val="tx1">
                    <a:lumMod val="65000"/>
                    <a:lumOff val="35000"/>
                  </a:schemeClr>
                </a:solidFill>
              </a:rPr>
              <a:t>Add-on components for push, file management, 3rd-party login, and geolocation.</a:t>
            </a:r>
          </a:p>
          <a:p>
            <a:pPr marL="285750" indent="-285750">
              <a:lnSpc>
                <a:spcPct val="150000"/>
              </a:lnSpc>
              <a:buFont typeface="Arial" panose="020B0604020202020204" pitchFamily="34" charset="0"/>
              <a:buChar char="•"/>
            </a:pPr>
            <a:r>
              <a:rPr lang="en-US" sz="1400" i="1" dirty="0">
                <a:solidFill>
                  <a:schemeClr val="tx1">
                    <a:lumMod val="65000"/>
                    <a:lumOff val="35000"/>
                  </a:schemeClr>
                </a:solidFill>
              </a:rPr>
              <a:t>Use </a:t>
            </a:r>
            <a:r>
              <a:rPr lang="en-US" sz="1400" i="1" dirty="0" err="1">
                <a:solidFill>
                  <a:schemeClr val="tx1">
                    <a:lumMod val="65000"/>
                    <a:lumOff val="35000"/>
                  </a:schemeClr>
                </a:solidFill>
              </a:rPr>
              <a:t>StrongLoop</a:t>
            </a:r>
            <a:r>
              <a:rPr lang="en-US" sz="1400" i="1" dirty="0">
                <a:solidFill>
                  <a:schemeClr val="tx1">
                    <a:lumMod val="65000"/>
                    <a:lumOff val="35000"/>
                  </a:schemeClr>
                </a:solidFill>
              </a:rPr>
              <a:t> Arc to visually edit, deploy, and monitor </a:t>
            </a:r>
            <a:r>
              <a:rPr lang="en-US" sz="1400" i="1" dirty="0" err="1">
                <a:solidFill>
                  <a:schemeClr val="tx1">
                    <a:lumMod val="65000"/>
                    <a:lumOff val="35000"/>
                  </a:schemeClr>
                </a:solidFill>
              </a:rPr>
              <a:t>LoopBack</a:t>
            </a:r>
            <a:r>
              <a:rPr lang="en-US" sz="1400" i="1" dirty="0">
                <a:solidFill>
                  <a:schemeClr val="tx1">
                    <a:lumMod val="65000"/>
                    <a:lumOff val="35000"/>
                  </a:schemeClr>
                </a:solidFill>
              </a:rPr>
              <a:t> apps.</a:t>
            </a:r>
          </a:p>
          <a:p>
            <a:pPr marL="285750" indent="-285750">
              <a:lnSpc>
                <a:spcPct val="150000"/>
              </a:lnSpc>
              <a:buFont typeface="Arial" panose="020B0604020202020204" pitchFamily="34" charset="0"/>
              <a:buChar char="•"/>
            </a:pPr>
            <a:r>
              <a:rPr lang="en-US" sz="1400" i="1" dirty="0" err="1">
                <a:solidFill>
                  <a:schemeClr val="tx1">
                    <a:lumMod val="65000"/>
                    <a:lumOff val="35000"/>
                  </a:schemeClr>
                </a:solidFill>
              </a:rPr>
              <a:t>StrongLoop</a:t>
            </a:r>
            <a:r>
              <a:rPr lang="en-US" sz="1400" i="1" dirty="0">
                <a:solidFill>
                  <a:schemeClr val="tx1">
                    <a:lumMod val="65000"/>
                    <a:lumOff val="35000"/>
                  </a:schemeClr>
                </a:solidFill>
              </a:rPr>
              <a:t> API Gateway acts an intermediary between API consumers (clients) and API providers to externalize, secure, and manage APIs.</a:t>
            </a:r>
            <a:endParaRPr lang="en-US" sz="1400" i="1" dirty="0" smtClean="0">
              <a:solidFill>
                <a:schemeClr val="tx1">
                  <a:lumMod val="65000"/>
                  <a:lumOff val="35000"/>
                </a:schemeClr>
              </a:solidFill>
            </a:endParaRPr>
          </a:p>
          <a:p>
            <a:pPr>
              <a:lnSpc>
                <a:spcPct val="150000"/>
              </a:lnSpc>
            </a:pPr>
            <a:endParaRPr lang="pt-BR" sz="1600" b="1" i="1" dirty="0" smtClean="0">
              <a:solidFill>
                <a:schemeClr val="tx1">
                  <a:lumMod val="65000"/>
                  <a:lumOff val="35000"/>
                </a:schemeClr>
              </a:solidFill>
              <a:latin typeface="Vital Light Edifier" panose="020B0502040204020203" pitchFamily="34" charset="0"/>
              <a:cs typeface="Vital Light Edifier" panose="020B0502040204020203" pitchFamily="34" charset="0"/>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4581128"/>
            <a:ext cx="3552825" cy="2038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4619228"/>
            <a:ext cx="2619375"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5239627"/>
      </p:ext>
    </p:extLst>
  </p:cSld>
  <p:clrMapOvr>
    <a:masterClrMapping/>
  </p:clrMapOvr>
  <mc:AlternateContent xmlns:mc="http://schemas.openxmlformats.org/markup-compatibility/2006" xmlns:p14="http://schemas.microsoft.com/office/powerpoint/2010/main">
    <mc:Choice Requires="p14">
      <p:transition spd="slow" p14:dur="1250">
        <p14:flythrough dir="out"/>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1835696" y="274638"/>
            <a:ext cx="6851104" cy="1143000"/>
          </a:xfrm>
        </p:spPr>
        <p:txBody>
          <a:bodyPr>
            <a:normAutofit/>
          </a:bodyPr>
          <a:lstStyle/>
          <a:p>
            <a:pPr algn="r"/>
            <a:r>
              <a:rPr lang="pt-BR" sz="3200" b="1" dirty="0" smtClean="0">
                <a:latin typeface="Vital Light Edifier" panose="020B0502040204020203" pitchFamily="34" charset="0"/>
                <a:ea typeface="+mn-ea"/>
                <a:cs typeface="Vital Light Edifier" panose="020B0502040204020203" pitchFamily="34" charset="0"/>
              </a:rPr>
              <a:t>Tecnologia</a:t>
            </a:r>
            <a:endParaRPr lang="pt-BR" sz="3200" b="1" dirty="0">
              <a:latin typeface="Vital Light Edifier" panose="020B0502040204020203" pitchFamily="34" charset="0"/>
              <a:ea typeface="+mn-ea"/>
              <a:cs typeface="Vital Light Edifier" panose="020B0502040204020203" pitchFamily="34" charset="0"/>
            </a:endParaRPr>
          </a:p>
        </p:txBody>
      </p:sp>
      <p:sp>
        <p:nvSpPr>
          <p:cNvPr id="6" name="CaixaDeTexto 5"/>
          <p:cNvSpPr txBox="1"/>
          <p:nvPr/>
        </p:nvSpPr>
        <p:spPr>
          <a:xfrm>
            <a:off x="467544" y="1340768"/>
            <a:ext cx="7920880" cy="878702"/>
          </a:xfrm>
          <a:prstGeom prst="rect">
            <a:avLst/>
          </a:prstGeom>
          <a:noFill/>
        </p:spPr>
        <p:txBody>
          <a:bodyPr wrap="square" rtlCol="0">
            <a:spAutoFit/>
          </a:bodyPr>
          <a:lstStyle/>
          <a:p>
            <a:pPr>
              <a:lnSpc>
                <a:spcPct val="150000"/>
              </a:lnSpc>
            </a:pPr>
            <a:r>
              <a:rPr lang="pt-BR" sz="2000" b="1" dirty="0" smtClean="0">
                <a:latin typeface="Vital Light Edifier" panose="020B0502040204020203" pitchFamily="34" charset="0"/>
                <a:cs typeface="Vital Light Edifier" panose="020B0502040204020203" pitchFamily="34" charset="0"/>
              </a:rPr>
              <a:t>Loopback.io</a:t>
            </a:r>
            <a:endParaRPr lang="pt-BR" sz="1600" b="1" i="1" dirty="0">
              <a:solidFill>
                <a:schemeClr val="tx1">
                  <a:lumMod val="65000"/>
                  <a:lumOff val="35000"/>
                </a:schemeClr>
              </a:solidFill>
              <a:latin typeface="Vital Light Edifier" panose="020B0502040204020203" pitchFamily="34" charset="0"/>
              <a:cs typeface="Vital Light Edifier" panose="020B0502040204020203" pitchFamily="34" charset="0"/>
            </a:endParaRPr>
          </a:p>
          <a:p>
            <a:pPr>
              <a:lnSpc>
                <a:spcPct val="150000"/>
              </a:lnSpc>
            </a:pPr>
            <a:endParaRPr lang="pt-BR" sz="1600" b="1" i="1" dirty="0" smtClean="0">
              <a:solidFill>
                <a:schemeClr val="tx1">
                  <a:lumMod val="65000"/>
                  <a:lumOff val="35000"/>
                </a:schemeClr>
              </a:solidFill>
              <a:latin typeface="Vital Light Edifier" panose="020B0502040204020203" pitchFamily="34" charset="0"/>
              <a:cs typeface="Vital Light Edifier" panose="020B0502040204020203" pitchFamily="34" charset="0"/>
            </a:endParaRPr>
          </a:p>
        </p:txBody>
      </p:sp>
      <p:pic>
        <p:nvPicPr>
          <p:cNvPr id="2051" name="Picture 3" descr="D:\BitTorrentSync\Comprev\POC\Loopback\Data sources and connect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494" y="1412776"/>
            <a:ext cx="7800975" cy="25908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3212974"/>
            <a:ext cx="2304256" cy="25682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3212975"/>
            <a:ext cx="1728192" cy="3511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8200360"/>
      </p:ext>
    </p:extLst>
  </p:cSld>
  <p:clrMapOvr>
    <a:masterClrMapping/>
  </p:clrMapOvr>
  <mc:AlternateContent xmlns:mc="http://schemas.openxmlformats.org/markup-compatibility/2006" xmlns:p14="http://schemas.microsoft.com/office/powerpoint/2010/main">
    <mc:Choice Requires="p14">
      <p:transition spd="slow" p14:dur="1250">
        <p14:flythrough dir="out"/>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1835696" y="274638"/>
            <a:ext cx="6851104" cy="1143000"/>
          </a:xfrm>
        </p:spPr>
        <p:txBody>
          <a:bodyPr>
            <a:normAutofit/>
          </a:bodyPr>
          <a:lstStyle/>
          <a:p>
            <a:pPr algn="r"/>
            <a:r>
              <a:rPr lang="pt-BR" sz="3200" b="1" dirty="0" smtClean="0">
                <a:latin typeface="Vital Light Edifier" panose="020B0502040204020203" pitchFamily="34" charset="0"/>
                <a:ea typeface="+mn-ea"/>
                <a:cs typeface="Vital Light Edifier" panose="020B0502040204020203" pitchFamily="34" charset="0"/>
              </a:rPr>
              <a:t>Tecnologia</a:t>
            </a:r>
            <a:endParaRPr lang="pt-BR" sz="3200" b="1" dirty="0">
              <a:latin typeface="Vital Light Edifier" panose="020B0502040204020203" pitchFamily="34" charset="0"/>
              <a:ea typeface="+mn-ea"/>
              <a:cs typeface="Vital Light Edifier" panose="020B0502040204020203" pitchFamily="34" charset="0"/>
            </a:endParaRPr>
          </a:p>
        </p:txBody>
      </p:sp>
      <p:sp>
        <p:nvSpPr>
          <p:cNvPr id="9" name="CaixaDeTexto 8"/>
          <p:cNvSpPr txBox="1"/>
          <p:nvPr/>
        </p:nvSpPr>
        <p:spPr>
          <a:xfrm>
            <a:off x="467544" y="1340768"/>
            <a:ext cx="7920880" cy="1661993"/>
          </a:xfrm>
          <a:prstGeom prst="rect">
            <a:avLst/>
          </a:prstGeom>
          <a:noFill/>
        </p:spPr>
        <p:txBody>
          <a:bodyPr wrap="square" rtlCol="0">
            <a:spAutoFit/>
          </a:bodyPr>
          <a:lstStyle/>
          <a:p>
            <a:pPr>
              <a:lnSpc>
                <a:spcPct val="150000"/>
              </a:lnSpc>
            </a:pPr>
            <a:r>
              <a:rPr lang="pt-BR" sz="2000" b="1" dirty="0" smtClean="0">
                <a:latin typeface="Vital Light Edifier" panose="020B0502040204020203" pitchFamily="34" charset="0"/>
                <a:cs typeface="Vital Light Edifier" panose="020B0502040204020203" pitchFamily="34" charset="0"/>
              </a:rPr>
              <a:t>Visual Studio </a:t>
            </a:r>
            <a:r>
              <a:rPr lang="pt-BR" sz="2000" b="1" dirty="0" err="1" smtClean="0">
                <a:latin typeface="Vital Light Edifier" panose="020B0502040204020203" pitchFamily="34" charset="0"/>
                <a:cs typeface="Vital Light Edifier" panose="020B0502040204020203" pitchFamily="34" charset="0"/>
              </a:rPr>
              <a:t>Code</a:t>
            </a:r>
            <a:endParaRPr lang="pt-BR" sz="2000" b="1" dirty="0" smtClean="0">
              <a:latin typeface="Vital Light Edifier" panose="020B0502040204020203" pitchFamily="34" charset="0"/>
              <a:cs typeface="Vital Light Edifier" panose="020B0502040204020203" pitchFamily="34" charset="0"/>
            </a:endParaRPr>
          </a:p>
          <a:p>
            <a:pPr>
              <a:lnSpc>
                <a:spcPct val="150000"/>
              </a:lnSpc>
            </a:pPr>
            <a:r>
              <a:rPr lang="pt-BR" sz="1600" i="1" dirty="0">
                <a:solidFill>
                  <a:schemeClr val="tx1">
                    <a:lumMod val="65000"/>
                    <a:lumOff val="35000"/>
                  </a:schemeClr>
                </a:solidFill>
              </a:rPr>
              <a:t>Edição de código redefinida e otimizada para compilação e depuração de aplicativos Web e de nuvem modernos. O Visual Studio </a:t>
            </a:r>
            <a:r>
              <a:rPr lang="pt-BR" sz="1600" i="1" dirty="0" err="1">
                <a:solidFill>
                  <a:schemeClr val="tx1">
                    <a:lumMod val="65000"/>
                    <a:lumOff val="35000"/>
                  </a:schemeClr>
                </a:solidFill>
              </a:rPr>
              <a:t>Code</a:t>
            </a:r>
            <a:r>
              <a:rPr lang="pt-BR" sz="1600" i="1" dirty="0">
                <a:solidFill>
                  <a:schemeClr val="tx1">
                    <a:lumMod val="65000"/>
                    <a:lumOff val="35000"/>
                  </a:schemeClr>
                </a:solidFill>
              </a:rPr>
              <a:t> é gratuito e está disponível em sua plataforma favorita: Linux, OS X e Windows.</a:t>
            </a:r>
            <a:endParaRPr lang="pt-BR" sz="1600" b="1" i="1" dirty="0" smtClean="0">
              <a:solidFill>
                <a:schemeClr val="tx1">
                  <a:lumMod val="65000"/>
                  <a:lumOff val="35000"/>
                </a:schemeClr>
              </a:solidFill>
              <a:latin typeface="Vital Light Edifier" panose="020B0502040204020203" pitchFamily="34" charset="0"/>
              <a:cs typeface="Vital Light Edifier" panose="020B0502040204020203" pitchFamily="34" charset="0"/>
            </a:endParaRPr>
          </a:p>
        </p:txBody>
      </p:sp>
      <p:pic>
        <p:nvPicPr>
          <p:cNvPr id="3074" name="Picture 2" descr="Ferramentas de depuração integradas avançad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9034" y="3212976"/>
            <a:ext cx="60579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3175836"/>
      </p:ext>
    </p:extLst>
  </p:cSld>
  <p:clrMapOvr>
    <a:masterClrMapping/>
  </p:clrMapOvr>
  <mc:AlternateContent xmlns:mc="http://schemas.openxmlformats.org/markup-compatibility/2006" xmlns:p14="http://schemas.microsoft.com/office/powerpoint/2010/main">
    <mc:Choice Requires="p14">
      <p:transition spd="slow" p14:dur="1250">
        <p14:flythrough dir="out"/>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1835696" y="274638"/>
            <a:ext cx="6851104" cy="1143000"/>
          </a:xfrm>
        </p:spPr>
        <p:txBody>
          <a:bodyPr>
            <a:normAutofit/>
          </a:bodyPr>
          <a:lstStyle/>
          <a:p>
            <a:pPr algn="r"/>
            <a:r>
              <a:rPr lang="pt-BR" sz="3200" b="1" dirty="0" smtClean="0">
                <a:latin typeface="Vital Light Edifier" panose="020B0502040204020203" pitchFamily="34" charset="0"/>
                <a:ea typeface="+mn-ea"/>
                <a:cs typeface="Vital Light Edifier" panose="020B0502040204020203" pitchFamily="34" charset="0"/>
              </a:rPr>
              <a:t>Prova de Conceito</a:t>
            </a:r>
            <a:endParaRPr lang="pt-BR" sz="3200" b="1" dirty="0">
              <a:latin typeface="Vital Light Edifier" panose="020B0502040204020203" pitchFamily="34" charset="0"/>
              <a:ea typeface="+mn-ea"/>
              <a:cs typeface="Vital Light Edifier" panose="020B0502040204020203" pitchFamily="34" charset="0"/>
            </a:endParaRPr>
          </a:p>
        </p:txBody>
      </p:sp>
      <p:sp>
        <p:nvSpPr>
          <p:cNvPr id="9" name="CaixaDeTexto 8"/>
          <p:cNvSpPr txBox="1"/>
          <p:nvPr/>
        </p:nvSpPr>
        <p:spPr>
          <a:xfrm>
            <a:off x="467544" y="1340768"/>
            <a:ext cx="7920880" cy="4247317"/>
          </a:xfrm>
          <a:prstGeom prst="rect">
            <a:avLst/>
          </a:prstGeom>
          <a:noFill/>
        </p:spPr>
        <p:txBody>
          <a:bodyPr wrap="square" rtlCol="0">
            <a:spAutoFit/>
          </a:bodyPr>
          <a:lstStyle/>
          <a:p>
            <a:pPr>
              <a:lnSpc>
                <a:spcPct val="150000"/>
              </a:lnSpc>
            </a:pPr>
            <a:r>
              <a:rPr lang="pt-BR" sz="2000" b="1" dirty="0" err="1" smtClean="0">
                <a:latin typeface="Vital Light Edifier" panose="020B0502040204020203" pitchFamily="34" charset="0"/>
                <a:cs typeface="Vital Light Edifier" panose="020B0502040204020203" pitchFamily="34" charset="0"/>
              </a:rPr>
              <a:t>RestAPI</a:t>
            </a:r>
            <a:endParaRPr lang="pt-BR" sz="2000" b="1" dirty="0" smtClean="0">
              <a:latin typeface="Vital Light Edifier" panose="020B0502040204020203" pitchFamily="34" charset="0"/>
              <a:cs typeface="Vital Light Edifier" panose="020B0502040204020203" pitchFamily="34" charset="0"/>
            </a:endParaRPr>
          </a:p>
          <a:p>
            <a:pPr marL="457200" indent="-457200">
              <a:lnSpc>
                <a:spcPct val="150000"/>
              </a:lnSpc>
              <a:buFont typeface="Wingdings" panose="05000000000000000000" pitchFamily="2" charset="2"/>
              <a:buChar char="ü"/>
            </a:pPr>
            <a:r>
              <a:rPr lang="pt-BR" sz="2000" dirty="0" smtClean="0">
                <a:latin typeface="Vital Light Edifier" panose="020B0502040204020203" pitchFamily="34" charset="0"/>
                <a:cs typeface="Vital Light Edifier" panose="020B0502040204020203" pitchFamily="34" charset="0"/>
              </a:rPr>
              <a:t>Prós</a:t>
            </a:r>
          </a:p>
          <a:p>
            <a:pPr marL="914400" lvl="1" indent="-457200">
              <a:lnSpc>
                <a:spcPct val="150000"/>
              </a:lnSpc>
              <a:buFont typeface="Wingdings" panose="05000000000000000000" pitchFamily="2" charset="2"/>
              <a:buChar char="ü"/>
            </a:pPr>
            <a:r>
              <a:rPr lang="pt-BR" sz="2000" dirty="0" smtClean="0">
                <a:latin typeface="Vital Light Edifier" panose="020B0502040204020203" pitchFamily="34" charset="0"/>
                <a:cs typeface="Vital Light Edifier" panose="020B0502040204020203" pitchFamily="34" charset="0"/>
              </a:rPr>
              <a:t>Configuração simplificada por assistente visual</a:t>
            </a:r>
          </a:p>
          <a:p>
            <a:pPr marL="1371600" lvl="2" indent="-457200">
              <a:lnSpc>
                <a:spcPct val="150000"/>
              </a:lnSpc>
              <a:buFont typeface="Wingdings" panose="05000000000000000000" pitchFamily="2" charset="2"/>
              <a:buChar char="ü"/>
            </a:pPr>
            <a:r>
              <a:rPr lang="pt-BR" sz="2000" dirty="0" smtClean="0">
                <a:latin typeface="Vital Light Edifier" panose="020B0502040204020203" pitchFamily="34" charset="0"/>
                <a:cs typeface="Vital Light Edifier" panose="020B0502040204020203" pitchFamily="34" charset="0"/>
              </a:rPr>
              <a:t>Modelo, validações, Relações, </a:t>
            </a:r>
            <a:r>
              <a:rPr lang="pt-BR" sz="2000" dirty="0" err="1" smtClean="0">
                <a:latin typeface="Vital Light Edifier" panose="020B0502040204020203" pitchFamily="34" charset="0"/>
                <a:cs typeface="Vital Light Edifier" panose="020B0502040204020203" pitchFamily="34" charset="0"/>
              </a:rPr>
              <a:t>Datasources</a:t>
            </a:r>
            <a:endParaRPr lang="pt-BR" sz="2000" dirty="0" smtClean="0">
              <a:latin typeface="Vital Light Edifier" panose="020B0502040204020203" pitchFamily="34" charset="0"/>
              <a:cs typeface="Vital Light Edifier" panose="020B0502040204020203" pitchFamily="34" charset="0"/>
            </a:endParaRPr>
          </a:p>
          <a:p>
            <a:pPr marL="1371600" lvl="2" indent="-457200">
              <a:lnSpc>
                <a:spcPct val="150000"/>
              </a:lnSpc>
              <a:buFont typeface="Wingdings" panose="05000000000000000000" pitchFamily="2" charset="2"/>
              <a:buChar char="ü"/>
            </a:pPr>
            <a:r>
              <a:rPr lang="pt-BR" sz="2000" dirty="0" smtClean="0">
                <a:latin typeface="Vital Light Edifier" panose="020B0502040204020203" pitchFamily="34" charset="0"/>
                <a:cs typeface="Vital Light Edifier" panose="020B0502040204020203" pitchFamily="34" charset="0"/>
              </a:rPr>
              <a:t>Boot, carga de informações, comportamentos da </a:t>
            </a:r>
            <a:r>
              <a:rPr lang="pt-BR" sz="2000" dirty="0" err="1" smtClean="0">
                <a:latin typeface="Vital Light Edifier" panose="020B0502040204020203" pitchFamily="34" charset="0"/>
                <a:cs typeface="Vital Light Edifier" panose="020B0502040204020203" pitchFamily="34" charset="0"/>
              </a:rPr>
              <a:t>Api</a:t>
            </a:r>
            <a:endParaRPr lang="pt-BR" sz="2000" dirty="0" smtClean="0">
              <a:latin typeface="Vital Light Edifier" panose="020B0502040204020203" pitchFamily="34" charset="0"/>
              <a:cs typeface="Vital Light Edifier" panose="020B0502040204020203" pitchFamily="34" charset="0"/>
            </a:endParaRPr>
          </a:p>
          <a:p>
            <a:pPr marL="457200" indent="-457200">
              <a:lnSpc>
                <a:spcPct val="150000"/>
              </a:lnSpc>
              <a:buFont typeface="Wingdings" panose="05000000000000000000" pitchFamily="2" charset="2"/>
              <a:buChar char="ü"/>
            </a:pPr>
            <a:r>
              <a:rPr lang="pt-BR" sz="2000" dirty="0" smtClean="0">
                <a:latin typeface="Vital Light Edifier" panose="020B0502040204020203" pitchFamily="34" charset="0"/>
                <a:cs typeface="Vital Light Edifier" panose="020B0502040204020203" pitchFamily="34" charset="0"/>
              </a:rPr>
              <a:t>Contras</a:t>
            </a:r>
          </a:p>
          <a:p>
            <a:pPr marL="914400" lvl="1" indent="-457200">
              <a:lnSpc>
                <a:spcPct val="150000"/>
              </a:lnSpc>
              <a:buFont typeface="Wingdings" panose="05000000000000000000" pitchFamily="2" charset="2"/>
              <a:buChar char="ü"/>
            </a:pPr>
            <a:r>
              <a:rPr lang="pt-BR" sz="2000" dirty="0" smtClean="0">
                <a:latin typeface="Vital Light Edifier" panose="020B0502040204020203" pitchFamily="34" charset="0"/>
                <a:cs typeface="Vital Light Edifier" panose="020B0502040204020203" pitchFamily="34" charset="0"/>
              </a:rPr>
              <a:t>Risco de alteração de um script derrubar a aplicação inteira</a:t>
            </a:r>
          </a:p>
          <a:p>
            <a:pPr marL="914400" lvl="1" indent="-457200">
              <a:lnSpc>
                <a:spcPct val="150000"/>
              </a:lnSpc>
              <a:buFont typeface="Wingdings" panose="05000000000000000000" pitchFamily="2" charset="2"/>
              <a:buChar char="ü"/>
            </a:pPr>
            <a:r>
              <a:rPr lang="pt-BR" sz="2000" dirty="0" smtClean="0">
                <a:latin typeface="Vital Light Edifier" panose="020B0502040204020203" pitchFamily="34" charset="0"/>
                <a:cs typeface="Vital Light Edifier" panose="020B0502040204020203" pitchFamily="34" charset="0"/>
              </a:rPr>
              <a:t>Curva de aprendizado razoável (fácil – </a:t>
            </a:r>
            <a:r>
              <a:rPr lang="pt-BR" sz="2000" b="1" dirty="0" smtClean="0">
                <a:latin typeface="Vital Light Edifier" panose="020B0502040204020203" pitchFamily="34" charset="0"/>
                <a:cs typeface="Vital Light Edifier" panose="020B0502040204020203" pitchFamily="34" charset="0"/>
              </a:rPr>
              <a:t>razoável</a:t>
            </a:r>
            <a:r>
              <a:rPr lang="pt-BR" sz="2000" dirty="0" smtClean="0">
                <a:latin typeface="Vital Light Edifier" panose="020B0502040204020203" pitchFamily="34" charset="0"/>
                <a:cs typeface="Vital Light Edifier" panose="020B0502040204020203" pitchFamily="34" charset="0"/>
              </a:rPr>
              <a:t> – difícil)</a:t>
            </a:r>
            <a:endParaRPr lang="pt-BR" sz="2000" dirty="0">
              <a:latin typeface="Vital Light Edifier" panose="020B0502040204020203" pitchFamily="34" charset="0"/>
              <a:cs typeface="Vital Light Edifier" panose="020B0502040204020203" pitchFamily="34" charset="0"/>
            </a:endParaRPr>
          </a:p>
          <a:p>
            <a:pPr>
              <a:lnSpc>
                <a:spcPct val="150000"/>
              </a:lnSpc>
            </a:pPr>
            <a:endParaRPr lang="pt-BR" sz="2000" b="1" dirty="0">
              <a:latin typeface="Vital Light Edifier" panose="020B0502040204020203" pitchFamily="34" charset="0"/>
              <a:cs typeface="Vital Light Edifier" panose="020B0502040204020203"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5499030"/>
            <a:ext cx="4219575"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8667618"/>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TotalTime>
  <Words>561</Words>
  <Application>Microsoft Office PowerPoint</Application>
  <PresentationFormat>Apresentação na tela (4:3)</PresentationFormat>
  <Paragraphs>100</Paragraphs>
  <Slides>16</Slides>
  <Notes>1</Notes>
  <HiddenSlides>0</HiddenSlides>
  <MMClips>0</MMClips>
  <ScaleCrop>false</ScaleCrop>
  <HeadingPairs>
    <vt:vector size="4" baseType="variant">
      <vt:variant>
        <vt:lpstr>Tema</vt:lpstr>
      </vt:variant>
      <vt:variant>
        <vt:i4>1</vt:i4>
      </vt:variant>
      <vt:variant>
        <vt:lpstr>Títulos de slides</vt:lpstr>
      </vt:variant>
      <vt:variant>
        <vt:i4>16</vt:i4>
      </vt:variant>
    </vt:vector>
  </HeadingPairs>
  <TitlesOfParts>
    <vt:vector size="17" baseType="lpstr">
      <vt:lpstr>Tema do Office</vt:lpstr>
      <vt:lpstr>Apresentação do PowerPoint</vt:lpstr>
      <vt:lpstr>Objetivos</vt:lpstr>
      <vt:lpstr>Apresentação do PowerPoint</vt:lpstr>
      <vt:lpstr>Arquitetura Proposta</vt:lpstr>
      <vt:lpstr>Tecnologia</vt:lpstr>
      <vt:lpstr>Tecnologia</vt:lpstr>
      <vt:lpstr>Tecnologia</vt:lpstr>
      <vt:lpstr>Tecnologia</vt:lpstr>
      <vt:lpstr>Prova de Conceito</vt:lpstr>
      <vt:lpstr>Prova de Conceito</vt:lpstr>
      <vt:lpstr>Prova de Conceito</vt:lpstr>
      <vt:lpstr>Prova de Conceito</vt:lpstr>
      <vt:lpstr>Prova de Conceito</vt:lpstr>
      <vt:lpstr>Prova de Conceito</vt:lpstr>
      <vt:lpstr>Conclusões</vt:lpstr>
      <vt:lpstr>Apresentação do PowerPoint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Wagner</dc:creator>
  <cp:lastModifiedBy>Fabio Farzat</cp:lastModifiedBy>
  <cp:revision>63</cp:revision>
  <dcterms:created xsi:type="dcterms:W3CDTF">2016-01-29T20:43:20Z</dcterms:created>
  <dcterms:modified xsi:type="dcterms:W3CDTF">2016-04-28T18:42:55Z</dcterms:modified>
</cp:coreProperties>
</file>