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9" r:id="rId6"/>
    <p:sldId id="263" r:id="rId7"/>
    <p:sldId id="271" r:id="rId8"/>
    <p:sldId id="273" r:id="rId9"/>
    <p:sldId id="272" r:id="rId10"/>
    <p:sldId id="267" r:id="rId1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19" d="100"/>
          <a:sy n="119" d="100"/>
        </p:scale>
        <p:origin x="-1392"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8572312B-FFA3-4113-B964-E0927560C919}" type="datetimeFigureOut">
              <a:rPr lang="pt-BR" smtClean="0"/>
              <a:t>28/04/2016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371E605-E01F-44D7-9026-B46D54D8B24C}" type="slidenum">
              <a:rPr lang="pt-BR" smtClean="0"/>
              <a:t>‹nº›</a:t>
            </a:fld>
            <a:endParaRPr lang="pt-BR"/>
          </a:p>
        </p:txBody>
      </p:sp>
    </p:spTree>
    <p:extLst>
      <p:ext uri="{BB962C8B-B14F-4D97-AF65-F5344CB8AC3E}">
        <p14:creationId xmlns:p14="http://schemas.microsoft.com/office/powerpoint/2010/main" val="793804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8572312B-FFA3-4113-B964-E0927560C919}" type="datetimeFigureOut">
              <a:rPr lang="pt-BR" smtClean="0"/>
              <a:t>28/04/2016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371E605-E01F-44D7-9026-B46D54D8B24C}" type="slidenum">
              <a:rPr lang="pt-BR" smtClean="0"/>
              <a:t>‹nº›</a:t>
            </a:fld>
            <a:endParaRPr lang="pt-BR"/>
          </a:p>
        </p:txBody>
      </p:sp>
    </p:spTree>
    <p:extLst>
      <p:ext uri="{BB962C8B-B14F-4D97-AF65-F5344CB8AC3E}">
        <p14:creationId xmlns:p14="http://schemas.microsoft.com/office/powerpoint/2010/main" val="11408645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2312B-FFA3-4113-B964-E0927560C919}" type="datetimeFigureOut">
              <a:rPr lang="pt-BR" smtClean="0"/>
              <a:t>28/04/2016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1E605-E01F-44D7-9026-B46D54D8B24C}" type="slidenum">
              <a:rPr lang="pt-BR" smtClean="0"/>
              <a:t>‹nº›</a:t>
            </a:fld>
            <a:endParaRPr lang="pt-BR"/>
          </a:p>
        </p:txBody>
      </p:sp>
      <p:pic>
        <p:nvPicPr>
          <p:cNvPr id="10" name="Imagem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9144"/>
            <a:ext cx="9144000" cy="6839711"/>
          </a:xfrm>
          <a:prstGeom prst="rect">
            <a:avLst/>
          </a:prstGeom>
        </p:spPr>
      </p:pic>
    </p:spTree>
    <p:extLst>
      <p:ext uri="{BB962C8B-B14F-4D97-AF65-F5344CB8AC3E}">
        <p14:creationId xmlns:p14="http://schemas.microsoft.com/office/powerpoint/2010/main" val="353762420"/>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144"/>
            <a:ext cx="9144000" cy="6839711"/>
          </a:xfrm>
          <a:prstGeom prst="rect">
            <a:avLst/>
          </a:prstGeom>
        </p:spPr>
      </p:pic>
      <p:sp>
        <p:nvSpPr>
          <p:cNvPr id="5" name="CaixaDeTexto 4"/>
          <p:cNvSpPr txBox="1"/>
          <p:nvPr/>
        </p:nvSpPr>
        <p:spPr>
          <a:xfrm>
            <a:off x="0" y="548680"/>
            <a:ext cx="9144000" cy="738664"/>
          </a:xfrm>
          <a:prstGeom prst="rect">
            <a:avLst/>
          </a:prstGeom>
          <a:noFill/>
        </p:spPr>
        <p:txBody>
          <a:bodyPr wrap="square" rtlCol="0">
            <a:spAutoFit/>
          </a:bodyPr>
          <a:lstStyle/>
          <a:p>
            <a:pPr algn="ctr"/>
            <a:r>
              <a:rPr lang="pt-BR" sz="4200" b="1" dirty="0" err="1" smtClean="0">
                <a:latin typeface="Vital Light Edifier" panose="020B0502040204020203" pitchFamily="34" charset="0"/>
                <a:cs typeface="Vital Light Edifier" panose="020B0502040204020203" pitchFamily="34" charset="0"/>
              </a:rPr>
              <a:t>Comprev</a:t>
            </a:r>
            <a:endParaRPr lang="pt-BR" sz="4200" b="1" dirty="0">
              <a:latin typeface="Vital Light Edifier" panose="020B0502040204020203" pitchFamily="34" charset="0"/>
              <a:cs typeface="Vital Light Edifier" panose="020B0502040204020203" pitchFamily="34" charset="0"/>
            </a:endParaRPr>
          </a:p>
        </p:txBody>
      </p:sp>
      <p:sp>
        <p:nvSpPr>
          <p:cNvPr id="6" name="CaixaDeTexto 5"/>
          <p:cNvSpPr txBox="1"/>
          <p:nvPr/>
        </p:nvSpPr>
        <p:spPr>
          <a:xfrm>
            <a:off x="0" y="1372706"/>
            <a:ext cx="9144000" cy="553998"/>
          </a:xfrm>
          <a:prstGeom prst="rect">
            <a:avLst/>
          </a:prstGeom>
          <a:noFill/>
        </p:spPr>
        <p:txBody>
          <a:bodyPr wrap="square" rtlCol="0">
            <a:spAutoFit/>
          </a:bodyPr>
          <a:lstStyle/>
          <a:p>
            <a:pPr algn="ctr"/>
            <a:r>
              <a:rPr lang="pt-BR" sz="3000" dirty="0" smtClean="0">
                <a:latin typeface="Vital Light Edifier" panose="020B0502040204020203" pitchFamily="34" charset="0"/>
                <a:cs typeface="Vital Light Edifier" panose="020B0502040204020203" pitchFamily="34" charset="0"/>
              </a:rPr>
              <a:t>Prova de conceito usando </a:t>
            </a:r>
            <a:r>
              <a:rPr lang="pt-BR" sz="3000" dirty="0" err="1" smtClean="0">
                <a:latin typeface="Vital Light Edifier" panose="020B0502040204020203" pitchFamily="34" charset="0"/>
                <a:cs typeface="Vital Light Edifier" panose="020B0502040204020203" pitchFamily="34" charset="0"/>
              </a:rPr>
              <a:t>Loopback</a:t>
            </a:r>
            <a:endParaRPr lang="pt-BR" sz="3000" dirty="0">
              <a:latin typeface="Vital Light Edifier" panose="020B0502040204020203" pitchFamily="34" charset="0"/>
              <a:cs typeface="Vital Light Edifier" panose="020B0502040204020203" pitchFamily="34" charset="0"/>
            </a:endParaRPr>
          </a:p>
        </p:txBody>
      </p:sp>
      <p:sp>
        <p:nvSpPr>
          <p:cNvPr id="8" name="Rectangle 7"/>
          <p:cNvSpPr/>
          <p:nvPr/>
        </p:nvSpPr>
        <p:spPr>
          <a:xfrm>
            <a:off x="1403648" y="5960893"/>
            <a:ext cx="6912768" cy="492443"/>
          </a:xfrm>
          <a:prstGeom prst="rect">
            <a:avLst/>
          </a:prstGeom>
        </p:spPr>
        <p:txBody>
          <a:bodyPr wrap="square">
            <a:spAutoFit/>
          </a:bodyPr>
          <a:lstStyle/>
          <a:p>
            <a:pPr algn="ctr">
              <a:lnSpc>
                <a:spcPct val="130000"/>
              </a:lnSpc>
            </a:pPr>
            <a:r>
              <a:rPr lang="en-US" sz="2000" b="1" spc="300" dirty="0" smtClean="0">
                <a:solidFill>
                  <a:schemeClr val="tx2">
                    <a:lumMod val="60000"/>
                    <a:lumOff val="40000"/>
                  </a:schemeClr>
                </a:solidFill>
                <a:latin typeface="Vital Light Edifier"/>
              </a:rPr>
              <a:t>www.vitalbusiness.com.br</a:t>
            </a:r>
            <a:endParaRPr lang="en-US" sz="2000" b="1" spc="300" dirty="0">
              <a:solidFill>
                <a:schemeClr val="tx2">
                  <a:lumMod val="60000"/>
                  <a:lumOff val="40000"/>
                </a:schemeClr>
              </a:solidFill>
              <a:latin typeface="Vital Light Edifier"/>
            </a:endParaRPr>
          </a:p>
        </p:txBody>
      </p:sp>
    </p:spTree>
    <p:extLst>
      <p:ext uri="{BB962C8B-B14F-4D97-AF65-F5344CB8AC3E}">
        <p14:creationId xmlns:p14="http://schemas.microsoft.com/office/powerpoint/2010/main" val="2808497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144"/>
            <a:ext cx="9144000" cy="6839711"/>
          </a:xfrm>
          <a:prstGeom prst="rect">
            <a:avLst/>
          </a:prstGeom>
        </p:spPr>
      </p:pic>
      <p:sp>
        <p:nvSpPr>
          <p:cNvPr id="6" name="Rectangle 2"/>
          <p:cNvSpPr/>
          <p:nvPr/>
        </p:nvSpPr>
        <p:spPr>
          <a:xfrm>
            <a:off x="1403648" y="260648"/>
            <a:ext cx="6912768" cy="2192908"/>
          </a:xfrm>
          <a:prstGeom prst="rect">
            <a:avLst/>
          </a:prstGeom>
        </p:spPr>
        <p:txBody>
          <a:bodyPr wrap="square">
            <a:spAutoFit/>
          </a:bodyPr>
          <a:lstStyle/>
          <a:p>
            <a:pPr algn="ctr">
              <a:lnSpc>
                <a:spcPct val="130000"/>
              </a:lnSpc>
            </a:pPr>
            <a:r>
              <a:rPr lang="en-US" sz="1500" b="1" dirty="0" smtClean="0">
                <a:latin typeface="Vital Light Edifier"/>
              </a:rPr>
              <a:t>Vital </a:t>
            </a:r>
            <a:r>
              <a:rPr lang="en-US" sz="1500" b="1" dirty="0" err="1" smtClean="0">
                <a:latin typeface="Vital Light Edifier"/>
              </a:rPr>
              <a:t>Soluções</a:t>
            </a:r>
            <a:r>
              <a:rPr lang="en-US" sz="1500" b="1" dirty="0" smtClean="0">
                <a:latin typeface="Vital Light Edifier"/>
              </a:rPr>
              <a:t> </a:t>
            </a:r>
            <a:r>
              <a:rPr lang="en-US" sz="1500" b="1" dirty="0" err="1" smtClean="0">
                <a:latin typeface="Vital Light Edifier"/>
              </a:rPr>
              <a:t>em</a:t>
            </a:r>
            <a:r>
              <a:rPr lang="en-US" sz="1500" b="1" dirty="0" smtClean="0">
                <a:latin typeface="Vital Light Edifier"/>
              </a:rPr>
              <a:t> </a:t>
            </a:r>
            <a:r>
              <a:rPr lang="en-US" sz="1500" b="1" dirty="0" err="1" smtClean="0">
                <a:latin typeface="Vital Light Edifier"/>
              </a:rPr>
              <a:t>Tecnologia</a:t>
            </a:r>
            <a:endParaRPr lang="en-US" sz="1500" b="1" dirty="0" smtClean="0">
              <a:latin typeface="Vital Light Edifier"/>
            </a:endParaRPr>
          </a:p>
          <a:p>
            <a:pPr algn="ctr">
              <a:lnSpc>
                <a:spcPct val="130000"/>
              </a:lnSpc>
            </a:pPr>
            <a:r>
              <a:rPr lang="en-US" sz="1500" dirty="0" smtClean="0">
                <a:latin typeface="Vital Light Edifier"/>
              </a:rPr>
              <a:t>Praia de </a:t>
            </a:r>
            <a:r>
              <a:rPr lang="en-US" sz="1500" dirty="0" err="1" smtClean="0">
                <a:latin typeface="Vital Light Edifier"/>
              </a:rPr>
              <a:t>Botafogo</a:t>
            </a:r>
            <a:r>
              <a:rPr lang="en-US" sz="1500" dirty="0" smtClean="0">
                <a:latin typeface="Vital Light Edifier"/>
              </a:rPr>
              <a:t>, 501 – </a:t>
            </a:r>
            <a:r>
              <a:rPr lang="en-US" sz="1500" dirty="0" err="1" smtClean="0">
                <a:latin typeface="Vital Light Edifier"/>
              </a:rPr>
              <a:t>Bloco</a:t>
            </a:r>
            <a:r>
              <a:rPr lang="en-US" sz="1500" dirty="0" smtClean="0">
                <a:latin typeface="Vital Light Edifier"/>
              </a:rPr>
              <a:t> 2 – 2o </a:t>
            </a:r>
            <a:r>
              <a:rPr lang="en-US" sz="1500" dirty="0" err="1" smtClean="0">
                <a:latin typeface="Vital Light Edifier"/>
              </a:rPr>
              <a:t>andar</a:t>
            </a:r>
            <a:endParaRPr lang="en-US" sz="1500" dirty="0" smtClean="0">
              <a:latin typeface="Vital Light Edifier"/>
            </a:endParaRPr>
          </a:p>
          <a:p>
            <a:pPr algn="ctr">
              <a:lnSpc>
                <a:spcPct val="130000"/>
              </a:lnSpc>
            </a:pPr>
            <a:r>
              <a:rPr lang="en-US" sz="1500" dirty="0" smtClean="0">
                <a:latin typeface="Vital Light Edifier"/>
              </a:rPr>
              <a:t>Centro </a:t>
            </a:r>
            <a:r>
              <a:rPr lang="en-US" sz="1500" dirty="0" err="1" smtClean="0">
                <a:latin typeface="Vital Light Edifier"/>
              </a:rPr>
              <a:t>Empresarial</a:t>
            </a:r>
            <a:r>
              <a:rPr lang="en-US" sz="1500" dirty="0" smtClean="0">
                <a:latin typeface="Vital Light Edifier"/>
              </a:rPr>
              <a:t> </a:t>
            </a:r>
            <a:r>
              <a:rPr lang="en-US" sz="1500" dirty="0" err="1" smtClean="0">
                <a:latin typeface="Vital Light Edifier"/>
              </a:rPr>
              <a:t>Mourisco</a:t>
            </a:r>
            <a:endParaRPr lang="en-US" sz="1500" dirty="0" smtClean="0">
              <a:latin typeface="Vital Light Edifier"/>
            </a:endParaRPr>
          </a:p>
          <a:p>
            <a:pPr algn="ctr">
              <a:lnSpc>
                <a:spcPct val="130000"/>
              </a:lnSpc>
            </a:pPr>
            <a:r>
              <a:rPr lang="en-US" sz="1500" dirty="0" smtClean="0">
                <a:latin typeface="Vital Light Edifier"/>
              </a:rPr>
              <a:t>Tel. +55 21 2546 9945 email: contato@vitalbusiness.com.br</a:t>
            </a:r>
          </a:p>
          <a:p>
            <a:pPr algn="ctr">
              <a:lnSpc>
                <a:spcPct val="130000"/>
              </a:lnSpc>
            </a:pPr>
            <a:endParaRPr lang="en-US" sz="1500" dirty="0">
              <a:latin typeface="Vital Light Edifier"/>
            </a:endParaRPr>
          </a:p>
          <a:p>
            <a:pPr algn="ctr">
              <a:lnSpc>
                <a:spcPct val="130000"/>
              </a:lnSpc>
            </a:pPr>
            <a:r>
              <a:rPr lang="en-US" sz="1500" b="1" dirty="0">
                <a:latin typeface="Vital Light Edifier"/>
              </a:rPr>
              <a:t>Vital </a:t>
            </a:r>
            <a:r>
              <a:rPr lang="en-US" sz="1500" b="1" dirty="0" err="1">
                <a:latin typeface="Vital Light Edifier"/>
              </a:rPr>
              <a:t>Fábrica</a:t>
            </a:r>
            <a:r>
              <a:rPr lang="en-US" sz="1500" b="1" dirty="0">
                <a:latin typeface="Vital Light Edifier"/>
              </a:rPr>
              <a:t> de Software</a:t>
            </a:r>
          </a:p>
          <a:p>
            <a:pPr algn="ctr">
              <a:lnSpc>
                <a:spcPct val="130000"/>
              </a:lnSpc>
            </a:pPr>
            <a:r>
              <a:rPr lang="en-US" sz="1500" dirty="0">
                <a:latin typeface="Vital Light Edifier"/>
              </a:rPr>
              <a:t>Av. </a:t>
            </a:r>
            <a:r>
              <a:rPr lang="en-US" sz="1500" dirty="0" err="1">
                <a:latin typeface="Vital Light Edifier"/>
              </a:rPr>
              <a:t>Marechal</a:t>
            </a:r>
            <a:r>
              <a:rPr lang="en-US" sz="1500" dirty="0">
                <a:latin typeface="Vital Light Edifier"/>
              </a:rPr>
              <a:t> </a:t>
            </a:r>
            <a:r>
              <a:rPr lang="en-US" sz="1500" dirty="0" err="1">
                <a:latin typeface="Vital Light Edifier"/>
              </a:rPr>
              <a:t>Câmara</a:t>
            </a:r>
            <a:r>
              <a:rPr lang="en-US" sz="1500" dirty="0">
                <a:latin typeface="Vital Light Edifier"/>
              </a:rPr>
              <a:t>, 160 – Sala 421/422 – Tel. +55 21 2224 </a:t>
            </a:r>
            <a:r>
              <a:rPr lang="en-US" sz="1500" dirty="0" smtClean="0">
                <a:latin typeface="Vital Light Edifier"/>
              </a:rPr>
              <a:t>6772</a:t>
            </a:r>
            <a:endParaRPr lang="en-US" sz="1500" dirty="0">
              <a:latin typeface="Vital Light Edifier"/>
            </a:endParaRPr>
          </a:p>
        </p:txBody>
      </p:sp>
      <p:sp>
        <p:nvSpPr>
          <p:cNvPr id="7" name="Rectangle 7"/>
          <p:cNvSpPr/>
          <p:nvPr/>
        </p:nvSpPr>
        <p:spPr>
          <a:xfrm>
            <a:off x="1403648" y="5960893"/>
            <a:ext cx="6912768" cy="492443"/>
          </a:xfrm>
          <a:prstGeom prst="rect">
            <a:avLst/>
          </a:prstGeom>
        </p:spPr>
        <p:txBody>
          <a:bodyPr wrap="square">
            <a:spAutoFit/>
          </a:bodyPr>
          <a:lstStyle/>
          <a:p>
            <a:pPr algn="ctr">
              <a:lnSpc>
                <a:spcPct val="130000"/>
              </a:lnSpc>
            </a:pPr>
            <a:r>
              <a:rPr lang="en-US" sz="2000" b="1" spc="300" dirty="0" smtClean="0">
                <a:solidFill>
                  <a:schemeClr val="tx2">
                    <a:lumMod val="60000"/>
                    <a:lumOff val="40000"/>
                  </a:schemeClr>
                </a:solidFill>
                <a:latin typeface="Vital Light Edifier"/>
              </a:rPr>
              <a:t>www.vitalbusiness.com.br</a:t>
            </a:r>
            <a:endParaRPr lang="en-US" sz="2000" b="1" spc="300" dirty="0">
              <a:solidFill>
                <a:schemeClr val="tx2">
                  <a:lumMod val="60000"/>
                  <a:lumOff val="40000"/>
                </a:schemeClr>
              </a:solidFill>
              <a:latin typeface="Vital Light Edifier"/>
            </a:endParaRPr>
          </a:p>
        </p:txBody>
      </p:sp>
    </p:spTree>
    <p:extLst>
      <p:ext uri="{BB962C8B-B14F-4D97-AF65-F5344CB8AC3E}">
        <p14:creationId xmlns:p14="http://schemas.microsoft.com/office/powerpoint/2010/main" val="388831456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835696" y="274638"/>
            <a:ext cx="6851104" cy="1143000"/>
          </a:xfrm>
        </p:spPr>
        <p:txBody>
          <a:bodyPr>
            <a:normAutofit/>
          </a:bodyPr>
          <a:lstStyle/>
          <a:p>
            <a:pPr algn="r"/>
            <a:r>
              <a:rPr lang="pt-BR" sz="3200" b="1" dirty="0" smtClean="0">
                <a:latin typeface="Vital Light Edifier" panose="020B0502040204020203" pitchFamily="34" charset="0"/>
                <a:ea typeface="+mn-ea"/>
                <a:cs typeface="Vital Light Edifier" panose="020B0502040204020203" pitchFamily="34" charset="0"/>
              </a:rPr>
              <a:t>Objetivos</a:t>
            </a:r>
            <a:endParaRPr lang="pt-BR" sz="3200" b="1" dirty="0">
              <a:latin typeface="Vital Light Edifier" panose="020B0502040204020203" pitchFamily="34" charset="0"/>
              <a:ea typeface="+mn-ea"/>
              <a:cs typeface="Vital Light Edifier" panose="020B0502040204020203" pitchFamily="34" charset="0"/>
            </a:endParaRPr>
          </a:p>
        </p:txBody>
      </p:sp>
      <p:sp>
        <p:nvSpPr>
          <p:cNvPr id="9" name="CaixaDeTexto 8"/>
          <p:cNvSpPr txBox="1"/>
          <p:nvPr/>
        </p:nvSpPr>
        <p:spPr>
          <a:xfrm>
            <a:off x="467544" y="1340768"/>
            <a:ext cx="7920880" cy="3785652"/>
          </a:xfrm>
          <a:prstGeom prst="rect">
            <a:avLst/>
          </a:prstGeom>
          <a:noFill/>
        </p:spPr>
        <p:txBody>
          <a:bodyPr wrap="square" rtlCol="0">
            <a:spAutoFit/>
          </a:bodyPr>
          <a:lstStyle/>
          <a:p>
            <a:pPr>
              <a:lnSpc>
                <a:spcPct val="150000"/>
              </a:lnSpc>
            </a:pPr>
            <a:r>
              <a:rPr lang="pt-BR" sz="2000" b="1" dirty="0">
                <a:latin typeface="Vital Light Edifier" panose="020B0502040204020203" pitchFamily="34" charset="0"/>
                <a:cs typeface="Vital Light Edifier" panose="020B0502040204020203" pitchFamily="34" charset="0"/>
              </a:rPr>
              <a:t>Objetivos </a:t>
            </a:r>
            <a:r>
              <a:rPr lang="pt-BR" sz="2000" b="1" dirty="0" smtClean="0">
                <a:latin typeface="Vital Light Edifier" panose="020B0502040204020203" pitchFamily="34" charset="0"/>
                <a:cs typeface="Vital Light Edifier" panose="020B0502040204020203" pitchFamily="34" charset="0"/>
              </a:rPr>
              <a:t>da POC</a:t>
            </a:r>
            <a:endParaRPr lang="pt-BR" sz="2000" b="1" dirty="0">
              <a:latin typeface="Vital Light Edifier" panose="020B0502040204020203" pitchFamily="34" charset="0"/>
              <a:cs typeface="Vital Light Edifier" panose="020B0502040204020203" pitchFamily="34" charset="0"/>
            </a:endParaRPr>
          </a:p>
          <a:p>
            <a:pPr marL="800100" lvl="1" indent="-342900">
              <a:lnSpc>
                <a:spcPct val="150000"/>
              </a:lnSpc>
              <a:buFont typeface="Arial" panose="020B0604020202020204" pitchFamily="34" charset="0"/>
              <a:buChar char="•"/>
            </a:pPr>
            <a:r>
              <a:rPr lang="pt-BR" sz="2000" dirty="0" smtClean="0">
                <a:latin typeface="Vital Light Edifier" panose="020B0502040204020203" pitchFamily="34" charset="0"/>
                <a:cs typeface="Vital Light Edifier" panose="020B0502040204020203" pitchFamily="34" charset="0"/>
              </a:rPr>
              <a:t>Verificar o funcionamento das seguintes características funcionais e não funcionais da tecnologia </a:t>
            </a:r>
            <a:r>
              <a:rPr lang="pt-BR" sz="2000" i="1" dirty="0" err="1" smtClean="0">
                <a:latin typeface="Vital Light Edifier" panose="020B0502040204020203" pitchFamily="34" charset="0"/>
                <a:cs typeface="Vital Light Edifier" panose="020B0502040204020203" pitchFamily="34" charset="0"/>
              </a:rPr>
              <a:t>Loopback</a:t>
            </a:r>
            <a:endParaRPr lang="pt-BR" sz="2000" i="1" dirty="0" smtClean="0">
              <a:latin typeface="Vital Light Edifier" panose="020B0502040204020203" pitchFamily="34" charset="0"/>
              <a:cs typeface="Vital Light Edifier" panose="020B0502040204020203" pitchFamily="34" charset="0"/>
            </a:endParaRPr>
          </a:p>
          <a:p>
            <a:pPr marL="1257300" lvl="2" indent="-342900">
              <a:lnSpc>
                <a:spcPct val="150000"/>
              </a:lnSpc>
              <a:buFont typeface="Arial" panose="020B0604020202020204" pitchFamily="34" charset="0"/>
              <a:buChar char="•"/>
            </a:pPr>
            <a:r>
              <a:rPr lang="pt-BR" sz="2000" dirty="0" smtClean="0">
                <a:latin typeface="Vital Light Edifier" panose="020B0502040204020203" pitchFamily="34" charset="0"/>
                <a:cs typeface="Vital Light Edifier" panose="020B0502040204020203" pitchFamily="34" charset="0"/>
              </a:rPr>
              <a:t>CRUD</a:t>
            </a:r>
            <a:endParaRPr lang="pt-BR" sz="2000" dirty="0" smtClean="0">
              <a:latin typeface="Vital Light Edifier" panose="020B0502040204020203" pitchFamily="34" charset="0"/>
              <a:cs typeface="Vital Light Edifier" panose="020B0502040204020203" pitchFamily="34" charset="0"/>
            </a:endParaRPr>
          </a:p>
          <a:p>
            <a:pPr marL="1257300" lvl="2" indent="-342900">
              <a:lnSpc>
                <a:spcPct val="150000"/>
              </a:lnSpc>
              <a:buFont typeface="Arial" panose="020B0604020202020204" pitchFamily="34" charset="0"/>
              <a:buChar char="•"/>
            </a:pPr>
            <a:r>
              <a:rPr lang="pt-BR" sz="2000" dirty="0" smtClean="0">
                <a:latin typeface="Vital Light Edifier" panose="020B0502040204020203" pitchFamily="34" charset="0"/>
                <a:cs typeface="Vital Light Edifier" panose="020B0502040204020203" pitchFamily="34" charset="0"/>
              </a:rPr>
              <a:t>Transações controladas</a:t>
            </a:r>
          </a:p>
          <a:p>
            <a:pPr marL="1257300" lvl="2" indent="-342900">
              <a:lnSpc>
                <a:spcPct val="150000"/>
              </a:lnSpc>
              <a:buFont typeface="Arial" panose="020B0604020202020204" pitchFamily="34" charset="0"/>
              <a:buChar char="•"/>
            </a:pPr>
            <a:r>
              <a:rPr lang="pt-BR" sz="2000" dirty="0" smtClean="0">
                <a:latin typeface="Vital Light Edifier" panose="020B0502040204020203" pitchFamily="34" charset="0"/>
                <a:cs typeface="Vital Light Edifier" panose="020B0502040204020203" pitchFamily="34" charset="0"/>
              </a:rPr>
              <a:t>Integração com sistemas legados</a:t>
            </a:r>
          </a:p>
          <a:p>
            <a:pPr marL="1257300" lvl="2" indent="-342900">
              <a:lnSpc>
                <a:spcPct val="150000"/>
              </a:lnSpc>
              <a:buFont typeface="Arial" panose="020B0604020202020204" pitchFamily="34" charset="0"/>
              <a:buChar char="•"/>
            </a:pPr>
            <a:r>
              <a:rPr lang="pt-BR" sz="2000" dirty="0" smtClean="0">
                <a:latin typeface="Vital Light Edifier" panose="020B0502040204020203" pitchFamily="34" charset="0"/>
                <a:cs typeface="Vital Light Edifier" panose="020B0502040204020203" pitchFamily="34" charset="0"/>
              </a:rPr>
              <a:t>Relatórios</a:t>
            </a:r>
          </a:p>
          <a:p>
            <a:pPr marL="1257300" lvl="2" indent="-342900">
              <a:lnSpc>
                <a:spcPct val="150000"/>
              </a:lnSpc>
              <a:buFont typeface="Arial" panose="020B0604020202020204" pitchFamily="34" charset="0"/>
              <a:buChar char="•"/>
            </a:pPr>
            <a:r>
              <a:rPr lang="pt-BR" sz="2000" dirty="0" smtClean="0">
                <a:latin typeface="Vital Light Edifier" panose="020B0502040204020203" pitchFamily="34" charset="0"/>
                <a:cs typeface="Vital Light Edifier" panose="020B0502040204020203" pitchFamily="34" charset="0"/>
              </a:rPr>
              <a:t>Processamento em Lote</a:t>
            </a:r>
            <a:endParaRPr lang="pt-BR" sz="2000" dirty="0">
              <a:latin typeface="Vital Light Edifier" panose="020B0502040204020203" pitchFamily="34" charset="0"/>
              <a:cs typeface="Vital Light Edifier" panose="020B0502040204020203" pitchFamily="34" charset="0"/>
            </a:endParaRPr>
          </a:p>
        </p:txBody>
      </p:sp>
    </p:spTree>
    <p:extLst>
      <p:ext uri="{BB962C8B-B14F-4D97-AF65-F5344CB8AC3E}">
        <p14:creationId xmlns:p14="http://schemas.microsoft.com/office/powerpoint/2010/main" val="3236812626"/>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p:cNvSpPr txBox="1"/>
          <p:nvPr/>
        </p:nvSpPr>
        <p:spPr>
          <a:xfrm>
            <a:off x="467544" y="1340768"/>
            <a:ext cx="7920880" cy="4708981"/>
          </a:xfrm>
          <a:prstGeom prst="rect">
            <a:avLst/>
          </a:prstGeom>
          <a:noFill/>
        </p:spPr>
        <p:txBody>
          <a:bodyPr wrap="square" rtlCol="0">
            <a:spAutoFit/>
          </a:bodyPr>
          <a:lstStyle/>
          <a:p>
            <a:pPr>
              <a:lnSpc>
                <a:spcPct val="150000"/>
              </a:lnSpc>
            </a:pPr>
            <a:r>
              <a:rPr lang="pt-BR" sz="2000" b="1" dirty="0" smtClean="0">
                <a:latin typeface="Vital Light Edifier" panose="020B0502040204020203" pitchFamily="34" charset="0"/>
                <a:cs typeface="Vital Light Edifier" panose="020B0502040204020203" pitchFamily="34" charset="0"/>
              </a:rPr>
              <a:t>Questões sociais envolvidas</a:t>
            </a:r>
            <a:endParaRPr lang="pt-BR" sz="2000" b="1" dirty="0">
              <a:latin typeface="Vital Light Edifier" panose="020B0502040204020203" pitchFamily="34" charset="0"/>
              <a:cs typeface="Vital Light Edifier" panose="020B0502040204020203" pitchFamily="34" charset="0"/>
            </a:endParaRPr>
          </a:p>
          <a:p>
            <a:pPr marL="800100" lvl="1" indent="-342900">
              <a:lnSpc>
                <a:spcPct val="150000"/>
              </a:lnSpc>
              <a:buFont typeface="Arial" panose="020B0604020202020204" pitchFamily="34" charset="0"/>
              <a:buChar char="•"/>
            </a:pPr>
            <a:r>
              <a:rPr lang="pt-BR" sz="2000" dirty="0" smtClean="0">
                <a:latin typeface="Vital Light Edifier" panose="020B0502040204020203" pitchFamily="34" charset="0"/>
                <a:cs typeface="Vital Light Edifier" panose="020B0502040204020203" pitchFamily="34" charset="0"/>
              </a:rPr>
              <a:t>Mão de obra disponível</a:t>
            </a:r>
          </a:p>
          <a:p>
            <a:pPr marL="800100" lvl="1" indent="-342900">
              <a:lnSpc>
                <a:spcPct val="150000"/>
              </a:lnSpc>
              <a:buFont typeface="Arial" panose="020B0604020202020204" pitchFamily="34" charset="0"/>
              <a:buChar char="•"/>
            </a:pPr>
            <a:r>
              <a:rPr lang="pt-BR" sz="2000" dirty="0" smtClean="0">
                <a:latin typeface="Vital Light Edifier" panose="020B0502040204020203" pitchFamily="34" charset="0"/>
                <a:cs typeface="Vital Light Edifier" panose="020B0502040204020203" pitchFamily="34" charset="0"/>
              </a:rPr>
              <a:t>Fácil uso e compreensão</a:t>
            </a:r>
            <a:endParaRPr lang="pt-BR" sz="2000" dirty="0">
              <a:latin typeface="Vital Light Edifier" panose="020B0502040204020203" pitchFamily="34" charset="0"/>
              <a:cs typeface="Vital Light Edifier" panose="020B0502040204020203" pitchFamily="34" charset="0"/>
            </a:endParaRPr>
          </a:p>
          <a:p>
            <a:pPr>
              <a:lnSpc>
                <a:spcPct val="150000"/>
              </a:lnSpc>
            </a:pPr>
            <a:r>
              <a:rPr lang="pt-BR" sz="2000" b="1" dirty="0" smtClean="0">
                <a:latin typeface="Vital Light Edifier" panose="020B0502040204020203" pitchFamily="34" charset="0"/>
                <a:cs typeface="Vital Light Edifier" panose="020B0502040204020203" pitchFamily="34" charset="0"/>
              </a:rPr>
              <a:t>Requisitos da POC</a:t>
            </a:r>
            <a:endParaRPr lang="pt-BR" sz="2000" b="1" dirty="0">
              <a:latin typeface="Vital Light Edifier" panose="020B0502040204020203" pitchFamily="34" charset="0"/>
              <a:cs typeface="Vital Light Edifier" panose="020B0502040204020203" pitchFamily="34" charset="0"/>
            </a:endParaRPr>
          </a:p>
          <a:p>
            <a:pPr marL="457200"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Permitir levantar uma </a:t>
            </a:r>
            <a:r>
              <a:rPr lang="pt-BR" sz="2000" dirty="0" err="1" smtClean="0">
                <a:latin typeface="Vital Light Edifier" panose="020B0502040204020203" pitchFamily="34" charset="0"/>
                <a:cs typeface="Vital Light Edifier" panose="020B0502040204020203" pitchFamily="34" charset="0"/>
              </a:rPr>
              <a:t>RestAPI</a:t>
            </a:r>
            <a:r>
              <a:rPr lang="pt-BR" sz="2000" dirty="0" smtClean="0">
                <a:latin typeface="Vital Light Edifier" panose="020B0502040204020203" pitchFamily="34" charset="0"/>
                <a:cs typeface="Vital Light Edifier" panose="020B0502040204020203" pitchFamily="34" charset="0"/>
              </a:rPr>
              <a:t> definindo apenas o modelo</a:t>
            </a:r>
          </a:p>
          <a:p>
            <a:pPr marL="457200"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Documentação pelo navegador</a:t>
            </a:r>
            <a:endParaRPr lang="pt-BR" sz="2000" dirty="0" smtClean="0">
              <a:latin typeface="Vital Light Edifier" panose="020B0502040204020203" pitchFamily="34" charset="0"/>
              <a:cs typeface="Vital Light Edifier" panose="020B0502040204020203" pitchFamily="34" charset="0"/>
            </a:endParaRPr>
          </a:p>
          <a:p>
            <a:pPr marL="457200"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Realizar operações de CRUD</a:t>
            </a:r>
            <a:endParaRPr lang="pt-BR" sz="2000" dirty="0" smtClean="0">
              <a:latin typeface="Vital Light Edifier" panose="020B0502040204020203" pitchFamily="34" charset="0"/>
              <a:cs typeface="Vital Light Edifier" panose="020B0502040204020203" pitchFamily="34" charset="0"/>
            </a:endParaRPr>
          </a:p>
          <a:p>
            <a:pPr marL="914400" lvl="1" indent="-457200">
              <a:lnSpc>
                <a:spcPct val="150000"/>
              </a:lnSpc>
              <a:buFont typeface="Wingdings" panose="05000000000000000000" pitchFamily="2" charset="2"/>
              <a:buChar char="ü"/>
            </a:pPr>
            <a:r>
              <a:rPr lang="pt-BR" sz="2000" dirty="0" err="1" smtClean="0">
                <a:latin typeface="Vital Light Edifier" panose="020B0502040204020203" pitchFamily="34" charset="0"/>
                <a:cs typeface="Vital Light Edifier" panose="020B0502040204020203" pitchFamily="34" charset="0"/>
              </a:rPr>
              <a:t>Renderizar</a:t>
            </a:r>
            <a:r>
              <a:rPr lang="pt-BR" sz="2000" dirty="0" smtClean="0">
                <a:latin typeface="Vital Light Edifier" panose="020B0502040204020203" pitchFamily="34" charset="0"/>
                <a:cs typeface="Vital Light Edifier" panose="020B0502040204020203" pitchFamily="34" charset="0"/>
              </a:rPr>
              <a:t> ao menos uma </a:t>
            </a:r>
            <a:r>
              <a:rPr lang="pt-BR" sz="2000" dirty="0" err="1" smtClean="0">
                <a:latin typeface="Vital Light Edifier" panose="020B0502040204020203" pitchFamily="34" charset="0"/>
                <a:cs typeface="Vital Light Edifier" panose="020B0502040204020203" pitchFamily="34" charset="0"/>
              </a:rPr>
              <a:t>view</a:t>
            </a:r>
            <a:endParaRPr lang="pt-BR" sz="2000" dirty="0">
              <a:latin typeface="Vital Light Edifier" panose="020B0502040204020203" pitchFamily="34" charset="0"/>
              <a:cs typeface="Vital Light Edifier" panose="020B0502040204020203" pitchFamily="34" charset="0"/>
            </a:endParaRPr>
          </a:p>
          <a:p>
            <a:pPr marL="457200"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Realizar ao menos uma transação</a:t>
            </a:r>
            <a:endParaRPr lang="pt-BR" sz="2000" dirty="0" smtClean="0">
              <a:latin typeface="Vital Light Edifier" panose="020B0502040204020203" pitchFamily="34" charset="0"/>
              <a:cs typeface="Vital Light Edifier" panose="020B0502040204020203" pitchFamily="34" charset="0"/>
            </a:endParaRPr>
          </a:p>
          <a:p>
            <a:pPr marL="457200" indent="-457200">
              <a:lnSpc>
                <a:spcPct val="150000"/>
              </a:lnSpc>
              <a:buFont typeface="Wingdings" panose="05000000000000000000" pitchFamily="2" charset="2"/>
              <a:buChar char="ü"/>
            </a:pPr>
            <a:r>
              <a:rPr lang="pt-BR" sz="2000" dirty="0" smtClean="0">
                <a:latin typeface="Vital Light Edifier" panose="020B0502040204020203" pitchFamily="34" charset="0"/>
                <a:cs typeface="Vital Light Edifier" panose="020B0502040204020203" pitchFamily="34" charset="0"/>
              </a:rPr>
              <a:t>Gerar PDF para impressão</a:t>
            </a:r>
            <a:endParaRPr lang="pt-BR" sz="2000" dirty="0">
              <a:latin typeface="Vital Light Edifier" panose="020B0502040204020203" pitchFamily="34" charset="0"/>
              <a:cs typeface="Vital Light Edifier" panose="020B0502040204020203" pitchFamily="34" charset="0"/>
            </a:endParaRPr>
          </a:p>
        </p:txBody>
      </p:sp>
      <p:sp>
        <p:nvSpPr>
          <p:cNvPr id="5" name="Título 6"/>
          <p:cNvSpPr txBox="1">
            <a:spLocks/>
          </p:cNvSpPr>
          <p:nvPr/>
        </p:nvSpPr>
        <p:spPr>
          <a:xfrm>
            <a:off x="1835696" y="274638"/>
            <a:ext cx="6851104"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pt-BR" sz="3200" b="1" dirty="0" smtClean="0">
                <a:latin typeface="Vital Light Edifier" panose="020B0502040204020203" pitchFamily="34" charset="0"/>
                <a:ea typeface="+mn-ea"/>
                <a:cs typeface="Vital Light Edifier" panose="020B0502040204020203" pitchFamily="34" charset="0"/>
              </a:rPr>
              <a:t>Objetivos</a:t>
            </a:r>
            <a:endParaRPr lang="pt-BR" sz="3200" b="1" dirty="0">
              <a:latin typeface="Vital Light Edifier" panose="020B0502040204020203" pitchFamily="34" charset="0"/>
              <a:ea typeface="+mn-ea"/>
              <a:cs typeface="Vital Light Edifier" panose="020B0502040204020203" pitchFamily="34" charset="0"/>
            </a:endParaRPr>
          </a:p>
        </p:txBody>
      </p:sp>
    </p:spTree>
    <p:extLst>
      <p:ext uri="{BB962C8B-B14F-4D97-AF65-F5344CB8AC3E}">
        <p14:creationId xmlns:p14="http://schemas.microsoft.com/office/powerpoint/2010/main" val="869591977"/>
      </p:ext>
    </p:extLst>
  </p:cSld>
  <p:clrMapOvr>
    <a:masterClrMapping/>
  </p:clrMapOvr>
  <mc:AlternateContent xmlns:mc="http://schemas.openxmlformats.org/markup-compatibility/2006" xmlns:p14="http://schemas.microsoft.com/office/powerpoint/2010/main">
    <mc:Choice Requires="p14">
      <p:transition spd="slow" p14:dur="1250">
        <p14:flythrough dir="ou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835696" y="274638"/>
            <a:ext cx="6851104" cy="1143000"/>
          </a:xfrm>
        </p:spPr>
        <p:txBody>
          <a:bodyPr>
            <a:normAutofit/>
          </a:bodyPr>
          <a:lstStyle/>
          <a:p>
            <a:pPr algn="r"/>
            <a:r>
              <a:rPr lang="pt-BR" sz="3200" b="1" dirty="0" smtClean="0">
                <a:latin typeface="Vital Light Edifier" panose="020B0502040204020203" pitchFamily="34" charset="0"/>
                <a:cs typeface="Vital Light Edifier" panose="020B0502040204020203" pitchFamily="34" charset="0"/>
              </a:rPr>
              <a:t>Modelo de Domínio utilizado</a:t>
            </a:r>
            <a:endParaRPr lang="pt-BR" sz="3200" b="1" dirty="0">
              <a:latin typeface="Vital Light Edifier" panose="020B0502040204020203" pitchFamily="34" charset="0"/>
              <a:cs typeface="Vital Light Edifier" panose="020B0502040204020203" pitchFamily="34" charset="0"/>
            </a:endParaRPr>
          </a:p>
        </p:txBody>
      </p:sp>
      <p:pic>
        <p:nvPicPr>
          <p:cNvPr id="2051" name="Picture 3" descr="D:\Github\LoopbackRestApiTests\slides\Ma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492896"/>
            <a:ext cx="4505325"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471825"/>
      </p:ext>
    </p:extLst>
  </p:cSld>
  <p:clrMapOvr>
    <a:masterClrMapping/>
  </p:clrMapOvr>
  <mc:AlternateContent xmlns:mc="http://schemas.openxmlformats.org/markup-compatibility/2006" xmlns:p14="http://schemas.microsoft.com/office/powerpoint/2010/main">
    <mc:Choice Requires="p14">
      <p:transition spd="slow" p14:dur="1250">
        <p14:flythrough dir="ou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835696" y="274638"/>
            <a:ext cx="6851104" cy="1143000"/>
          </a:xfrm>
        </p:spPr>
        <p:txBody>
          <a:bodyPr>
            <a:normAutofit/>
          </a:bodyPr>
          <a:lstStyle/>
          <a:p>
            <a:pPr algn="r"/>
            <a:r>
              <a:rPr lang="pt-BR" sz="3200" b="1" dirty="0" smtClean="0">
                <a:latin typeface="Vital Light Edifier" panose="020B0502040204020203" pitchFamily="34" charset="0"/>
                <a:cs typeface="Vital Light Edifier" panose="020B0502040204020203" pitchFamily="34" charset="0"/>
              </a:rPr>
              <a:t>Arquitetura Proposta</a:t>
            </a:r>
            <a:endParaRPr lang="pt-BR" sz="3200" b="1" dirty="0">
              <a:latin typeface="Vital Light Edifier" panose="020B0502040204020203" pitchFamily="34" charset="0"/>
              <a:cs typeface="Vital Light Edifier" panose="020B0502040204020203" pitchFamily="34" charset="0"/>
            </a:endParaRPr>
          </a:p>
        </p:txBody>
      </p:sp>
      <p:pic>
        <p:nvPicPr>
          <p:cNvPr id="1028" name="Picture 4" descr="C:\Users\Fabio\Downloads\Sem títul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60" y="1340768"/>
            <a:ext cx="3888432" cy="5227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436226"/>
      </p:ext>
    </p:extLst>
  </p:cSld>
  <p:clrMapOvr>
    <a:masterClrMapping/>
  </p:clrMapOvr>
  <mc:AlternateContent xmlns:mc="http://schemas.openxmlformats.org/markup-compatibility/2006" xmlns:p14="http://schemas.microsoft.com/office/powerpoint/2010/main">
    <mc:Choice Requires="p14">
      <p:transition spd="slow" p14:dur="1250">
        <p14:flythrough dir="ou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835696" y="274638"/>
            <a:ext cx="6851104" cy="1143000"/>
          </a:xfrm>
        </p:spPr>
        <p:txBody>
          <a:bodyPr>
            <a:normAutofit/>
          </a:bodyPr>
          <a:lstStyle/>
          <a:p>
            <a:pPr algn="r"/>
            <a:r>
              <a:rPr lang="pt-BR" sz="3200" b="1" dirty="0" smtClean="0">
                <a:latin typeface="Vital Light Edifier" panose="020B0502040204020203" pitchFamily="34" charset="0"/>
                <a:ea typeface="+mn-ea"/>
                <a:cs typeface="Vital Light Edifier" panose="020B0502040204020203" pitchFamily="34" charset="0"/>
              </a:rPr>
              <a:t>Tecnologia</a:t>
            </a:r>
            <a:endParaRPr lang="pt-BR" sz="3200" b="1" dirty="0">
              <a:latin typeface="Vital Light Edifier" panose="020B0502040204020203" pitchFamily="34" charset="0"/>
              <a:ea typeface="+mn-ea"/>
              <a:cs typeface="Vital Light Edifier" panose="020B0502040204020203" pitchFamily="34" charset="0"/>
            </a:endParaRPr>
          </a:p>
        </p:txBody>
      </p:sp>
      <p:sp>
        <p:nvSpPr>
          <p:cNvPr id="9" name="CaixaDeTexto 8"/>
          <p:cNvSpPr txBox="1"/>
          <p:nvPr/>
        </p:nvSpPr>
        <p:spPr>
          <a:xfrm>
            <a:off x="467544" y="1340768"/>
            <a:ext cx="7920880" cy="2031325"/>
          </a:xfrm>
          <a:prstGeom prst="rect">
            <a:avLst/>
          </a:prstGeom>
          <a:noFill/>
        </p:spPr>
        <p:txBody>
          <a:bodyPr wrap="square" rtlCol="0">
            <a:spAutoFit/>
          </a:bodyPr>
          <a:lstStyle/>
          <a:p>
            <a:pPr>
              <a:lnSpc>
                <a:spcPct val="150000"/>
              </a:lnSpc>
            </a:pPr>
            <a:r>
              <a:rPr lang="pt-BR" sz="2000" b="1" dirty="0" smtClean="0">
                <a:latin typeface="Vital Light Edifier" panose="020B0502040204020203" pitchFamily="34" charset="0"/>
                <a:cs typeface="Vital Light Edifier" panose="020B0502040204020203" pitchFamily="34" charset="0"/>
              </a:rPr>
              <a:t>Node </a:t>
            </a:r>
            <a:r>
              <a:rPr lang="pt-BR" sz="2000" b="1" dirty="0" err="1" smtClean="0">
                <a:latin typeface="Vital Light Edifier" panose="020B0502040204020203" pitchFamily="34" charset="0"/>
                <a:cs typeface="Vital Light Edifier" panose="020B0502040204020203" pitchFamily="34" charset="0"/>
              </a:rPr>
              <a:t>Js</a:t>
            </a:r>
            <a:endParaRPr lang="pt-BR" sz="2000" b="1" dirty="0" smtClean="0">
              <a:latin typeface="Vital Light Edifier" panose="020B0502040204020203" pitchFamily="34" charset="0"/>
              <a:cs typeface="Vital Light Edifier" panose="020B0502040204020203" pitchFamily="34" charset="0"/>
            </a:endParaRPr>
          </a:p>
          <a:p>
            <a:pPr>
              <a:lnSpc>
                <a:spcPct val="150000"/>
              </a:lnSpc>
            </a:pPr>
            <a:r>
              <a:rPr lang="en-US" sz="1600" i="1" dirty="0">
                <a:solidFill>
                  <a:schemeClr val="tx1">
                    <a:lumMod val="65000"/>
                    <a:lumOff val="35000"/>
                  </a:schemeClr>
                </a:solidFill>
              </a:rPr>
              <a:t>As an asynchronous event driven JavaScript runtime, Node is designed to build scalable network applications. In the following "hello world" example, many connections can be handled concurrently. Upon each connection the callback is fired, but if there is no work to be done Node is sleeping.</a:t>
            </a:r>
            <a:endParaRPr lang="pt-BR" sz="1600" b="1" i="1" dirty="0" smtClean="0">
              <a:solidFill>
                <a:schemeClr val="tx1">
                  <a:lumMod val="65000"/>
                  <a:lumOff val="35000"/>
                </a:schemeClr>
              </a:solidFill>
              <a:latin typeface="Vital Light Edifier" panose="020B0502040204020203" pitchFamily="34" charset="0"/>
              <a:cs typeface="Vital Light Edifier" panose="020B0502040204020203"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372093"/>
            <a:ext cx="4248472" cy="2938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8113877"/>
      </p:ext>
    </p:extLst>
  </p:cSld>
  <p:clrMapOvr>
    <a:masterClrMapping/>
  </p:clrMapOvr>
  <mc:AlternateContent xmlns:mc="http://schemas.openxmlformats.org/markup-compatibility/2006" xmlns:p14="http://schemas.microsoft.com/office/powerpoint/2010/main">
    <mc:Choice Requires="p14">
      <p:transition spd="slow" p14:dur="1250">
        <p14:flythrough dir="ou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835696" y="274638"/>
            <a:ext cx="6851104" cy="1143000"/>
          </a:xfrm>
        </p:spPr>
        <p:txBody>
          <a:bodyPr>
            <a:normAutofit/>
          </a:bodyPr>
          <a:lstStyle/>
          <a:p>
            <a:pPr algn="r"/>
            <a:r>
              <a:rPr lang="pt-BR" sz="3200" b="1" dirty="0" smtClean="0">
                <a:latin typeface="Vital Light Edifier" panose="020B0502040204020203" pitchFamily="34" charset="0"/>
                <a:ea typeface="+mn-ea"/>
                <a:cs typeface="Vital Light Edifier" panose="020B0502040204020203" pitchFamily="34" charset="0"/>
              </a:rPr>
              <a:t>Tecnologia</a:t>
            </a:r>
            <a:endParaRPr lang="pt-BR" sz="3200" b="1" dirty="0">
              <a:latin typeface="Vital Light Edifier" panose="020B0502040204020203" pitchFamily="34" charset="0"/>
              <a:ea typeface="+mn-ea"/>
              <a:cs typeface="Vital Light Edifier" panose="020B0502040204020203" pitchFamily="34" charset="0"/>
            </a:endParaRPr>
          </a:p>
        </p:txBody>
      </p:sp>
      <p:sp>
        <p:nvSpPr>
          <p:cNvPr id="9" name="CaixaDeTexto 8"/>
          <p:cNvSpPr txBox="1"/>
          <p:nvPr/>
        </p:nvSpPr>
        <p:spPr>
          <a:xfrm>
            <a:off x="467544" y="1340768"/>
            <a:ext cx="7920880" cy="3508653"/>
          </a:xfrm>
          <a:prstGeom prst="rect">
            <a:avLst/>
          </a:prstGeom>
          <a:noFill/>
        </p:spPr>
        <p:txBody>
          <a:bodyPr wrap="square" rtlCol="0">
            <a:spAutoFit/>
          </a:bodyPr>
          <a:lstStyle/>
          <a:p>
            <a:pPr>
              <a:lnSpc>
                <a:spcPct val="150000"/>
              </a:lnSpc>
            </a:pPr>
            <a:r>
              <a:rPr lang="pt-BR" sz="2000" b="1" dirty="0" smtClean="0">
                <a:latin typeface="Vital Light Edifier" panose="020B0502040204020203" pitchFamily="34" charset="0"/>
                <a:cs typeface="Vital Light Edifier" panose="020B0502040204020203" pitchFamily="34" charset="0"/>
              </a:rPr>
              <a:t>Loopback.io</a:t>
            </a:r>
          </a:p>
          <a:p>
            <a:pPr>
              <a:lnSpc>
                <a:spcPct val="150000"/>
              </a:lnSpc>
            </a:pPr>
            <a:r>
              <a:rPr lang="en-US" sz="1400" i="1" dirty="0" err="1">
                <a:solidFill>
                  <a:schemeClr val="tx1">
                    <a:lumMod val="65000"/>
                    <a:lumOff val="35000"/>
                  </a:schemeClr>
                </a:solidFill>
              </a:rPr>
              <a:t>LoopBack</a:t>
            </a:r>
            <a:r>
              <a:rPr lang="en-US" sz="1400" i="1" dirty="0">
                <a:solidFill>
                  <a:schemeClr val="tx1">
                    <a:lumMod val="65000"/>
                    <a:lumOff val="35000"/>
                  </a:schemeClr>
                </a:solidFill>
              </a:rPr>
              <a:t> is a highly-extensible, open-source Node.js </a:t>
            </a:r>
            <a:r>
              <a:rPr lang="en-US" sz="1400" i="1" dirty="0" smtClean="0">
                <a:solidFill>
                  <a:schemeClr val="tx1">
                    <a:lumMod val="65000"/>
                    <a:lumOff val="35000"/>
                  </a:schemeClr>
                </a:solidFill>
              </a:rPr>
              <a:t>framework. </a:t>
            </a:r>
          </a:p>
          <a:p>
            <a:pPr marL="285750" indent="-285750">
              <a:lnSpc>
                <a:spcPct val="150000"/>
              </a:lnSpc>
              <a:buFont typeface="Arial" panose="020B0604020202020204" pitchFamily="34" charset="0"/>
              <a:buChar char="•"/>
            </a:pPr>
            <a:r>
              <a:rPr lang="en-US" sz="1400" i="1" dirty="0">
                <a:solidFill>
                  <a:schemeClr val="tx1">
                    <a:lumMod val="65000"/>
                    <a:lumOff val="35000"/>
                  </a:schemeClr>
                </a:solidFill>
              </a:rPr>
              <a:t>Quickly create dynamic end-to-end REST APIs.</a:t>
            </a:r>
          </a:p>
          <a:p>
            <a:pPr marL="285750" indent="-285750">
              <a:lnSpc>
                <a:spcPct val="150000"/>
              </a:lnSpc>
              <a:buFont typeface="Arial" panose="020B0604020202020204" pitchFamily="34" charset="0"/>
              <a:buChar char="•"/>
            </a:pPr>
            <a:r>
              <a:rPr lang="en-US" sz="1400" i="1" dirty="0">
                <a:solidFill>
                  <a:schemeClr val="tx1">
                    <a:lumMod val="65000"/>
                    <a:lumOff val="35000"/>
                  </a:schemeClr>
                </a:solidFill>
              </a:rPr>
              <a:t>Connect devices and browsers to data and services.</a:t>
            </a:r>
          </a:p>
          <a:p>
            <a:pPr marL="285750" indent="-285750">
              <a:lnSpc>
                <a:spcPct val="150000"/>
              </a:lnSpc>
              <a:buFont typeface="Arial" panose="020B0604020202020204" pitchFamily="34" charset="0"/>
              <a:buChar char="•"/>
            </a:pPr>
            <a:r>
              <a:rPr lang="en-US" sz="1400" i="1" dirty="0">
                <a:solidFill>
                  <a:schemeClr val="tx1">
                    <a:lumMod val="65000"/>
                    <a:lumOff val="35000"/>
                  </a:schemeClr>
                </a:solidFill>
              </a:rPr>
              <a:t>Use Android, iOS, and AngularJS SDKs to easily create client apps.</a:t>
            </a:r>
          </a:p>
          <a:p>
            <a:pPr marL="285750" indent="-285750">
              <a:lnSpc>
                <a:spcPct val="150000"/>
              </a:lnSpc>
              <a:buFont typeface="Arial" panose="020B0604020202020204" pitchFamily="34" charset="0"/>
              <a:buChar char="•"/>
            </a:pPr>
            <a:r>
              <a:rPr lang="en-US" sz="1400" i="1" dirty="0">
                <a:solidFill>
                  <a:schemeClr val="tx1">
                    <a:lumMod val="65000"/>
                    <a:lumOff val="35000"/>
                  </a:schemeClr>
                </a:solidFill>
              </a:rPr>
              <a:t>Add-on components for push, file management, 3rd-party login, and geolocation.</a:t>
            </a:r>
          </a:p>
          <a:p>
            <a:pPr marL="285750" indent="-285750">
              <a:lnSpc>
                <a:spcPct val="150000"/>
              </a:lnSpc>
              <a:buFont typeface="Arial" panose="020B0604020202020204" pitchFamily="34" charset="0"/>
              <a:buChar char="•"/>
            </a:pPr>
            <a:r>
              <a:rPr lang="en-US" sz="1400" i="1" dirty="0">
                <a:solidFill>
                  <a:schemeClr val="tx1">
                    <a:lumMod val="65000"/>
                    <a:lumOff val="35000"/>
                  </a:schemeClr>
                </a:solidFill>
              </a:rPr>
              <a:t>Use </a:t>
            </a:r>
            <a:r>
              <a:rPr lang="en-US" sz="1400" i="1" dirty="0" err="1">
                <a:solidFill>
                  <a:schemeClr val="tx1">
                    <a:lumMod val="65000"/>
                    <a:lumOff val="35000"/>
                  </a:schemeClr>
                </a:solidFill>
              </a:rPr>
              <a:t>StrongLoop</a:t>
            </a:r>
            <a:r>
              <a:rPr lang="en-US" sz="1400" i="1" dirty="0">
                <a:solidFill>
                  <a:schemeClr val="tx1">
                    <a:lumMod val="65000"/>
                    <a:lumOff val="35000"/>
                  </a:schemeClr>
                </a:solidFill>
              </a:rPr>
              <a:t> Arc to visually edit, deploy, and monitor </a:t>
            </a:r>
            <a:r>
              <a:rPr lang="en-US" sz="1400" i="1" dirty="0" err="1">
                <a:solidFill>
                  <a:schemeClr val="tx1">
                    <a:lumMod val="65000"/>
                    <a:lumOff val="35000"/>
                  </a:schemeClr>
                </a:solidFill>
              </a:rPr>
              <a:t>LoopBack</a:t>
            </a:r>
            <a:r>
              <a:rPr lang="en-US" sz="1400" i="1" dirty="0">
                <a:solidFill>
                  <a:schemeClr val="tx1">
                    <a:lumMod val="65000"/>
                    <a:lumOff val="35000"/>
                  </a:schemeClr>
                </a:solidFill>
              </a:rPr>
              <a:t> apps.</a:t>
            </a:r>
          </a:p>
          <a:p>
            <a:pPr marL="285750" indent="-285750">
              <a:lnSpc>
                <a:spcPct val="150000"/>
              </a:lnSpc>
              <a:buFont typeface="Arial" panose="020B0604020202020204" pitchFamily="34" charset="0"/>
              <a:buChar char="•"/>
            </a:pPr>
            <a:r>
              <a:rPr lang="en-US" sz="1400" i="1" dirty="0" err="1">
                <a:solidFill>
                  <a:schemeClr val="tx1">
                    <a:lumMod val="65000"/>
                    <a:lumOff val="35000"/>
                  </a:schemeClr>
                </a:solidFill>
              </a:rPr>
              <a:t>StrongLoop</a:t>
            </a:r>
            <a:r>
              <a:rPr lang="en-US" sz="1400" i="1" dirty="0">
                <a:solidFill>
                  <a:schemeClr val="tx1">
                    <a:lumMod val="65000"/>
                    <a:lumOff val="35000"/>
                  </a:schemeClr>
                </a:solidFill>
              </a:rPr>
              <a:t> API Gateway acts an intermediary between API consumers (clients) and API providers to externalize, secure, and manage APIs.</a:t>
            </a:r>
            <a:endParaRPr lang="en-US" sz="1400" i="1" dirty="0" smtClean="0">
              <a:solidFill>
                <a:schemeClr val="tx1">
                  <a:lumMod val="65000"/>
                  <a:lumOff val="35000"/>
                </a:schemeClr>
              </a:solidFill>
            </a:endParaRPr>
          </a:p>
          <a:p>
            <a:pPr>
              <a:lnSpc>
                <a:spcPct val="150000"/>
              </a:lnSpc>
            </a:pPr>
            <a:endParaRPr lang="pt-BR" sz="1600" b="1" i="1" dirty="0" smtClean="0">
              <a:solidFill>
                <a:schemeClr val="tx1">
                  <a:lumMod val="65000"/>
                  <a:lumOff val="35000"/>
                </a:schemeClr>
              </a:solidFill>
              <a:latin typeface="Vital Light Edifier" panose="020B0502040204020203" pitchFamily="34" charset="0"/>
              <a:cs typeface="Vital Light Edifier" panose="020B0502040204020203" pitchFamily="34"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581128"/>
            <a:ext cx="3552825" cy="203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4619228"/>
            <a:ext cx="261937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5239627"/>
      </p:ext>
    </p:extLst>
  </p:cSld>
  <p:clrMapOvr>
    <a:masterClrMapping/>
  </p:clrMapOvr>
  <mc:AlternateContent xmlns:mc="http://schemas.openxmlformats.org/markup-compatibility/2006" xmlns:p14="http://schemas.microsoft.com/office/powerpoint/2010/main">
    <mc:Choice Requires="p14">
      <p:transition spd="slow" p14:dur="1250">
        <p14:flythrough dir="ou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835696" y="274638"/>
            <a:ext cx="6851104" cy="1143000"/>
          </a:xfrm>
        </p:spPr>
        <p:txBody>
          <a:bodyPr>
            <a:normAutofit/>
          </a:bodyPr>
          <a:lstStyle/>
          <a:p>
            <a:pPr algn="r"/>
            <a:r>
              <a:rPr lang="pt-BR" sz="3200" b="1" dirty="0" smtClean="0">
                <a:latin typeface="Vital Light Edifier" panose="020B0502040204020203" pitchFamily="34" charset="0"/>
                <a:ea typeface="+mn-ea"/>
                <a:cs typeface="Vital Light Edifier" panose="020B0502040204020203" pitchFamily="34" charset="0"/>
              </a:rPr>
              <a:t>Tecnologia</a:t>
            </a:r>
            <a:endParaRPr lang="pt-BR" sz="3200" b="1" dirty="0">
              <a:latin typeface="Vital Light Edifier" panose="020B0502040204020203" pitchFamily="34" charset="0"/>
              <a:ea typeface="+mn-ea"/>
              <a:cs typeface="Vital Light Edifier" panose="020B0502040204020203" pitchFamily="34" charset="0"/>
            </a:endParaRPr>
          </a:p>
        </p:txBody>
      </p:sp>
      <p:sp>
        <p:nvSpPr>
          <p:cNvPr id="9" name="CaixaDeTexto 8"/>
          <p:cNvSpPr txBox="1"/>
          <p:nvPr/>
        </p:nvSpPr>
        <p:spPr>
          <a:xfrm>
            <a:off x="467544" y="1340768"/>
            <a:ext cx="7920880" cy="923330"/>
          </a:xfrm>
          <a:prstGeom prst="rect">
            <a:avLst/>
          </a:prstGeom>
          <a:noFill/>
        </p:spPr>
        <p:txBody>
          <a:bodyPr wrap="square" rtlCol="0">
            <a:spAutoFit/>
          </a:bodyPr>
          <a:lstStyle/>
          <a:p>
            <a:pPr>
              <a:lnSpc>
                <a:spcPct val="150000"/>
              </a:lnSpc>
            </a:pPr>
            <a:r>
              <a:rPr lang="pt-BR" sz="2000" b="1" dirty="0" smtClean="0">
                <a:latin typeface="Vital Light Edifier" panose="020B0502040204020203" pitchFamily="34" charset="0"/>
                <a:cs typeface="Vital Light Edifier" panose="020B0502040204020203" pitchFamily="34" charset="0"/>
              </a:rPr>
              <a:t>Loopback.io</a:t>
            </a:r>
          </a:p>
          <a:p>
            <a:pPr>
              <a:lnSpc>
                <a:spcPct val="150000"/>
              </a:lnSpc>
            </a:pPr>
            <a:endParaRPr lang="pt-BR" sz="1600" b="1" i="1" dirty="0" smtClean="0">
              <a:solidFill>
                <a:schemeClr val="tx1">
                  <a:lumMod val="65000"/>
                  <a:lumOff val="35000"/>
                </a:schemeClr>
              </a:solidFill>
              <a:latin typeface="Vital Light Edifier" panose="020B0502040204020203" pitchFamily="34" charset="0"/>
              <a:cs typeface="Vital Light Edifier" panose="020B0502040204020203" pitchFamily="34" charset="0"/>
            </a:endParaRPr>
          </a:p>
        </p:txBody>
      </p:sp>
      <p:pic>
        <p:nvPicPr>
          <p:cNvPr id="5122" name="Picture 2" descr="D:\Github\LoopbackRestApiTests\slides\loopb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1916832"/>
            <a:ext cx="5184576" cy="4439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200360"/>
      </p:ext>
    </p:extLst>
  </p:cSld>
  <p:clrMapOvr>
    <a:masterClrMapping/>
  </p:clrMapOvr>
  <mc:AlternateContent xmlns:mc="http://schemas.openxmlformats.org/markup-compatibility/2006" xmlns:p14="http://schemas.microsoft.com/office/powerpoint/2010/main">
    <mc:Choice Requires="p14">
      <p:transition spd="slow" p14:dur="1250">
        <p14:flythrough dir="ou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835696" y="274638"/>
            <a:ext cx="6851104" cy="1143000"/>
          </a:xfrm>
        </p:spPr>
        <p:txBody>
          <a:bodyPr>
            <a:normAutofit/>
          </a:bodyPr>
          <a:lstStyle/>
          <a:p>
            <a:pPr algn="r"/>
            <a:r>
              <a:rPr lang="pt-BR" sz="3200" b="1" dirty="0" smtClean="0">
                <a:latin typeface="Vital Light Edifier" panose="020B0502040204020203" pitchFamily="34" charset="0"/>
                <a:ea typeface="+mn-ea"/>
                <a:cs typeface="Vital Light Edifier" panose="020B0502040204020203" pitchFamily="34" charset="0"/>
              </a:rPr>
              <a:t>Tecnologia</a:t>
            </a:r>
            <a:endParaRPr lang="pt-BR" sz="3200" b="1" dirty="0">
              <a:latin typeface="Vital Light Edifier" panose="020B0502040204020203" pitchFamily="34" charset="0"/>
              <a:ea typeface="+mn-ea"/>
              <a:cs typeface="Vital Light Edifier" panose="020B0502040204020203" pitchFamily="34" charset="0"/>
            </a:endParaRPr>
          </a:p>
        </p:txBody>
      </p:sp>
      <p:sp>
        <p:nvSpPr>
          <p:cNvPr id="9" name="CaixaDeTexto 8"/>
          <p:cNvSpPr txBox="1"/>
          <p:nvPr/>
        </p:nvSpPr>
        <p:spPr>
          <a:xfrm>
            <a:off x="467544" y="1340768"/>
            <a:ext cx="7920880" cy="2031325"/>
          </a:xfrm>
          <a:prstGeom prst="rect">
            <a:avLst/>
          </a:prstGeom>
          <a:noFill/>
        </p:spPr>
        <p:txBody>
          <a:bodyPr wrap="square" rtlCol="0">
            <a:spAutoFit/>
          </a:bodyPr>
          <a:lstStyle/>
          <a:p>
            <a:pPr>
              <a:lnSpc>
                <a:spcPct val="150000"/>
              </a:lnSpc>
            </a:pPr>
            <a:r>
              <a:rPr lang="pt-BR" sz="2000" b="1" dirty="0" smtClean="0">
                <a:latin typeface="Vital Light Edifier" panose="020B0502040204020203" pitchFamily="34" charset="0"/>
                <a:cs typeface="Vital Light Edifier" panose="020B0502040204020203" pitchFamily="34" charset="0"/>
              </a:rPr>
              <a:t>Visual Studio </a:t>
            </a:r>
            <a:r>
              <a:rPr lang="pt-BR" sz="2000" b="1" dirty="0" err="1" smtClean="0">
                <a:latin typeface="Vital Light Edifier" panose="020B0502040204020203" pitchFamily="34" charset="0"/>
                <a:cs typeface="Vital Light Edifier" panose="020B0502040204020203" pitchFamily="34" charset="0"/>
              </a:rPr>
              <a:t>Code</a:t>
            </a:r>
            <a:endParaRPr lang="pt-BR" sz="2000" b="1" dirty="0" smtClean="0">
              <a:latin typeface="Vital Light Edifier" panose="020B0502040204020203" pitchFamily="34" charset="0"/>
              <a:cs typeface="Vital Light Edifier" panose="020B0502040204020203" pitchFamily="34" charset="0"/>
            </a:endParaRPr>
          </a:p>
          <a:p>
            <a:pPr>
              <a:lnSpc>
                <a:spcPct val="150000"/>
              </a:lnSpc>
            </a:pPr>
            <a:r>
              <a:rPr lang="en-US" sz="1600" i="1" dirty="0" smtClean="0">
                <a:solidFill>
                  <a:schemeClr val="tx1">
                    <a:lumMod val="65000"/>
                    <a:lumOff val="35000"/>
                  </a:schemeClr>
                </a:solidFill>
              </a:rPr>
              <a:t>As </a:t>
            </a:r>
            <a:r>
              <a:rPr lang="en-US" sz="1600" i="1" dirty="0">
                <a:solidFill>
                  <a:schemeClr val="tx1">
                    <a:lumMod val="65000"/>
                    <a:lumOff val="35000"/>
                  </a:schemeClr>
                </a:solidFill>
              </a:rPr>
              <a:t>an asynchronous event driven JavaScript runtime, Node is designed to build scalable network applications. In the following "hello world" example, many connections can be handled concurrently. Upon each connection the callback is fired, but if there is no work to be done Node is sleeping.</a:t>
            </a:r>
            <a:endParaRPr lang="pt-BR" sz="1600" b="1" i="1" dirty="0" smtClean="0">
              <a:solidFill>
                <a:schemeClr val="tx1">
                  <a:lumMod val="65000"/>
                  <a:lumOff val="35000"/>
                </a:schemeClr>
              </a:solidFill>
              <a:latin typeface="Vital Light Edifier" panose="020B0502040204020203" pitchFamily="34" charset="0"/>
              <a:cs typeface="Vital Light Edifier" panose="020B0502040204020203" pitchFamily="34" charset="0"/>
            </a:endParaRPr>
          </a:p>
        </p:txBody>
      </p:sp>
    </p:spTree>
    <p:extLst>
      <p:ext uri="{BB962C8B-B14F-4D97-AF65-F5344CB8AC3E}">
        <p14:creationId xmlns:p14="http://schemas.microsoft.com/office/powerpoint/2010/main" val="1963175836"/>
      </p:ext>
    </p:extLst>
  </p:cSld>
  <p:clrMapOvr>
    <a:masterClrMapping/>
  </p:clrMapOvr>
  <mc:AlternateContent xmlns:mc="http://schemas.openxmlformats.org/markup-compatibility/2006" xmlns:p14="http://schemas.microsoft.com/office/powerpoint/2010/main">
    <mc:Choice Requires="p14">
      <p:transition spd="slow" p14:dur="1250">
        <p14:flythrough dir="ou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345</Words>
  <Application>Microsoft Office PowerPoint</Application>
  <PresentationFormat>Apresentação na tela (4:3)</PresentationFormat>
  <Paragraphs>49</Paragraphs>
  <Slides>10</Slides>
  <Notes>0</Notes>
  <HiddenSlides>0</HiddenSlides>
  <MMClips>0</MMClips>
  <ScaleCrop>false</ScaleCrop>
  <HeadingPairs>
    <vt:vector size="4" baseType="variant">
      <vt:variant>
        <vt:lpstr>Tema</vt:lpstr>
      </vt:variant>
      <vt:variant>
        <vt:i4>1</vt:i4>
      </vt:variant>
      <vt:variant>
        <vt:lpstr>Títulos de slides</vt:lpstr>
      </vt:variant>
      <vt:variant>
        <vt:i4>10</vt:i4>
      </vt:variant>
    </vt:vector>
  </HeadingPairs>
  <TitlesOfParts>
    <vt:vector size="11" baseType="lpstr">
      <vt:lpstr>Tema do Office</vt:lpstr>
      <vt:lpstr>Apresentação do PowerPoint</vt:lpstr>
      <vt:lpstr>Objetivos</vt:lpstr>
      <vt:lpstr>Apresentação do PowerPoint</vt:lpstr>
      <vt:lpstr>Modelo de Domínio utilizado</vt:lpstr>
      <vt:lpstr>Arquitetura Proposta</vt:lpstr>
      <vt:lpstr>Tecnologia</vt:lpstr>
      <vt:lpstr>Tecnologia</vt:lpstr>
      <vt:lpstr>Tecnologia</vt:lpstr>
      <vt:lpstr>Tecnologia</vt:lpstr>
      <vt:lpstr>Apresentação do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Wagner</dc:creator>
  <cp:lastModifiedBy>Fabio Farzat</cp:lastModifiedBy>
  <cp:revision>41</cp:revision>
  <dcterms:created xsi:type="dcterms:W3CDTF">2016-01-29T20:43:20Z</dcterms:created>
  <dcterms:modified xsi:type="dcterms:W3CDTF">2016-04-28T13:38:12Z</dcterms:modified>
</cp:coreProperties>
</file>