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B4DC9-2CA8-4CD0-87B5-1AE9FA02CEA1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C5555-413A-43EB-ABAE-EEF869ADB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8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985C9-A900-4F6B-AFB8-80F77A679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48DF69-A529-45AF-8FD1-392ED5484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7A89C-C8EB-4A2E-801D-5120B985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A3C-98A5-49B2-9306-2478A48BD5C0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A944C4-F31A-4F96-93D5-C02DBA91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B2B78-8697-4C31-96AC-6CE022D7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92FA-17CA-48D5-A237-138E4D549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4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AE1D-2827-4696-BB76-4B4F9270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A46CCF-D663-4D6D-8C12-15110B0B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4E0943-1AB3-4DB9-B706-13E29968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A3C-98A5-49B2-9306-2478A48BD5C0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4CD8F1-1336-4911-9E5D-1138D8C7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9888FD-2C49-4FEC-915C-216BACAB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92FA-17CA-48D5-A237-138E4D549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04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AAE46D-DDD2-4E1C-B207-F8E2CF48A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0381D3-4B46-4D1C-B5D8-49E64ED30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2EEA19-346C-4FEE-9A39-9B6D6CA3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A3C-98A5-49B2-9306-2478A48BD5C0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0B17C-6F26-4D7D-88F9-8030F7E4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CC285-2AB0-4B7D-8B72-E04F116B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92FA-17CA-48D5-A237-138E4D549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BFF29-8195-44B2-9169-0EA48D8B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CE23B-F912-4797-905A-0369CCC0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038AD-968A-4DF3-9F5E-F2A7D7BE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A3C-98A5-49B2-9306-2478A48BD5C0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DE9BD-2319-4F82-863D-C7318798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E1E243-020F-432C-84E2-367AB139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92FA-17CA-48D5-A237-138E4D549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4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E13D2-C524-4C34-AB18-30D3B8D5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69CCF-2BBB-4789-9E11-130B2236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480A60-D2C6-467B-B8CD-C14A982F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A3C-98A5-49B2-9306-2478A48BD5C0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8AF507-1D5D-467B-9466-C01DAC6C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57CB57-ABE8-4DCF-8FC3-76CC2CF5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92FA-17CA-48D5-A237-138E4D549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95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F4D3F-9AC2-4FE3-8E5D-83AFAFCB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84DC4-55EC-4A8F-B2D2-6CDC8A467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740B6-FA71-4A24-B8DA-8F2B0D0FB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F407CF-B957-434E-9280-3964E754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A3C-98A5-49B2-9306-2478A48BD5C0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712B03-9BD1-4F6F-9C82-CA02D368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20275F-9898-4982-A9E1-63029075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92FA-17CA-48D5-A237-138E4D549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5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180C0-47E9-4C96-9BC7-F5B3C080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3F4E78-A3F8-45F1-A3FB-F96B6C630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52DE87-0B69-4E29-8FD4-C9EDF302E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2901D6-9ED5-4874-A93C-FD5C778C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56C978-AA1E-44E6-B950-B9C791B08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AD070A-188F-4A88-AF65-537EA70F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A3C-98A5-49B2-9306-2478A48BD5C0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08811C-7ED9-465B-B26F-6E37F407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180213-8907-411E-861A-DE5DE0E4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92FA-17CA-48D5-A237-138E4D549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81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A61AE-9E5F-4B95-B0C5-8FBC6F89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685D8E-8A26-47AC-AA28-54781FBE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A3C-98A5-49B2-9306-2478A48BD5C0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15080-017A-4864-A3C2-719ACB8D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FE04A-433B-41AA-AE5E-007AA822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92FA-17CA-48D5-A237-138E4D549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33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AF46AF-8AD2-4C23-ABF4-DFABB3CF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A3C-98A5-49B2-9306-2478A48BD5C0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DD226-F311-4094-9342-235A26CB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918830-B111-4101-831D-F047C229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92FA-17CA-48D5-A237-138E4D549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0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FCB3B-D66D-42B9-ACC0-6EA68F72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4B028-740B-4FC0-9E72-0D502B5DB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D128A0-E9A6-4737-9D23-7EE465033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3577E7-A51D-40B5-B89D-BD0827A5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A3C-98A5-49B2-9306-2478A48BD5C0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5C11F5-1C26-4186-BDB5-420F1C0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099A1-5B64-45DE-BE09-31C9A041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92FA-17CA-48D5-A237-138E4D549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79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51600-E26D-4DA0-8D44-DF5863A5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4080A0-CD06-45D1-9FC4-37EEDAB6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8A448A-D46E-4E5D-9EEA-B98D281E0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A68E4B-C63A-4F40-8CC6-A992B5B7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A3C-98A5-49B2-9306-2478A48BD5C0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372A55-8D11-4084-AC86-8F18CBEB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5F41EE-ECDE-4E39-8D72-8E1FD304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92FA-17CA-48D5-A237-138E4D549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16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09A52-BE19-44D9-97BE-BE953214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261F27-3118-48F2-B043-23CD71087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31FE5-80C4-4754-972D-AFC64E624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5AA3C-98A5-49B2-9306-2478A48BD5C0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73177-BEA4-4687-B677-40B0067DE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80BDBF-9543-4FE7-8B07-CDA3E9196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92FA-17CA-48D5-A237-138E4D549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3126370-826D-46AE-90AF-400781D9B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01151"/>
              </p:ext>
            </p:extLst>
          </p:nvPr>
        </p:nvGraphicFramePr>
        <p:xfrm>
          <a:off x="764675" y="607371"/>
          <a:ext cx="24224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204">
                  <a:extLst>
                    <a:ext uri="{9D8B030D-6E8A-4147-A177-3AD203B41FA5}">
                      <a16:colId xmlns:a16="http://schemas.microsoft.com/office/drawing/2014/main" val="3980072595"/>
                    </a:ext>
                  </a:extLst>
                </a:gridCol>
                <a:gridCol w="1211204">
                  <a:extLst>
                    <a:ext uri="{9D8B030D-6E8A-4147-A177-3AD203B41FA5}">
                      <a16:colId xmlns:a16="http://schemas.microsoft.com/office/drawing/2014/main" val="2221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CustomerId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ProductId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0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 sz="2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33188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 sz="24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 sz="2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6901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 sz="24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6139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ru-RU" sz="24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 sz="2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7860963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ru-RU" sz="2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0162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1DC15C4-BD55-43D0-A930-830D179A8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5832"/>
              </p:ext>
            </p:extLst>
          </p:nvPr>
        </p:nvGraphicFramePr>
        <p:xfrm>
          <a:off x="4594290" y="607371"/>
          <a:ext cx="2232000" cy="22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400">
                  <a:extLst>
                    <a:ext uri="{9D8B030D-6E8A-4147-A177-3AD203B41FA5}">
                      <a16:colId xmlns:a16="http://schemas.microsoft.com/office/drawing/2014/main" val="2818296849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1632992694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188805883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177162871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1854921944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 fontAlgn="t"/>
                      <a:br>
                        <a:rPr lang="ru-RU" sz="1400" dirty="0">
                          <a:effectLst/>
                        </a:rPr>
                      </a:br>
                      <a:endParaRPr lang="ru-RU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ru-RU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ru-RU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11048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ru-RU" sz="1400" dirty="0">
                          <a:effectLst/>
                        </a:rPr>
                      </a:br>
                      <a:endParaRPr lang="ru-RU" sz="1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ru-RU" sz="1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641744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ru-RU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ru-RU" sz="1400" dirty="0">
                          <a:effectLst/>
                        </a:rPr>
                      </a:br>
                      <a:endParaRPr lang="ru-RU" sz="1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ru-RU" sz="1400" dirty="0">
                          <a:effectLst/>
                        </a:rPr>
                      </a:br>
                      <a:endParaRPr lang="ru-RU" sz="1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847436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957058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FCDCFC6-4CE2-4592-BCD2-864C8A981E1E}"/>
              </a:ext>
            </a:extLst>
          </p:cNvPr>
          <p:cNvCxnSpPr>
            <a:cxnSpLocks/>
          </p:cNvCxnSpPr>
          <p:nvPr/>
        </p:nvCxnSpPr>
        <p:spPr>
          <a:xfrm>
            <a:off x="3338004" y="1719891"/>
            <a:ext cx="1099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87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0DD665A-A766-42E7-8DBC-39CB05707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64986"/>
              </p:ext>
            </p:extLst>
          </p:nvPr>
        </p:nvGraphicFramePr>
        <p:xfrm>
          <a:off x="7597140" y="2827020"/>
          <a:ext cx="2155604" cy="27051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38901">
                  <a:extLst>
                    <a:ext uri="{9D8B030D-6E8A-4147-A177-3AD203B41FA5}">
                      <a16:colId xmlns:a16="http://schemas.microsoft.com/office/drawing/2014/main" val="3334173314"/>
                    </a:ext>
                  </a:extLst>
                </a:gridCol>
                <a:gridCol w="538901">
                  <a:extLst>
                    <a:ext uri="{9D8B030D-6E8A-4147-A177-3AD203B41FA5}">
                      <a16:colId xmlns:a16="http://schemas.microsoft.com/office/drawing/2014/main" val="4249434956"/>
                    </a:ext>
                  </a:extLst>
                </a:gridCol>
                <a:gridCol w="538901">
                  <a:extLst>
                    <a:ext uri="{9D8B030D-6E8A-4147-A177-3AD203B41FA5}">
                      <a16:colId xmlns:a16="http://schemas.microsoft.com/office/drawing/2014/main" val="872046165"/>
                    </a:ext>
                  </a:extLst>
                </a:gridCol>
                <a:gridCol w="538901">
                  <a:extLst>
                    <a:ext uri="{9D8B030D-6E8A-4147-A177-3AD203B41FA5}">
                      <a16:colId xmlns:a16="http://schemas.microsoft.com/office/drawing/2014/main" val="3217329332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r>
                        <a:rPr lang="en-US" sz="1600" dirty="0"/>
                        <a:t>94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59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-8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103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43944026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1600" dirty="0"/>
                        <a:t>53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-5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87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-16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15225517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63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108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46983504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-13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67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43979369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1600" dirty="0"/>
                        <a:t>115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115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25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1404317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5A30CF-72A7-4D62-8525-7EE6863B0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58871"/>
              </p:ext>
            </p:extLst>
          </p:nvPr>
        </p:nvGraphicFramePr>
        <p:xfrm>
          <a:off x="5635362" y="2827020"/>
          <a:ext cx="1077858" cy="27051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38929">
                  <a:extLst>
                    <a:ext uri="{9D8B030D-6E8A-4147-A177-3AD203B41FA5}">
                      <a16:colId xmlns:a16="http://schemas.microsoft.com/office/drawing/2014/main" val="544551726"/>
                    </a:ext>
                  </a:extLst>
                </a:gridCol>
                <a:gridCol w="538929">
                  <a:extLst>
                    <a:ext uri="{9D8B030D-6E8A-4147-A177-3AD203B41FA5}">
                      <a16:colId xmlns:a16="http://schemas.microsoft.com/office/drawing/2014/main" val="270132556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96323747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1600" dirty="0"/>
                        <a:t>-1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3712646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49884526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95463708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4465177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1C953F3-C081-4808-BDCA-9ECE64D1C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20654"/>
              </p:ext>
            </p:extLst>
          </p:nvPr>
        </p:nvGraphicFramePr>
        <p:xfrm>
          <a:off x="7597140" y="1188720"/>
          <a:ext cx="2155604" cy="108363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38901">
                  <a:extLst>
                    <a:ext uri="{9D8B030D-6E8A-4147-A177-3AD203B41FA5}">
                      <a16:colId xmlns:a16="http://schemas.microsoft.com/office/drawing/2014/main" val="629664642"/>
                    </a:ext>
                  </a:extLst>
                </a:gridCol>
                <a:gridCol w="538901">
                  <a:extLst>
                    <a:ext uri="{9D8B030D-6E8A-4147-A177-3AD203B41FA5}">
                      <a16:colId xmlns:a16="http://schemas.microsoft.com/office/drawing/2014/main" val="1988551121"/>
                    </a:ext>
                  </a:extLst>
                </a:gridCol>
                <a:gridCol w="538901">
                  <a:extLst>
                    <a:ext uri="{9D8B030D-6E8A-4147-A177-3AD203B41FA5}">
                      <a16:colId xmlns:a16="http://schemas.microsoft.com/office/drawing/2014/main" val="2193239353"/>
                    </a:ext>
                  </a:extLst>
                </a:gridCol>
                <a:gridCol w="538901">
                  <a:extLst>
                    <a:ext uri="{9D8B030D-6E8A-4147-A177-3AD203B41FA5}">
                      <a16:colId xmlns:a16="http://schemas.microsoft.com/office/drawing/2014/main" val="4095306717"/>
                    </a:ext>
                  </a:extLst>
                </a:gridCol>
              </a:tblGrid>
              <a:tr h="541818"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23711108"/>
                  </a:ext>
                </a:extLst>
              </a:tr>
              <a:tr h="541818"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5274181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96FC578-56F6-4D0B-BE5D-438785A4E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54250"/>
              </p:ext>
            </p:extLst>
          </p:nvPr>
        </p:nvGraphicFramePr>
        <p:xfrm>
          <a:off x="2954158" y="556260"/>
          <a:ext cx="2155604" cy="27051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38901">
                  <a:extLst>
                    <a:ext uri="{9D8B030D-6E8A-4147-A177-3AD203B41FA5}">
                      <a16:colId xmlns:a16="http://schemas.microsoft.com/office/drawing/2014/main" val="3334173314"/>
                    </a:ext>
                  </a:extLst>
                </a:gridCol>
                <a:gridCol w="538901">
                  <a:extLst>
                    <a:ext uri="{9D8B030D-6E8A-4147-A177-3AD203B41FA5}">
                      <a16:colId xmlns:a16="http://schemas.microsoft.com/office/drawing/2014/main" val="4249434956"/>
                    </a:ext>
                  </a:extLst>
                </a:gridCol>
                <a:gridCol w="538901">
                  <a:extLst>
                    <a:ext uri="{9D8B030D-6E8A-4147-A177-3AD203B41FA5}">
                      <a16:colId xmlns:a16="http://schemas.microsoft.com/office/drawing/2014/main" val="872046165"/>
                    </a:ext>
                  </a:extLst>
                </a:gridCol>
                <a:gridCol w="538901">
                  <a:extLst>
                    <a:ext uri="{9D8B030D-6E8A-4147-A177-3AD203B41FA5}">
                      <a16:colId xmlns:a16="http://schemas.microsoft.com/office/drawing/2014/main" val="3217329332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43944026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15225517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46983504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43979369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14043172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0CFD96B-EFBE-4DA1-B538-F403403575A7}"/>
              </a:ext>
            </a:extLst>
          </p:cNvPr>
          <p:cNvSpPr/>
          <p:nvPr/>
        </p:nvSpPr>
        <p:spPr>
          <a:xfrm>
            <a:off x="9265920" y="2971800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73077CD-FDF4-44C8-A319-E8FD9900B3EF}"/>
              </a:ext>
            </a:extLst>
          </p:cNvPr>
          <p:cNvSpPr/>
          <p:nvPr/>
        </p:nvSpPr>
        <p:spPr>
          <a:xfrm>
            <a:off x="7649711" y="2964180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D13F73E-3300-450D-9EEB-2B77068ED748}"/>
              </a:ext>
            </a:extLst>
          </p:cNvPr>
          <p:cNvSpPr/>
          <p:nvPr/>
        </p:nvSpPr>
        <p:spPr>
          <a:xfrm>
            <a:off x="8187690" y="2971800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84CF832-8C25-491A-A6F6-A2CB171731DA}"/>
              </a:ext>
            </a:extLst>
          </p:cNvPr>
          <p:cNvSpPr/>
          <p:nvPr/>
        </p:nvSpPr>
        <p:spPr>
          <a:xfrm>
            <a:off x="7642860" y="4030980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230AE9F-EC0C-4677-BA4F-89B07E4A9605}"/>
              </a:ext>
            </a:extLst>
          </p:cNvPr>
          <p:cNvSpPr/>
          <p:nvPr/>
        </p:nvSpPr>
        <p:spPr>
          <a:xfrm>
            <a:off x="9270010" y="4030980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653ED38-1366-4CC1-82DF-7EF5133748BD}"/>
              </a:ext>
            </a:extLst>
          </p:cNvPr>
          <p:cNvSpPr/>
          <p:nvPr/>
        </p:nvSpPr>
        <p:spPr>
          <a:xfrm>
            <a:off x="8191657" y="4030980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FF61047-7583-4A26-8724-C095BF97ECB0}"/>
              </a:ext>
            </a:extLst>
          </p:cNvPr>
          <p:cNvSpPr/>
          <p:nvPr/>
        </p:nvSpPr>
        <p:spPr>
          <a:xfrm>
            <a:off x="4629177" y="684204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CD55A3F-1959-4686-BCAF-ED479C08A050}"/>
              </a:ext>
            </a:extLst>
          </p:cNvPr>
          <p:cNvSpPr/>
          <p:nvPr/>
        </p:nvSpPr>
        <p:spPr>
          <a:xfrm>
            <a:off x="3021357" y="676584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5922A17-0526-49A8-BDAE-2412C4887BBD}"/>
              </a:ext>
            </a:extLst>
          </p:cNvPr>
          <p:cNvSpPr/>
          <p:nvPr/>
        </p:nvSpPr>
        <p:spPr>
          <a:xfrm>
            <a:off x="3550947" y="684204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053A41-D114-4D68-899C-89BA2FAE6B5D}"/>
              </a:ext>
            </a:extLst>
          </p:cNvPr>
          <p:cNvSpPr/>
          <p:nvPr/>
        </p:nvSpPr>
        <p:spPr>
          <a:xfrm>
            <a:off x="3006117" y="1743384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00901AE-3368-42CA-9700-FE3B1597C7EA}"/>
              </a:ext>
            </a:extLst>
          </p:cNvPr>
          <p:cNvSpPr/>
          <p:nvPr/>
        </p:nvSpPr>
        <p:spPr>
          <a:xfrm>
            <a:off x="4641656" y="1743384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561A7FF-3AB4-4FF7-B4A8-A79F351C32EB}"/>
              </a:ext>
            </a:extLst>
          </p:cNvPr>
          <p:cNvSpPr/>
          <p:nvPr/>
        </p:nvSpPr>
        <p:spPr>
          <a:xfrm>
            <a:off x="7642860" y="5105400"/>
            <a:ext cx="434340" cy="297180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158EC43-5791-44E8-9D2D-3561DBF229B8}"/>
              </a:ext>
            </a:extLst>
          </p:cNvPr>
          <p:cNvSpPr/>
          <p:nvPr/>
        </p:nvSpPr>
        <p:spPr>
          <a:xfrm>
            <a:off x="8728710" y="5105400"/>
            <a:ext cx="434340" cy="297180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647FD20-6E1B-4AB6-9357-B435E8B86C4E}"/>
              </a:ext>
            </a:extLst>
          </p:cNvPr>
          <p:cNvSpPr/>
          <p:nvPr/>
        </p:nvSpPr>
        <p:spPr>
          <a:xfrm>
            <a:off x="8728710" y="3499176"/>
            <a:ext cx="434340" cy="297180"/>
          </a:xfrm>
          <a:prstGeom prst="rect">
            <a:avLst/>
          </a:prstGeom>
          <a:solidFill>
            <a:srgbClr val="F2A16A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5DE7A03-0024-4600-A10B-F5E0D79D52FB}"/>
              </a:ext>
            </a:extLst>
          </p:cNvPr>
          <p:cNvSpPr/>
          <p:nvPr/>
        </p:nvSpPr>
        <p:spPr>
          <a:xfrm>
            <a:off x="7651249" y="3501390"/>
            <a:ext cx="434340" cy="297180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32B35D9-7839-41DA-A030-78EFBFBC5375}"/>
              </a:ext>
            </a:extLst>
          </p:cNvPr>
          <p:cNvSpPr/>
          <p:nvPr/>
        </p:nvSpPr>
        <p:spPr>
          <a:xfrm>
            <a:off x="4629177" y="2314884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5642956-FD95-42C2-B869-5062E552688D}"/>
              </a:ext>
            </a:extLst>
          </p:cNvPr>
          <p:cNvSpPr/>
          <p:nvPr/>
        </p:nvSpPr>
        <p:spPr>
          <a:xfrm>
            <a:off x="9265920" y="4585644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AFDECF3-49D7-4737-8749-D8977AEC513E}"/>
              </a:ext>
            </a:extLst>
          </p:cNvPr>
          <p:cNvSpPr/>
          <p:nvPr/>
        </p:nvSpPr>
        <p:spPr>
          <a:xfrm>
            <a:off x="8187690" y="4585644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C4D08E4-630E-4C2E-8B32-06F0934AF850}"/>
              </a:ext>
            </a:extLst>
          </p:cNvPr>
          <p:cNvSpPr/>
          <p:nvPr/>
        </p:nvSpPr>
        <p:spPr>
          <a:xfrm>
            <a:off x="7642860" y="4585644"/>
            <a:ext cx="434340" cy="297180"/>
          </a:xfrm>
          <a:prstGeom prst="rect">
            <a:avLst/>
          </a:prstGeom>
          <a:solidFill>
            <a:srgbClr val="00B050">
              <a:alpha val="33000"/>
            </a:srgbClr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CCA578C-6400-41C0-8EF3-9619ED7DB565}"/>
              </a:ext>
            </a:extLst>
          </p:cNvPr>
          <p:cNvSpPr/>
          <p:nvPr/>
        </p:nvSpPr>
        <p:spPr>
          <a:xfrm>
            <a:off x="3001698" y="2838450"/>
            <a:ext cx="434340" cy="297180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DE79E22-4101-4AC3-924E-F2E8246A0AC7}"/>
              </a:ext>
            </a:extLst>
          </p:cNvPr>
          <p:cNvSpPr/>
          <p:nvPr/>
        </p:nvSpPr>
        <p:spPr>
          <a:xfrm>
            <a:off x="4087548" y="2838450"/>
            <a:ext cx="434340" cy="297180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4E52509-27A0-4C4C-B3B7-2319418E9476}"/>
              </a:ext>
            </a:extLst>
          </p:cNvPr>
          <p:cNvSpPr/>
          <p:nvPr/>
        </p:nvSpPr>
        <p:spPr>
          <a:xfrm>
            <a:off x="4087548" y="1232226"/>
            <a:ext cx="434340" cy="297180"/>
          </a:xfrm>
          <a:prstGeom prst="rect">
            <a:avLst/>
          </a:prstGeom>
          <a:solidFill>
            <a:srgbClr val="F2A16A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AB6309-5F07-4D5A-B15D-4B5773C78517}"/>
              </a:ext>
            </a:extLst>
          </p:cNvPr>
          <p:cNvSpPr txBox="1"/>
          <p:nvPr/>
        </p:nvSpPr>
        <p:spPr>
          <a:xfrm>
            <a:off x="6789420" y="3916680"/>
            <a:ext cx="59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/10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7B8AC6-7B5C-46C8-90D3-7426F543CB8F}"/>
              </a:ext>
            </a:extLst>
          </p:cNvPr>
          <p:cNvSpPr txBox="1"/>
          <p:nvPr/>
        </p:nvSpPr>
        <p:spPr>
          <a:xfrm>
            <a:off x="9845040" y="1508380"/>
            <a:ext cx="59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/10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EAE69D-9DC7-4FC6-B7C4-3EB4A3ADBA5F}"/>
              </a:ext>
            </a:extLst>
          </p:cNvPr>
          <p:cNvSpPr txBox="1"/>
          <p:nvPr/>
        </p:nvSpPr>
        <p:spPr>
          <a:xfrm>
            <a:off x="9898380" y="3787378"/>
            <a:ext cx="73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/100</a:t>
            </a:r>
            <a:endParaRPr lang="ru-RU" dirty="0"/>
          </a:p>
        </p:txBody>
      </p:sp>
      <p:sp>
        <p:nvSpPr>
          <p:cNvPr id="44" name="Дуга 43">
            <a:extLst>
              <a:ext uri="{FF2B5EF4-FFF2-40B4-BE49-F238E27FC236}">
                <a16:creationId xmlns:a16="http://schemas.microsoft.com/office/drawing/2014/main" id="{D81A1552-2211-43CB-AB34-B4B2CC62E98F}"/>
              </a:ext>
            </a:extLst>
          </p:cNvPr>
          <p:cNvSpPr/>
          <p:nvPr/>
        </p:nvSpPr>
        <p:spPr>
          <a:xfrm rot="20911358">
            <a:off x="4292912" y="1334050"/>
            <a:ext cx="3375346" cy="924752"/>
          </a:xfrm>
          <a:prstGeom prst="arc">
            <a:avLst>
              <a:gd name="adj1" fmla="val 13162159"/>
              <a:gd name="adj2" fmla="val 2112007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Дуга 45">
            <a:extLst>
              <a:ext uri="{FF2B5EF4-FFF2-40B4-BE49-F238E27FC236}">
                <a16:creationId xmlns:a16="http://schemas.microsoft.com/office/drawing/2014/main" id="{28F0BB80-3CCF-4A4E-8BFF-4329253C91E7}"/>
              </a:ext>
            </a:extLst>
          </p:cNvPr>
          <p:cNvSpPr/>
          <p:nvPr/>
        </p:nvSpPr>
        <p:spPr>
          <a:xfrm>
            <a:off x="3099794" y="1730538"/>
            <a:ext cx="3270015" cy="2047994"/>
          </a:xfrm>
          <a:prstGeom prst="arc">
            <a:avLst>
              <a:gd name="adj1" fmla="val 17790040"/>
              <a:gd name="adj2" fmla="val 211507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3CE91E-D544-403D-8315-A5D403644519}"/>
              </a:ext>
            </a:extLst>
          </p:cNvPr>
          <p:cNvSpPr txBox="1"/>
          <p:nvPr/>
        </p:nvSpPr>
        <p:spPr>
          <a:xfrm>
            <a:off x="7598438" y="776905"/>
            <a:ext cx="224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Латентные признаки продуктов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FE6425-EA11-4F71-86BD-FCA2413C16A5}"/>
              </a:ext>
            </a:extLst>
          </p:cNvPr>
          <p:cNvSpPr txBox="1"/>
          <p:nvPr/>
        </p:nvSpPr>
        <p:spPr>
          <a:xfrm>
            <a:off x="4734801" y="3556546"/>
            <a:ext cx="9605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Латентные признаки клиентов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EAFAE6-5512-4B42-8329-8764FFDFE60C}"/>
              </a:ext>
            </a:extLst>
          </p:cNvPr>
          <p:cNvSpPr txBox="1"/>
          <p:nvPr/>
        </p:nvSpPr>
        <p:spPr>
          <a:xfrm>
            <a:off x="2759705" y="227817"/>
            <a:ext cx="2622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Исходная матрица клиент-продукт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D6FEE8-344E-463E-A99F-A4A2D8442FE0}"/>
              </a:ext>
            </a:extLst>
          </p:cNvPr>
          <p:cNvSpPr txBox="1"/>
          <p:nvPr/>
        </p:nvSpPr>
        <p:spPr>
          <a:xfrm>
            <a:off x="7070201" y="2514927"/>
            <a:ext cx="3367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Результат перемножения латентных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323190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5A30CF-72A7-4D62-8525-7EE6863B0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56272"/>
              </p:ext>
            </p:extLst>
          </p:nvPr>
        </p:nvGraphicFramePr>
        <p:xfrm>
          <a:off x="4046904" y="3687211"/>
          <a:ext cx="720000" cy="172799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41841">
                  <a:extLst>
                    <a:ext uri="{9D8B030D-6E8A-4147-A177-3AD203B41FA5}">
                      <a16:colId xmlns:a16="http://schemas.microsoft.com/office/drawing/2014/main" val="544551726"/>
                    </a:ext>
                  </a:extLst>
                </a:gridCol>
                <a:gridCol w="378159">
                  <a:extLst>
                    <a:ext uri="{9D8B030D-6E8A-4147-A177-3AD203B41FA5}">
                      <a16:colId xmlns:a16="http://schemas.microsoft.com/office/drawing/2014/main" val="270132556"/>
                    </a:ext>
                  </a:extLst>
                </a:gridCol>
              </a:tblGrid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323747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712646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4526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63708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65177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505593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74523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1C953F3-C081-4808-BDCA-9ECE64D1C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55263"/>
              </p:ext>
            </p:extLst>
          </p:nvPr>
        </p:nvGraphicFramePr>
        <p:xfrm>
          <a:off x="7597140" y="975331"/>
          <a:ext cx="1908000" cy="50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77000">
                  <a:extLst>
                    <a:ext uri="{9D8B030D-6E8A-4147-A177-3AD203B41FA5}">
                      <a16:colId xmlns:a16="http://schemas.microsoft.com/office/drawing/2014/main" val="629664642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1988551121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2193239353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40953067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111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74181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96FC578-56F6-4D0B-BE5D-438785A4E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34322"/>
              </p:ext>
            </p:extLst>
          </p:nvPr>
        </p:nvGraphicFramePr>
        <p:xfrm>
          <a:off x="4005481" y="783296"/>
          <a:ext cx="1908000" cy="172799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77000">
                  <a:extLst>
                    <a:ext uri="{9D8B030D-6E8A-4147-A177-3AD203B41FA5}">
                      <a16:colId xmlns:a16="http://schemas.microsoft.com/office/drawing/2014/main" val="3334173314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4249434956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872046165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3217329332"/>
                    </a:ext>
                  </a:extLst>
                </a:gridCol>
              </a:tblGrid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43944026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15225517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46983504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43979369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14043172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326108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412853"/>
                  </a:ext>
                </a:extLst>
              </a:tr>
            </a:tbl>
          </a:graphicData>
        </a:graphic>
      </p:graphicFrame>
      <p:sp>
        <p:nvSpPr>
          <p:cNvPr id="44" name="Дуга 43">
            <a:extLst>
              <a:ext uri="{FF2B5EF4-FFF2-40B4-BE49-F238E27FC236}">
                <a16:creationId xmlns:a16="http://schemas.microsoft.com/office/drawing/2014/main" id="{D81A1552-2211-43CB-AB34-B4B2CC62E98F}"/>
              </a:ext>
            </a:extLst>
          </p:cNvPr>
          <p:cNvSpPr/>
          <p:nvPr/>
        </p:nvSpPr>
        <p:spPr>
          <a:xfrm rot="20911358">
            <a:off x="5590342" y="1242790"/>
            <a:ext cx="2265654" cy="924752"/>
          </a:xfrm>
          <a:prstGeom prst="arc">
            <a:avLst>
              <a:gd name="adj1" fmla="val 13162159"/>
              <a:gd name="adj2" fmla="val 1961885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6" name="Дуга 45">
            <a:extLst>
              <a:ext uri="{FF2B5EF4-FFF2-40B4-BE49-F238E27FC236}">
                <a16:creationId xmlns:a16="http://schemas.microsoft.com/office/drawing/2014/main" id="{28F0BB80-3CCF-4A4E-8BFF-4329253C91E7}"/>
              </a:ext>
            </a:extLst>
          </p:cNvPr>
          <p:cNvSpPr/>
          <p:nvPr/>
        </p:nvSpPr>
        <p:spPr>
          <a:xfrm rot="4959488">
            <a:off x="1756251" y="1265178"/>
            <a:ext cx="3933138" cy="2047994"/>
          </a:xfrm>
          <a:prstGeom prst="arc">
            <a:avLst>
              <a:gd name="adj1" fmla="val 17790040"/>
              <a:gd name="adj2" fmla="val 1973410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FE6425-EA11-4F71-86BD-FCA2413C16A5}"/>
              </a:ext>
            </a:extLst>
          </p:cNvPr>
          <p:cNvSpPr txBox="1"/>
          <p:nvPr/>
        </p:nvSpPr>
        <p:spPr>
          <a:xfrm>
            <a:off x="4033160" y="5415210"/>
            <a:ext cx="960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Латентные признаки клиентов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EAFAE6-5512-4B42-8329-8764FFDFE60C}"/>
              </a:ext>
            </a:extLst>
          </p:cNvPr>
          <p:cNvSpPr txBox="1"/>
          <p:nvPr/>
        </p:nvSpPr>
        <p:spPr>
          <a:xfrm>
            <a:off x="3868163" y="415410"/>
            <a:ext cx="2243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Исходная матрица клиент-продукт</a:t>
            </a:r>
          </a:p>
        </p:txBody>
      </p:sp>
      <p:graphicFrame>
        <p:nvGraphicFramePr>
          <p:cNvPr id="43" name="Таблица 42">
            <a:extLst>
              <a:ext uri="{FF2B5EF4-FFF2-40B4-BE49-F238E27FC236}">
                <a16:creationId xmlns:a16="http://schemas.microsoft.com/office/drawing/2014/main" id="{FB59AD7E-2635-4399-A1FA-01A795F34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52264"/>
              </p:ext>
            </p:extLst>
          </p:nvPr>
        </p:nvGraphicFramePr>
        <p:xfrm>
          <a:off x="4830473" y="3687211"/>
          <a:ext cx="1440000" cy="172799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5445517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1325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07589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0618414"/>
                    </a:ext>
                  </a:extLst>
                </a:gridCol>
              </a:tblGrid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323747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712646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4526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63708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65177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505593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74523"/>
                  </a:ext>
                </a:extLst>
              </a:tr>
            </a:tbl>
          </a:graphicData>
        </a:graphic>
      </p:graphicFrame>
      <p:graphicFrame>
        <p:nvGraphicFramePr>
          <p:cNvPr id="45" name="Таблица 44">
            <a:extLst>
              <a:ext uri="{FF2B5EF4-FFF2-40B4-BE49-F238E27FC236}">
                <a16:creationId xmlns:a16="http://schemas.microsoft.com/office/drawing/2014/main" id="{CD3B46CB-C764-4E1A-A418-B3CC2EB2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71470"/>
              </p:ext>
            </p:extLst>
          </p:nvPr>
        </p:nvGraphicFramePr>
        <p:xfrm>
          <a:off x="6334042" y="3687211"/>
          <a:ext cx="1080000" cy="172799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5445517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1325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0758980"/>
                    </a:ext>
                  </a:extLst>
                </a:gridCol>
              </a:tblGrid>
              <a:tr h="246857">
                <a:tc>
                  <a:txBody>
                    <a:bodyPr/>
                    <a:lstStyle/>
                    <a:p>
                      <a:r>
                        <a:rPr lang="ru-RU" sz="800" dirty="0"/>
                        <a:t>0,3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1</a:t>
                      </a:r>
                    </a:p>
                  </a:txBody>
                  <a:tcPr anchor="ctr" anchorCtr="1"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0</a:t>
                      </a:r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96323747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r>
                        <a:rPr lang="ru-RU" sz="800" dirty="0"/>
                        <a:t>0,4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0</a:t>
                      </a:r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3712646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r>
                        <a:rPr lang="ru-RU" sz="800" dirty="0"/>
                        <a:t>0,8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1</a:t>
                      </a:r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9884526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r>
                        <a:rPr lang="ru-RU" sz="800" dirty="0"/>
                        <a:t>0,1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0</a:t>
                      </a:r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5463708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r>
                        <a:rPr lang="ru-RU" sz="800" dirty="0"/>
                        <a:t>0,4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1</a:t>
                      </a:r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465177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r>
                        <a:rPr lang="ru-RU" sz="800" dirty="0"/>
                        <a:t>0,6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1</a:t>
                      </a:r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4505593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r>
                        <a:rPr lang="ru-RU" sz="800" dirty="0"/>
                        <a:t>0,7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1</a:t>
                      </a:r>
                    </a:p>
                  </a:txBody>
                  <a:tcPr anchor="ctr" anchorCtr="1"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0</a:t>
                      </a:r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474523"/>
                  </a:ext>
                </a:extLst>
              </a:tr>
            </a:tbl>
          </a:graphicData>
        </a:graphic>
      </p:graphicFrame>
      <p:graphicFrame>
        <p:nvGraphicFramePr>
          <p:cNvPr id="51" name="Таблица 50">
            <a:extLst>
              <a:ext uri="{FF2B5EF4-FFF2-40B4-BE49-F238E27FC236}">
                <a16:creationId xmlns:a16="http://schemas.microsoft.com/office/drawing/2014/main" id="{0DD60FFF-C897-469C-AA65-D714355B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60417"/>
              </p:ext>
            </p:extLst>
          </p:nvPr>
        </p:nvGraphicFramePr>
        <p:xfrm>
          <a:off x="7597140" y="1553161"/>
          <a:ext cx="1908000" cy="1008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77000">
                  <a:extLst>
                    <a:ext uri="{9D8B030D-6E8A-4147-A177-3AD203B41FA5}">
                      <a16:colId xmlns:a16="http://schemas.microsoft.com/office/drawing/2014/main" val="629664642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1988551121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2193239353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40953067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0</a:t>
                      </a:r>
                    </a:p>
                  </a:txBody>
                  <a:tcPr anchor="ctr" anchorCtr="1"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0</a:t>
                      </a:r>
                    </a:p>
                  </a:txBody>
                  <a:tcPr anchor="ctr" anchorCtr="1"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0</a:t>
                      </a:r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37111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ru-RU" sz="900" dirty="0"/>
                        <a:t>0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0</a:t>
                      </a:r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57700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ru-RU" sz="900" dirty="0"/>
                        <a:t>0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62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900" dirty="0"/>
                        <a:t>0,3</a:t>
                      </a:r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0,9</a:t>
                      </a:r>
                      <a:endParaRPr lang="ru-RU" sz="900" dirty="0"/>
                    </a:p>
                  </a:txBody>
                  <a:tcPr anchor="ctr" anchorCtr="1"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0,1</a:t>
                      </a:r>
                      <a:endParaRPr lang="ru-RU" sz="900" dirty="0"/>
                    </a:p>
                  </a:txBody>
                  <a:tcPr anchor="ctr" anchorCtr="1"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0,2</a:t>
                      </a:r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274181"/>
                  </a:ext>
                </a:extLst>
              </a:tr>
            </a:tbl>
          </a:graphicData>
        </a:graphic>
      </p:graphicFrame>
      <p:graphicFrame>
        <p:nvGraphicFramePr>
          <p:cNvPr id="52" name="Таблица 51">
            <a:extLst>
              <a:ext uri="{FF2B5EF4-FFF2-40B4-BE49-F238E27FC236}">
                <a16:creationId xmlns:a16="http://schemas.microsoft.com/office/drawing/2014/main" id="{41892366-76AA-4FE8-A6F5-000CCDB41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18543"/>
              </p:ext>
            </p:extLst>
          </p:nvPr>
        </p:nvGraphicFramePr>
        <p:xfrm>
          <a:off x="7597140" y="2627036"/>
          <a:ext cx="1908000" cy="756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77000">
                  <a:extLst>
                    <a:ext uri="{9D8B030D-6E8A-4147-A177-3AD203B41FA5}">
                      <a16:colId xmlns:a16="http://schemas.microsoft.com/office/drawing/2014/main" val="629664642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1988551121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2193239353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40953067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111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741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anchor="ctr" anchorCtr="1"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1318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DAB85B59-10C6-43CD-9BFA-266B28FE7D3C}"/>
              </a:ext>
            </a:extLst>
          </p:cNvPr>
          <p:cNvSpPr txBox="1"/>
          <p:nvPr/>
        </p:nvSpPr>
        <p:spPr>
          <a:xfrm>
            <a:off x="9505140" y="975357"/>
            <a:ext cx="876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Латентные признаки продуктов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A374BF-465B-4E07-8223-AE696A7655C4}"/>
              </a:ext>
            </a:extLst>
          </p:cNvPr>
          <p:cNvSpPr txBox="1"/>
          <p:nvPr/>
        </p:nvSpPr>
        <p:spPr>
          <a:xfrm>
            <a:off x="9505140" y="1738643"/>
            <a:ext cx="876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Явные признаки продуктов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D95C-805D-4A4A-A587-922BF2CF4560}"/>
              </a:ext>
            </a:extLst>
          </p:cNvPr>
          <p:cNvSpPr txBox="1"/>
          <p:nvPr/>
        </p:nvSpPr>
        <p:spPr>
          <a:xfrm>
            <a:off x="9505140" y="2536297"/>
            <a:ext cx="87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Признаки продуктов, парные к явным признакам клиентов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32EDFF-E310-496F-AD4F-2E92B439F8B7}"/>
              </a:ext>
            </a:extLst>
          </p:cNvPr>
          <p:cNvSpPr txBox="1"/>
          <p:nvPr/>
        </p:nvSpPr>
        <p:spPr>
          <a:xfrm>
            <a:off x="6435892" y="5415210"/>
            <a:ext cx="876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Явные признаки клиентов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0D8856-35EC-4A9E-A7E4-C9B2FD7E7B01}"/>
              </a:ext>
            </a:extLst>
          </p:cNvPr>
          <p:cNvSpPr txBox="1"/>
          <p:nvPr/>
        </p:nvSpPr>
        <p:spPr>
          <a:xfrm>
            <a:off x="4890398" y="5415210"/>
            <a:ext cx="13319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Признаки клиентов, парные к явным признакам продуктов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E16E17-E579-4994-93F3-E7998C3CBED7}"/>
              </a:ext>
            </a:extLst>
          </p:cNvPr>
          <p:cNvSpPr txBox="1"/>
          <p:nvPr/>
        </p:nvSpPr>
        <p:spPr>
          <a:xfrm>
            <a:off x="8237910" y="689426"/>
            <a:ext cx="87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Продукты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2E4189-3550-4095-B021-C80E03C6FBB2}"/>
              </a:ext>
            </a:extLst>
          </p:cNvPr>
          <p:cNvSpPr txBox="1"/>
          <p:nvPr/>
        </p:nvSpPr>
        <p:spPr>
          <a:xfrm rot="16200000">
            <a:off x="3346138" y="4394383"/>
            <a:ext cx="87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Клиенты</a:t>
            </a:r>
          </a:p>
        </p:txBody>
      </p:sp>
      <p:sp>
        <p:nvSpPr>
          <p:cNvPr id="34" name="Левая фигурная скобка 33">
            <a:extLst>
              <a:ext uri="{FF2B5EF4-FFF2-40B4-BE49-F238E27FC236}">
                <a16:creationId xmlns:a16="http://schemas.microsoft.com/office/drawing/2014/main" id="{45F235F5-E9CE-47ED-A96A-D04F1F37872E}"/>
              </a:ext>
            </a:extLst>
          </p:cNvPr>
          <p:cNvSpPr/>
          <p:nvPr/>
        </p:nvSpPr>
        <p:spPr>
          <a:xfrm>
            <a:off x="7327309" y="1553161"/>
            <a:ext cx="173466" cy="770939"/>
          </a:xfrm>
          <a:prstGeom prst="leftBrace">
            <a:avLst>
              <a:gd name="adj1" fmla="val 35180"/>
              <a:gd name="adj2" fmla="val 52312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7F8C11-F103-4129-A8FF-3E89BB448C1A}"/>
              </a:ext>
            </a:extLst>
          </p:cNvPr>
          <p:cNvSpPr txBox="1"/>
          <p:nvPr/>
        </p:nvSpPr>
        <p:spPr>
          <a:xfrm>
            <a:off x="6304820" y="1771839"/>
            <a:ext cx="105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Производитель (</a:t>
            </a:r>
            <a:r>
              <a:rPr lang="en-US" sz="900" dirty="0"/>
              <a:t>one-hot encoded)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B88A94-3039-4CE4-914C-C9D4D549C164}"/>
              </a:ext>
            </a:extLst>
          </p:cNvPr>
          <p:cNvSpPr txBox="1"/>
          <p:nvPr/>
        </p:nvSpPr>
        <p:spPr>
          <a:xfrm>
            <a:off x="6304176" y="2257704"/>
            <a:ext cx="108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Цена (нормированная)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6627E8-8C45-4681-BA13-D15D8C963D8A}"/>
              </a:ext>
            </a:extLst>
          </p:cNvPr>
          <p:cNvSpPr txBox="1"/>
          <p:nvPr/>
        </p:nvSpPr>
        <p:spPr>
          <a:xfrm rot="17170288">
            <a:off x="6091219" y="2958010"/>
            <a:ext cx="110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Возраст (нормированный)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F5EE21-6D98-4DE3-8BD0-BEA2CBB489B2}"/>
              </a:ext>
            </a:extLst>
          </p:cNvPr>
          <p:cNvSpPr txBox="1"/>
          <p:nvPr/>
        </p:nvSpPr>
        <p:spPr>
          <a:xfrm rot="17170288">
            <a:off x="6554227" y="3096914"/>
            <a:ext cx="923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Пол (мужской)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170CF-3456-4649-A20B-B22E2E0F179A}"/>
              </a:ext>
            </a:extLst>
          </p:cNvPr>
          <p:cNvSpPr txBox="1"/>
          <p:nvPr/>
        </p:nvSpPr>
        <p:spPr>
          <a:xfrm rot="17170288">
            <a:off x="6891823" y="3108325"/>
            <a:ext cx="923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Пол (женский)</a:t>
            </a:r>
          </a:p>
        </p:txBody>
      </p:sp>
    </p:spTree>
    <p:extLst>
      <p:ext uri="{BB962C8B-B14F-4D97-AF65-F5344CB8AC3E}">
        <p14:creationId xmlns:p14="http://schemas.microsoft.com/office/powerpoint/2010/main" val="82719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524BDB9-9277-4496-A8BC-C176520E6BFC}"/>
              </a:ext>
            </a:extLst>
          </p:cNvPr>
          <p:cNvGrpSpPr/>
          <p:nvPr/>
        </p:nvGrpSpPr>
        <p:grpSpPr>
          <a:xfrm>
            <a:off x="1073791" y="849168"/>
            <a:ext cx="4630723" cy="4536564"/>
            <a:chOff x="1073791" y="849168"/>
            <a:chExt cx="4630723" cy="4536564"/>
          </a:xfrm>
        </p:grpSpPr>
        <p:pic>
          <p:nvPicPr>
            <p:cNvPr id="2050" name="Picture 2" descr="https://lh5.googleusercontent.com/8TM9T_2vD7AAUcy2Kc7UurA-EloHB7BLU96aUNzvd5o2gT39uM17NnAv4YxTPGBZnN_anfYR1xxfYDyKkkd-wGmFq6n_Tetaxrp1qAv3rY84BAz5H1x1G1DUOF5hLhJT3Fh-arHV">
              <a:extLst>
                <a:ext uri="{FF2B5EF4-FFF2-40B4-BE49-F238E27FC236}">
                  <a16:creationId xmlns:a16="http://schemas.microsoft.com/office/drawing/2014/main" id="{40225985-5771-4D39-BA19-AB214288D4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4" r="9718"/>
            <a:stretch/>
          </p:blipFill>
          <p:spPr bwMode="auto">
            <a:xfrm>
              <a:off x="1073791" y="849168"/>
              <a:ext cx="4563611" cy="450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D0D8E0B-E22B-43C1-AAB1-41492E213DFE}"/>
                </a:ext>
              </a:extLst>
            </p:cNvPr>
            <p:cNvSpPr/>
            <p:nvPr/>
          </p:nvSpPr>
          <p:spPr>
            <a:xfrm>
              <a:off x="5251508" y="4949505"/>
              <a:ext cx="453006" cy="4362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039668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10117</TotalTime>
  <Words>185</Words>
  <Application>Microsoft Office PowerPoint</Application>
  <PresentationFormat>Широкоэкранный</PresentationFormat>
  <Paragraphs>130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Фельдман Эмилий</dc:creator>
  <cp:lastModifiedBy>Фельдман Эмилий</cp:lastModifiedBy>
  <cp:revision>23</cp:revision>
  <dcterms:created xsi:type="dcterms:W3CDTF">2019-06-07T12:05:51Z</dcterms:created>
  <dcterms:modified xsi:type="dcterms:W3CDTF">2019-06-14T12:49:19Z</dcterms:modified>
</cp:coreProperties>
</file>