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Good evening everyone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Welcome to the presentation of our project on ______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Our team members are Pragya, Itzchak and myself.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this presentation,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will go through the executive summary and findings,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Itzsack will then go through the Data Techniques; and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Pragya will go through the </a:t>
            </a:r>
            <a:r>
              <a:rPr lang="en"/>
              <a:t>demonstration</a:t>
            </a:r>
            <a:r>
              <a:rPr lang="en"/>
              <a:t> of our code.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d1bf624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d1bf624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used Monte Carlo simulation to predict the Australian house price in the next 8 Quarters (or 2 years)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/>
              <a:t>conclusion</a:t>
            </a:r>
            <a:r>
              <a:rPr lang="en"/>
              <a:t> is that there is a 95% chance that an initial investment of $1,000,000 in the australian realestate over the next 2 years will end within in the range of $1.05 and $1.32 millions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d1bf624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3d1bf624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d1bf624f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3d1bf624f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3d1bf624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43d1bf624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d1bf624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43d1bf624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3d1bf624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3d1bf624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3d1bf624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43d1bf624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residential properties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 a popular investment choice among other asset classes in Australia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have performed well over the past few decades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viewed favourably by investors as one of the most consistent real estate markets worldwide.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Our aim for this project is: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evaluate the performance of Australian residential properties from empirical data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investigate the relationship between property prices and interest rate (one of a popular macro economic indicator)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3d1bf624f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43d1bf624f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3d1bf624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3d1bf62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did residential property perform?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the current residential property prices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change over time between different cities/states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If you invested 100K in property in 2011, how much you will have now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Is there a relationship between interest rate and residential property prices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will residential property prices behave in the future?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3d1bf624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3d1bf624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findings: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map plot + bar chart]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 of performance: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 graphs showing the total value of all residential dwellings for 8 states and territories.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with highest value is NSW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with lowest value is 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3d1bf624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3d1bf624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median charts of Aus and all states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charts </a:t>
            </a:r>
            <a:r>
              <a:rPr lang="en"/>
              <a:t>above</a:t>
            </a:r>
            <a:r>
              <a:rPr lang="en"/>
              <a:t> represent the median house (established, attached) prices in Australian capital cities and regional areas.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median house price is the sale price of the middle home in a list of properties ranked from highest sale price to lowest over a quarter.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median house prices instead of the average (or mean) because a few unusually high or lower prices can skew the average price 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therefore won’t be an accurate indication of the current state of the property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obvious upward trend of the median house prices across all states and </a:t>
            </a:r>
            <a:r>
              <a:rPr lang="en"/>
              <a:t>territories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note that there is a sharp increase in 2020-2021 across Australian cities, at the height of COVID.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Especially in Regional NSW, Regional VIC, and the ACT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621ba0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621ba0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wanted to explore the factors that affect the property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RBA’s interest rate because it is a popular macro-economic indicator and is widely published.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Theoretically, we would expect an inverse relationship between Australian property prices and interest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on the chart, as the IR went down, the house price went up, especially in 2020-2021.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d1bf624f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3d1bf624f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line chart + insert correlation matrix]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lang="en"/>
              <a:t>correlation</a:t>
            </a:r>
            <a:r>
              <a:rPr lang="en"/>
              <a:t> function, we find that there is generally a negative correlation between interest rate and house prices in most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negative correlations are with Hobart and Darwin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feldmanp/project_1_2" TargetMode="External"/><Relationship Id="rId4" Type="http://schemas.openxmlformats.org/officeDocument/2006/relationships/hyperlink" Target="https://pandasdmx.readthedocs.io/en/v1.0/" TargetMode="External"/><Relationship Id="rId5" Type="http://schemas.openxmlformats.org/officeDocument/2006/relationships/hyperlink" Target="https://www.abs.gov.au/about/data-services/application-programming-interfaces-apis/data-api-user-guide" TargetMode="External"/><Relationship Id="rId6" Type="http://schemas.openxmlformats.org/officeDocument/2006/relationships/hyperlink" Target="https://www.rba.gov.au/statistics/historical-data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529452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Property Prices and Interest Rates Analysis in Australia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700">
                <a:solidFill>
                  <a:srgbClr val="6AA84F"/>
                </a:solidFill>
              </a:rPr>
              <a:t>Duc, Pragya, Itzchak</a:t>
            </a:r>
            <a:endParaRPr sz="4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4450"/>
            <a:ext cx="5140675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363" y="1279925"/>
            <a:ext cx="40481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Findings summary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Australian residential property performed well over the last decade.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an inverse relationship between interest rate and Australian residential property price.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Australian residential property is likely to perform well in the next 2 years.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Techniques - </a:t>
            </a:r>
            <a:r>
              <a:rPr lang="en"/>
              <a:t>Data sources selection: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relied on ABS data for property data and we downloaded the interest rates from the RBA website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Residential</a:t>
            </a:r>
            <a:r>
              <a:rPr lang="en"/>
              <a:t> property prices - We used the ABS API (using the RES_DWELL data flow). The data shows Quarterly median </a:t>
            </a:r>
            <a:r>
              <a:rPr lang="en"/>
              <a:t>residential</a:t>
            </a:r>
            <a:r>
              <a:rPr lang="en"/>
              <a:t> house prices across the 8 major cities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rates - Data was downloaded as CSV from the RBA website (no API available). We used the monthly average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added in code the locations of the 8 cities (</a:t>
            </a:r>
            <a:r>
              <a:rPr lang="en"/>
              <a:t>longitude</a:t>
            </a:r>
            <a:r>
              <a:rPr lang="en"/>
              <a:t> and latitude). We found this data on the internet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to look for other data sources but they all required payment (Core Logic, </a:t>
            </a:r>
            <a:r>
              <a:rPr lang="en"/>
              <a:t>Domain, REA)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Techniques - Data </a:t>
            </a:r>
            <a:r>
              <a:rPr lang="en"/>
              <a:t>Preparation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we had to fit the </a:t>
            </a:r>
            <a:r>
              <a:rPr lang="en"/>
              <a:t>residential</a:t>
            </a:r>
            <a:r>
              <a:rPr lang="en"/>
              <a:t> property data structure to match the same structure as the interest rate data. It involved pivoting the the dates from columns to rows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had to align on the data </a:t>
            </a:r>
            <a:r>
              <a:rPr lang="en"/>
              <a:t>resolution</a:t>
            </a:r>
            <a:r>
              <a:rPr lang="en"/>
              <a:t>, interest rates were monthly while the </a:t>
            </a:r>
            <a:r>
              <a:rPr lang="en"/>
              <a:t>residential</a:t>
            </a:r>
            <a:r>
              <a:rPr lang="en"/>
              <a:t> property data is quarterly. We decided to leave the relevant months and delete all the others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had the two data frames in the same format we concatenated the data into one data frame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for some </a:t>
            </a:r>
            <a:r>
              <a:rPr lang="en"/>
              <a:t>analysis like correlation, we had to convert the median prices and interest rates to % changes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 - </a:t>
            </a:r>
            <a:r>
              <a:rPr lang="en"/>
              <a:t>Technologies</a:t>
            </a:r>
            <a:r>
              <a:rPr lang="en"/>
              <a:t> Used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retrieve the ABS data we used a library called </a:t>
            </a:r>
            <a:r>
              <a:rPr b="1" lang="en"/>
              <a:t>pandassdmx</a:t>
            </a:r>
            <a:r>
              <a:rPr lang="en"/>
              <a:t>. It’s a library used to handle the SDMX format which is a standard used by many data providers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Heavily relied on Pandas for our data analysis. We loaded the data from a CSV to pandas dataframe and prepared the data using pandas functions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visualisations we used the Mathplotlib library , Holoviews and the HVplot library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Monte Carlo simulation we used the helper class that we used in class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 - Breakdown of Tasks and Roles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mix of tasks, all of us touched the code and we used branches to merge our </a:t>
            </a:r>
            <a:r>
              <a:rPr lang="en"/>
              <a:t>changes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divided</a:t>
            </a:r>
            <a:r>
              <a:rPr lang="en"/>
              <a:t> the </a:t>
            </a:r>
            <a:r>
              <a:rPr lang="en"/>
              <a:t>preparation</a:t>
            </a:r>
            <a:r>
              <a:rPr lang="en"/>
              <a:t> and analysis to separate notebooks, it helped with less code conflicts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for the presentation we </a:t>
            </a:r>
            <a:r>
              <a:rPr lang="en"/>
              <a:t>divided</a:t>
            </a:r>
            <a:r>
              <a:rPr lang="en"/>
              <a:t> the content and assigned an owner for each slide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the focus of each one of us during the development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Pragya - Data </a:t>
            </a:r>
            <a:r>
              <a:rPr lang="en"/>
              <a:t>visualisations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Duc - Data </a:t>
            </a:r>
            <a:r>
              <a:rPr lang="en"/>
              <a:t>preparation</a:t>
            </a:r>
            <a:r>
              <a:rPr lang="en"/>
              <a:t> and loading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Itzik - Code structuring and cleanup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presentation we divided the content as </a:t>
            </a:r>
            <a:r>
              <a:rPr lang="en"/>
              <a:t>follow: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Duc - Executive summary, research questions, and results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Itzik - Data techniques, approach and next steps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Pragya -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 - Challenges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challenges were about the available data: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Initially we wanted to compare </a:t>
            </a:r>
            <a:r>
              <a:rPr lang="en"/>
              <a:t>residential</a:t>
            </a:r>
            <a:r>
              <a:rPr lang="en"/>
              <a:t> prices vs other sectors but we couldn’t find any data on these other sectors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resolution of the data that we found for </a:t>
            </a:r>
            <a:r>
              <a:rPr lang="en"/>
              <a:t>residential</a:t>
            </a:r>
            <a:r>
              <a:rPr lang="en"/>
              <a:t> property prices was only quarterly and as a </a:t>
            </a:r>
            <a:r>
              <a:rPr lang="en"/>
              <a:t>result</a:t>
            </a:r>
            <a:r>
              <a:rPr lang="en"/>
              <a:t> we only had about 60 data points which makes the analysis less reliable. If we had more data points we could use ML forecasting techniques to estimate </a:t>
            </a:r>
            <a:r>
              <a:rPr lang="en"/>
              <a:t>future</a:t>
            </a:r>
            <a:r>
              <a:rPr lang="en"/>
              <a:t> prices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challenge we had was about the API data format. When we tried using the JSON parsing techniques learned in class it failed because the format was not a standard json but SDMX format.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 we had a minor challenge on which </a:t>
            </a:r>
            <a:r>
              <a:rPr lang="en"/>
              <a:t>interest</a:t>
            </a:r>
            <a:r>
              <a:rPr lang="en"/>
              <a:t> rate data we should use. Most of the data </a:t>
            </a:r>
            <a:r>
              <a:rPr lang="en"/>
              <a:t>sources</a:t>
            </a:r>
            <a:r>
              <a:rPr lang="en"/>
              <a:t> are showing a daily/monthly level or just the days when it changed. This data wasn’t matching with the other data we had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 - </a:t>
            </a:r>
            <a:r>
              <a:rPr lang="en"/>
              <a:t>Successes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answered questions that compared prices and trends in Australia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find correlations between different cities and interest rates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forecast</a:t>
            </a:r>
            <a:r>
              <a:rPr lang="en"/>
              <a:t> the future prices and came to the inevitable conclusion that property prices in Australia can </a:t>
            </a:r>
            <a:r>
              <a:rPr lang="en"/>
              <a:t>only</a:t>
            </a:r>
            <a:r>
              <a:rPr lang="en"/>
              <a:t> go up :-)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most </a:t>
            </a:r>
            <a:r>
              <a:rPr lang="en"/>
              <a:t>importantly</a:t>
            </a:r>
            <a:r>
              <a:rPr lang="en"/>
              <a:t>, we enjoyed working with each other and achieve so much in such a short time!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Next Steps - 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had more time we would contact REA, Domain and Core Logic to access their APIs and get richer data: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would explore other sectors and see how </a:t>
            </a:r>
            <a:r>
              <a:rPr lang="en"/>
              <a:t>they</a:t>
            </a:r>
            <a:r>
              <a:rPr lang="en"/>
              <a:t> compare to the </a:t>
            </a:r>
            <a:r>
              <a:rPr lang="en"/>
              <a:t>residential</a:t>
            </a:r>
            <a:r>
              <a:rPr lang="en"/>
              <a:t>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would refine the analysis with more data points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we would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forecast of how interest rate changes can influence the prices in different </a:t>
            </a:r>
            <a:r>
              <a:rPr lang="en"/>
              <a:t>regions</a:t>
            </a:r>
            <a:r>
              <a:rPr lang="en"/>
              <a:t> and sectors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the Aussie market with other markets like the US or NZ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https://github.com/feldmanp/project_1_2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Pandassdmx library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https://pandasdmx.readthedocs.io/en/v1.0/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 API documentation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https://www.abs.gov.au/about/data-services/application-programming-interfaces-apis/data-api-user-guide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https://www.rba.gov.au/statistics/historical-data.html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Aim:</a:t>
            </a:r>
            <a:r>
              <a:rPr lang="en"/>
              <a:t> Evaluate the performance of Australian residential properties and investigate its relationship with interest rate.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Motivation: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residential property is a popular investment choice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onduct our own analysis from empirical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nvestigate the relationship between property prices and interest rate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redict the performance of Australian property prices in the near future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Aim:</a:t>
            </a:r>
            <a:r>
              <a:rPr lang="en"/>
              <a:t> Evaluate the performance of Australian residential properties and investigate its relationship with interest rate.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Australian residential property price has increased over the past years.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an inverse relationship between property price and interest rate.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did Australian </a:t>
            </a:r>
            <a:r>
              <a:rPr lang="en"/>
              <a:t>residential property perform?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there a relationship between interest rate and Australian residential property price?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How will </a:t>
            </a:r>
            <a:r>
              <a:rPr lang="en"/>
              <a:t>Australian residential </a:t>
            </a:r>
            <a:r>
              <a:rPr lang="en"/>
              <a:t>property price behave in the future?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Australian residential property performance (1)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2000"/>
            <a:ext cx="4822549" cy="33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350" y="1062000"/>
            <a:ext cx="4933075" cy="32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Australian residential property performance (2)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731800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with interest rate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25" y="1265650"/>
            <a:ext cx="7262050" cy="34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with interest rate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25" y="1152425"/>
            <a:ext cx="749914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