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gga/EbMg1BB6cYP9agyWoy2s3t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9C1496-0B69-438E-8887-6771575C74C9}">
  <a:tblStyle styleId="{639C1496-0B69-438E-8887-6771575C74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63a238960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63a23896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63e12b53b2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63e12b53b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64d60b2213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64d60b221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63a238960d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63a23896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3814dbd49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63814dbd4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60c89133de_6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60c89133de_6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0c89133de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0c89133d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60c89133de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60c89133d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3bc209d3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63bc209d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0c89133de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60c89133d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0c89133de_5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60c89133de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60c89133de_6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60c89133de_6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63814dbd49_0_14"/>
          <p:cNvSpPr/>
          <p:nvPr/>
        </p:nvSpPr>
        <p:spPr>
          <a:xfrm>
            <a:off x="-167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g163814dbd49_0_14"/>
          <p:cNvSpPr txBox="1"/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Google Shape;12;g163814dbd49_0_14"/>
          <p:cNvSpPr txBox="1"/>
          <p:nvPr>
            <p:ph idx="1" type="subTitle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g163814dbd49_0_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63814dbd49_0_59"/>
          <p:cNvSpPr txBox="1"/>
          <p:nvPr>
            <p:ph hasCustomPrompt="1" type="title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g163814dbd49_0_59"/>
          <p:cNvSpPr txBox="1"/>
          <p:nvPr>
            <p:ph idx="1" type="body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g163814dbd49_0_5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63814dbd49_0_6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63814dbd49_0_6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2" name="Google Shape;62;g163814dbd49_0_6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g163814dbd49_0_6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g163814dbd49_0_6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163814dbd49_0_6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g163814dbd49_0_6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63814dbd49_0_7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9" name="Google Shape;69;g163814dbd49_0_7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g163814dbd49_0_7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163814dbd49_0_7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g163814dbd49_0_7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63814dbd49_0_19"/>
          <p:cNvSpPr/>
          <p:nvPr/>
        </p:nvSpPr>
        <p:spPr>
          <a:xfrm>
            <a:off x="0" y="64132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g163814dbd49_0_19"/>
          <p:cNvSpPr/>
          <p:nvPr/>
        </p:nvSpPr>
        <p:spPr>
          <a:xfrm>
            <a:off x="0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g163814dbd49_0_19"/>
          <p:cNvSpPr txBox="1"/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" name="Google Shape;18;g163814dbd49_0_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63814dbd49_0_24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g163814dbd49_0_24"/>
          <p:cNvSpPr/>
          <p:nvPr/>
        </p:nvSpPr>
        <p:spPr>
          <a:xfrm>
            <a:off x="0" y="58833"/>
            <a:ext cx="5751356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g163814dbd49_0_24"/>
          <p:cNvSpPr/>
          <p:nvPr/>
        </p:nvSpPr>
        <p:spPr>
          <a:xfrm>
            <a:off x="-167" y="0"/>
            <a:ext cx="5755723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g163814dbd49_0_24"/>
          <p:cNvSpPr txBox="1"/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g163814dbd49_0_24"/>
          <p:cNvSpPr txBox="1"/>
          <p:nvPr>
            <p:ph idx="1" type="body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5" name="Google Shape;25;g163814dbd49_0_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63814dbd49_0_31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g163814dbd49_0_31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g163814dbd49_0_31"/>
          <p:cNvSpPr txBox="1"/>
          <p:nvPr>
            <p:ph idx="1" type="body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g163814dbd49_0_31"/>
          <p:cNvSpPr txBox="1"/>
          <p:nvPr>
            <p:ph idx="2" type="body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1" name="Google Shape;31;g163814dbd49_0_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63814dbd49_0_37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g163814dbd49_0_37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g163814dbd49_0_3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63814dbd49_0_41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163814dbd49_0_41"/>
          <p:cNvSpPr txBox="1"/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g163814dbd49_0_41"/>
          <p:cNvSpPr txBox="1"/>
          <p:nvPr>
            <p:ph idx="1" type="body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g163814dbd49_0_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63814dbd49_0_46"/>
          <p:cNvSpPr txBox="1"/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g163814dbd49_0_4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63814dbd49_0_4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163814dbd49_0_49"/>
          <p:cNvSpPr txBox="1"/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163814dbd49_0_49"/>
          <p:cNvSpPr txBox="1"/>
          <p:nvPr>
            <p:ph idx="1" type="subTitle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g163814dbd49_0_49"/>
          <p:cNvSpPr txBox="1"/>
          <p:nvPr>
            <p:ph idx="2" type="body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9" name="Google Shape;49;g163814dbd49_0_4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63814dbd49_0_55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163814dbd49_0_55"/>
          <p:cNvSpPr txBox="1"/>
          <p:nvPr>
            <p:ph idx="1" type="body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g163814dbd49_0_5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63814dbd49_0_1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g163814dbd49_0_1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163814dbd49_0_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lculator, pen, compass, money and a paper with graphs printed on it" id="77" name="Google Shape;77;p1"/>
          <p:cNvPicPr preferRelativeResize="0"/>
          <p:nvPr/>
        </p:nvPicPr>
        <p:blipFill rotWithShape="1">
          <a:blip r:embed="rId3">
            <a:alphaModFix amt="50000"/>
          </a:blip>
          <a:srcRect b="6615" l="0" r="-1" t="0"/>
          <a:stretch/>
        </p:blipFill>
        <p:spPr>
          <a:xfrm>
            <a:off x="20" y="10"/>
            <a:ext cx="1218893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"/>
          <p:cNvSpPr txBox="1"/>
          <p:nvPr>
            <p:ph type="ctrTitle"/>
          </p:nvPr>
        </p:nvSpPr>
        <p:spPr>
          <a:xfrm>
            <a:off x="1524000" y="1122363"/>
            <a:ext cx="9144000" cy="3063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Calibri"/>
              <a:buNone/>
            </a:pPr>
            <a:r>
              <a:rPr lang="en-US" sz="6600">
                <a:solidFill>
                  <a:schemeClr val="dk1"/>
                </a:solidFill>
              </a:rPr>
              <a:t>Robo</a:t>
            </a:r>
            <a:r>
              <a:rPr lang="en-US" sz="6600">
                <a:solidFill>
                  <a:schemeClr val="dk1"/>
                </a:solidFill>
              </a:rPr>
              <a:t> Advisor for Trading Equities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" name="Google Shape;79;p1"/>
          <p:cNvSpPr txBox="1"/>
          <p:nvPr>
            <p:ph idx="1" type="subTitle"/>
          </p:nvPr>
        </p:nvSpPr>
        <p:spPr>
          <a:xfrm>
            <a:off x="1527048" y="4599432"/>
            <a:ext cx="9144000" cy="1536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rgbClr val="FFFFFF"/>
                </a:solidFill>
              </a:rPr>
              <a:t>Project</a:t>
            </a:r>
            <a:r>
              <a:rPr lang="en-US">
                <a:solidFill>
                  <a:srgbClr val="FFFFFF"/>
                </a:solidFill>
              </a:rPr>
              <a:t> 2 - Group- 2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3a238960d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Postmortem - ML models with LEX</a:t>
            </a:r>
            <a:endParaRPr/>
          </a:p>
        </p:txBody>
      </p:sp>
      <p:sp>
        <p:nvSpPr>
          <p:cNvPr id="150" name="Google Shape;150;g163a238960d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Although technically it is possible, we learned that </a:t>
            </a:r>
            <a:r>
              <a:rPr lang="en-US"/>
              <a:t>Lambda is not built for training ML models, it is designed for short interactions.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ideal solution would be to save trained models for all the stocks and use then use Lambda just to trigger the predict function on the trained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Because</a:t>
            </a:r>
            <a:r>
              <a:rPr lang="en-US"/>
              <a:t> of the issues we had with the creation of a Prophet layer we took a shortcut, uploaded the model results to CSV file and LEX read the responses from the CSV file  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63e12b53b2_0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Postmortem - Prophet model</a:t>
            </a:r>
            <a:endParaRPr/>
          </a:p>
        </p:txBody>
      </p:sp>
      <p:sp>
        <p:nvSpPr>
          <p:cNvPr id="156" name="Google Shape;156;g163e12b53b2_0_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If we have some more time, we would look for a method to remove the effect of a special event in the dataset but still keep the integrity.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Will try ARIMA model.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64d60b2213_0_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Discussion/</a:t>
            </a:r>
            <a:r>
              <a:rPr lang="en-US"/>
              <a:t>Postmortem - SMA Models</a:t>
            </a:r>
            <a:endParaRPr/>
          </a:p>
        </p:txBody>
      </p:sp>
      <p:sp>
        <p:nvSpPr>
          <p:cNvPr id="162" name="Google Shape;162;g164d60b2213_0_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Overall results provided a bit of inconsistency given the tight timeframe and volatile data set. This is also a result of using historicals as opposed to the forecasts data from prophet.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Firstly with more time we would of like to have connected forecasted results from prophet into this model as opposed to using historical data for our SMA trading strategy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Therefore trading strategy is based off historicals and should provide a disclaimer past performance is </a:t>
            </a:r>
            <a:r>
              <a:rPr lang="en-US" sz="2400"/>
              <a:t>of course</a:t>
            </a:r>
            <a:r>
              <a:rPr lang="en-US" sz="2400"/>
              <a:t> no indication of future performance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Also would perhaps consider using a larger data set in order to capture all types of markets both bear and bull with full cycles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Further to this would also consider larger test data sets in order to provide trading </a:t>
            </a:r>
            <a:r>
              <a:rPr lang="en-US" sz="2400"/>
              <a:t>strategies</a:t>
            </a:r>
            <a:r>
              <a:rPr lang="en-US" sz="2400"/>
              <a:t> over longer time frames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Lastly would like to research to see if anyway of optimising the SMA short and long windows for maximum </a:t>
            </a:r>
            <a:r>
              <a:rPr lang="en-US" sz="2400"/>
              <a:t>return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63a238960d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Postmortem - Other learnings</a:t>
            </a:r>
            <a:endParaRPr/>
          </a:p>
        </p:txBody>
      </p:sp>
      <p:sp>
        <p:nvSpPr>
          <p:cNvPr id="168" name="Google Shape;168;g163a238960d_0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Collaboration is hard when using a personal AWS account. We created dummy users and granted them access to one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 order to run the model in a reasonable time we limited the Prophet forecasting to 3 months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g163814dbd49_0_5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7470600" y="651022"/>
            <a:ext cx="4721400" cy="47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63814dbd49_0_5"/>
          <p:cNvSpPr txBox="1"/>
          <p:nvPr>
            <p:ph idx="4294967295" type="title"/>
          </p:nvPr>
        </p:nvSpPr>
        <p:spPr>
          <a:xfrm>
            <a:off x="724225" y="3087400"/>
            <a:ext cx="10515600" cy="132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AWS Lex Bot Demo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g160c89133de_6_74"/>
          <p:cNvPicPr preferRelativeResize="0"/>
          <p:nvPr/>
        </p:nvPicPr>
        <p:blipFill rotWithShape="1">
          <a:blip r:embed="rId3">
            <a:alphaModFix/>
          </a:blip>
          <a:srcRect b="2230" l="-630" r="629" t="-2230"/>
          <a:stretch/>
        </p:blipFill>
        <p:spPr>
          <a:xfrm>
            <a:off x="152400" y="3082375"/>
            <a:ext cx="6451601" cy="362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160c89133de_6_74"/>
          <p:cNvSpPr txBox="1"/>
          <p:nvPr>
            <p:ph idx="4294967295" type="title"/>
          </p:nvPr>
        </p:nvSpPr>
        <p:spPr>
          <a:xfrm>
            <a:off x="838200" y="1338050"/>
            <a:ext cx="10515600" cy="230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Q &amp; A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Audience question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60c89133de_0_6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Motivation and Overview: </a:t>
            </a:r>
            <a:endParaRPr/>
          </a:p>
        </p:txBody>
      </p:sp>
      <p:sp>
        <p:nvSpPr>
          <p:cNvPr id="85" name="Google Shape;85;g160c89133de_0_6"/>
          <p:cNvSpPr txBox="1"/>
          <p:nvPr>
            <p:ph idx="4294967295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 smart robo advisor that provides customized insights to trading equities.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This project aims to: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- Assist user to be cautious about the risks in their equity investment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- Vision return on investment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rPr lang="en-US"/>
              <a:t>- Improve return on investment via algorithm driven trading strategies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0c89133de_0_11"/>
          <p:cNvSpPr/>
          <p:nvPr/>
        </p:nvSpPr>
        <p:spPr>
          <a:xfrm>
            <a:off x="351151" y="1188013"/>
            <a:ext cx="5665500" cy="896400"/>
          </a:xfrm>
          <a:prstGeom prst="rect">
            <a:avLst/>
          </a:prstGeom>
          <a:solidFill>
            <a:srgbClr val="DBDBD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Input: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The stocks the user would like to buy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How long they would like to hold the stocks for</a:t>
            </a:r>
            <a:endParaRPr/>
          </a:p>
        </p:txBody>
      </p:sp>
      <p:sp>
        <p:nvSpPr>
          <p:cNvPr id="91" name="Google Shape;91;g160c89133de_0_11"/>
          <p:cNvSpPr/>
          <p:nvPr/>
        </p:nvSpPr>
        <p:spPr>
          <a:xfrm>
            <a:off x="351150" y="2510259"/>
            <a:ext cx="5665500" cy="2040600"/>
          </a:xfrm>
          <a:prstGeom prst="rect">
            <a:avLst/>
          </a:prstGeom>
          <a:solidFill>
            <a:srgbClr val="DBDBD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Via Machine Learning, the bot will tell user the price projection for the time holding the equities.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bot will also provide technical analysis:</a:t>
            </a:r>
            <a:endParaRPr/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-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Sharpe ratio </a:t>
            </a:r>
            <a:endParaRPr/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-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Sortino ratio. </a:t>
            </a:r>
            <a:endParaRPr/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-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Confidence level on the analysis (confidence report, accuracy score etc) </a:t>
            </a:r>
            <a:endParaRPr/>
          </a:p>
        </p:txBody>
      </p:sp>
      <p:sp>
        <p:nvSpPr>
          <p:cNvPr id="92" name="Google Shape;92;g160c89133de_0_11"/>
          <p:cNvSpPr/>
          <p:nvPr/>
        </p:nvSpPr>
        <p:spPr>
          <a:xfrm>
            <a:off x="351150" y="5128310"/>
            <a:ext cx="5665500" cy="1137900"/>
          </a:xfrm>
          <a:prstGeom prst="rect">
            <a:avLst/>
          </a:prstGeom>
          <a:solidFill>
            <a:srgbClr val="DBDBD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Recommendation </a:t>
            </a:r>
            <a:endParaRPr/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-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Trading strategy (e.g. buying and selling signals) </a:t>
            </a:r>
            <a:endParaRPr/>
          </a:p>
        </p:txBody>
      </p:sp>
      <p:cxnSp>
        <p:nvCxnSpPr>
          <p:cNvPr id="93" name="Google Shape;93;g160c89133de_0_11"/>
          <p:cNvCxnSpPr>
            <a:stCxn id="90" idx="2"/>
            <a:endCxn id="91" idx="0"/>
          </p:cNvCxnSpPr>
          <p:nvPr/>
        </p:nvCxnSpPr>
        <p:spPr>
          <a:xfrm>
            <a:off x="3183901" y="2084413"/>
            <a:ext cx="0" cy="425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4" name="Google Shape;94;g160c89133de_0_11"/>
          <p:cNvCxnSpPr>
            <a:stCxn id="91" idx="2"/>
            <a:endCxn id="92" idx="0"/>
          </p:cNvCxnSpPr>
          <p:nvPr/>
        </p:nvCxnSpPr>
        <p:spPr>
          <a:xfrm>
            <a:off x="3183900" y="4550859"/>
            <a:ext cx="0" cy="57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5" name="Google Shape;95;g160c89133de_0_11"/>
          <p:cNvSpPr/>
          <p:nvPr/>
        </p:nvSpPr>
        <p:spPr>
          <a:xfrm>
            <a:off x="7500750" y="2084425"/>
            <a:ext cx="4537200" cy="2466300"/>
          </a:xfrm>
          <a:prstGeom prst="rect">
            <a:avLst/>
          </a:prstGeom>
          <a:solidFill>
            <a:srgbClr val="FEE59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Prophet </a:t>
            </a:r>
            <a:endParaRPr b="1" sz="16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 analysis: </a:t>
            </a:r>
            <a:endParaRPr b="1" sz="1600"/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 projection</a:t>
            </a:r>
            <a:endParaRPr b="1" sz="1600"/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Sharpe ratio </a:t>
            </a:r>
            <a:endParaRPr b="1" sz="1600"/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Sortino ratio.</a:t>
            </a:r>
            <a:endParaRPr b="1" sz="16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endParaRPr b="1" sz="1600"/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statistical evaluation of the model (R2_score, mean_squared_error)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96;g160c89133de_0_11"/>
          <p:cNvCxnSpPr>
            <a:stCxn id="91" idx="3"/>
            <a:endCxn id="95" idx="1"/>
          </p:cNvCxnSpPr>
          <p:nvPr/>
        </p:nvCxnSpPr>
        <p:spPr>
          <a:xfrm flipH="1" rot="10800000">
            <a:off x="6016650" y="3317559"/>
            <a:ext cx="1484100" cy="213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7" name="Google Shape;97;g160c89133de_0_11"/>
          <p:cNvCxnSpPr>
            <a:stCxn id="92" idx="3"/>
            <a:endCxn id="98" idx="1"/>
          </p:cNvCxnSpPr>
          <p:nvPr/>
        </p:nvCxnSpPr>
        <p:spPr>
          <a:xfrm>
            <a:off x="6016650" y="5697260"/>
            <a:ext cx="1597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8" name="Google Shape;98;g160c89133de_0_11"/>
          <p:cNvSpPr/>
          <p:nvPr/>
        </p:nvSpPr>
        <p:spPr>
          <a:xfrm>
            <a:off x="7614175" y="4676950"/>
            <a:ext cx="4351500" cy="2040600"/>
          </a:xfrm>
          <a:prstGeom prst="rect">
            <a:avLst/>
          </a:prstGeom>
          <a:solidFill>
            <a:srgbClr val="FEE59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endParaRPr b="1" sz="1500">
              <a:solidFill>
                <a:schemeClr val="dk1"/>
              </a:solidFill>
            </a:endParaRPr>
          </a:p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Moving Average Cro</a:t>
            </a: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ssover strategy 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Model: 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i="0" lang="en-US" sz="1500" u="none" cap="none" strike="noStrike">
                <a:solidFill>
                  <a:schemeClr val="dk1"/>
                </a:solidFill>
              </a:rPr>
              <a:t>Support Vector Machine (SV</a:t>
            </a:r>
            <a:r>
              <a:rPr lang="en-US" sz="1500">
                <a:solidFill>
                  <a:schemeClr val="dk1"/>
                </a:solidFill>
              </a:rPr>
              <a:t>M</a:t>
            </a:r>
            <a:r>
              <a:rPr i="0" lang="en-US" sz="1500" u="none" cap="none" strike="noStrike">
                <a:solidFill>
                  <a:schemeClr val="dk1"/>
                </a:solidFill>
              </a:rPr>
              <a:t>)</a:t>
            </a:r>
            <a:endParaRPr i="0" sz="1500" u="none" cap="none" strike="noStrike">
              <a:solidFill>
                <a:schemeClr val="dk1"/>
              </a:solidFill>
            </a:endParaRPr>
          </a:p>
          <a:p>
            <a:pPr indent="-27940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</a:rPr>
              <a:t>Logistic Regression</a:t>
            </a:r>
            <a:endParaRPr sz="1500">
              <a:solidFill>
                <a:schemeClr val="dk1"/>
              </a:solidFill>
            </a:endParaRPr>
          </a:p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Model evaluation: </a:t>
            </a:r>
            <a:endParaRPr b="1" sz="1500">
              <a:solidFill>
                <a:schemeClr val="dk1"/>
              </a:solidFill>
            </a:endParaRPr>
          </a:p>
          <a:p>
            <a:pPr indent="-27940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</a:rPr>
              <a:t>Confusion matrix </a:t>
            </a:r>
            <a:endParaRPr sz="1500">
              <a:solidFill>
                <a:schemeClr val="dk1"/>
              </a:solidFill>
            </a:endParaRPr>
          </a:p>
          <a:p>
            <a:pPr indent="-27940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US" sz="1500">
                <a:solidFill>
                  <a:schemeClr val="dk1"/>
                </a:solidFill>
              </a:rPr>
              <a:t>Precision-Recall Curve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99" name="Google Shape;99;g160c89133de_0_11"/>
          <p:cNvSpPr txBox="1"/>
          <p:nvPr/>
        </p:nvSpPr>
        <p:spPr>
          <a:xfrm>
            <a:off x="7671020" y="582907"/>
            <a:ext cx="4237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</a:t>
            </a:r>
            <a:endParaRPr sz="2800"/>
          </a:p>
        </p:txBody>
      </p:sp>
      <p:sp>
        <p:nvSpPr>
          <p:cNvPr id="100" name="Google Shape;100;g160c89133de_0_11"/>
          <p:cNvSpPr/>
          <p:nvPr/>
        </p:nvSpPr>
        <p:spPr>
          <a:xfrm>
            <a:off x="7536747" y="1234831"/>
            <a:ext cx="4465200" cy="802800"/>
          </a:xfrm>
          <a:prstGeom prst="rect">
            <a:avLst/>
          </a:prstGeom>
          <a:solidFill>
            <a:srgbClr val="FEE59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AWS LEX</a:t>
            </a:r>
            <a:endParaRPr sz="15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AWS Lambda</a:t>
            </a:r>
            <a:endParaRPr sz="1500"/>
          </a:p>
        </p:txBody>
      </p:sp>
      <p:cxnSp>
        <p:nvCxnSpPr>
          <p:cNvPr id="101" name="Google Shape;101;g160c89133de_0_11"/>
          <p:cNvCxnSpPr>
            <a:stCxn id="90" idx="3"/>
            <a:endCxn id="100" idx="1"/>
          </p:cNvCxnSpPr>
          <p:nvPr/>
        </p:nvCxnSpPr>
        <p:spPr>
          <a:xfrm>
            <a:off x="6016651" y="1636213"/>
            <a:ext cx="1520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2" name="Google Shape;102;g160c89133de_0_11"/>
          <p:cNvSpPr txBox="1"/>
          <p:nvPr/>
        </p:nvSpPr>
        <p:spPr>
          <a:xfrm>
            <a:off x="2395194" y="589275"/>
            <a:ext cx="1893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Mindmap</a:t>
            </a: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/>
          </a:p>
        </p:txBody>
      </p:sp>
      <p:sp>
        <p:nvSpPr>
          <p:cNvPr id="103" name="Google Shape;103;g160c89133de_0_11"/>
          <p:cNvSpPr txBox="1"/>
          <p:nvPr>
            <p:ph idx="4294967295" type="title"/>
          </p:nvPr>
        </p:nvSpPr>
        <p:spPr>
          <a:xfrm>
            <a:off x="0" y="-137675"/>
            <a:ext cx="10515600" cy="132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Project overview: 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idx="2" type="body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000">
                <a:solidFill>
                  <a:schemeClr val="dk1"/>
                </a:solidFill>
              </a:rPr>
              <a:t>Machine learning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Used both the Logistic Regression Model </a:t>
            </a:r>
            <a:endParaRPr/>
          </a:p>
          <a:p>
            <a:pPr indent="-33655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Logistic regression is easier to implement, interpret, and very efficient to train.</a:t>
            </a:r>
            <a:endParaRPr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It not only provides a measure of how appropriate a predictor is, but also its direction of association (positive or negative).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and Support Vector Machine Model:</a:t>
            </a:r>
            <a:endParaRPr/>
          </a:p>
          <a:p>
            <a:pPr indent="-33655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Popular ML for stock price predictions</a:t>
            </a:r>
            <a:endParaRPr/>
          </a:p>
          <a:p>
            <a:pPr indent="-3365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SVM is relatively memory efficient</a:t>
            </a:r>
            <a:endParaRPr/>
          </a:p>
        </p:txBody>
      </p:sp>
      <p:sp>
        <p:nvSpPr>
          <p:cNvPr id="109" name="Google Shape;109;p4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 summary: </a:t>
            </a:r>
            <a:endParaRPr/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000">
                <a:solidFill>
                  <a:schemeClr val="dk1"/>
                </a:solidFill>
              </a:rPr>
              <a:t>Prophet: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365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Effectively predict with data that has strong seasonality.</a:t>
            </a:r>
            <a:endParaRPr/>
          </a:p>
          <a:p>
            <a:pPr indent="-3365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Designed to work with time-series data.</a:t>
            </a:r>
            <a:endParaRPr/>
          </a:p>
          <a:p>
            <a:pPr indent="-3365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Ease of use and </a:t>
            </a:r>
            <a:r>
              <a:rPr lang="en-US"/>
              <a:t>interpretation.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3bc209d36_0_0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Clean up &amp; Model Training - Prophet</a:t>
            </a:r>
            <a:endParaRPr/>
          </a:p>
        </p:txBody>
      </p:sp>
      <p:sp>
        <p:nvSpPr>
          <p:cNvPr id="116" name="Google Shape;116;g163bc209d36_0_0"/>
          <p:cNvSpPr txBox="1"/>
          <p:nvPr>
            <p:ph idx="4294967295" type="body"/>
          </p:nvPr>
        </p:nvSpPr>
        <p:spPr>
          <a:xfrm>
            <a:off x="712825" y="2041738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None/>
            </a:pPr>
            <a:r>
              <a:rPr b="1" lang="en-US" sz="2000">
                <a:solidFill>
                  <a:schemeClr val="dk1"/>
                </a:solidFill>
              </a:rPr>
              <a:t>Data source: 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/>
              <a:t>Stock data was sourced from Yahoo Finance API. Historical data and on-time data can be extracted from Yahoo Finance. It is simply to install, and it does not require an account.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0000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0000"/>
              <a:buNone/>
            </a:pPr>
            <a:r>
              <a:rPr b="1" lang="en-US" sz="2000">
                <a:solidFill>
                  <a:schemeClr val="dk1"/>
                </a:solidFill>
              </a:rPr>
              <a:t>Data preparation:</a:t>
            </a:r>
            <a:endParaRPr b="1" sz="2000"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 sz="1800"/>
              <a:t>Prophet is design to produce a very short prediction period. Therefore, in this project, the maximum prediction period (holding period) is 3 months. 3 years of historical data was fitted to train the model with the expectation for an accurate prediction.</a:t>
            </a:r>
            <a:endParaRPr sz="1800"/>
          </a:p>
          <a:p>
            <a:pPr indent="-317182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800"/>
              <a:t>Raw data contains timezone component and also many </a:t>
            </a:r>
            <a:r>
              <a:rPr lang="en-US" sz="1800"/>
              <a:t>unnecessary</a:t>
            </a:r>
            <a:r>
              <a:rPr lang="en-US" sz="1800"/>
              <a:t> columns. These are removed to make the data cleaner.</a:t>
            </a:r>
            <a:endParaRPr sz="1800"/>
          </a:p>
          <a:p>
            <a:pPr indent="-317182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800"/>
              <a:t>Data for fitting is then formatted into “ds” and “y” format to fit into Prophet model.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/>
              <a:t> 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0000"/>
              <a:buNone/>
            </a:pPr>
            <a:r>
              <a:rPr b="1" lang="en-US" sz="2000">
                <a:solidFill>
                  <a:schemeClr val="dk1"/>
                </a:solidFill>
              </a:rPr>
              <a:t> Model training, seasonality and prediction limitation:</a:t>
            </a:r>
            <a:endParaRPr b="1" sz="2000"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 sz="1800"/>
              <a:t>Historical data of 2019 - 2022 was used for model fitting. However, in 2020, COVID causes significant distortion on the seasonality of the data. Hence, the prediction accuracy was affected. </a:t>
            </a:r>
            <a:endParaRPr sz="1800"/>
          </a:p>
          <a:p>
            <a:pPr indent="-317182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800"/>
              <a:t>It was </a:t>
            </a:r>
            <a:r>
              <a:rPr lang="en-US" sz="1800"/>
              <a:t>surprising</a:t>
            </a:r>
            <a:r>
              <a:rPr lang="en-US" sz="1800"/>
              <a:t> that with an extended historical data for fitting (6 years), Prophet model did not provide a better performance.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60c89133de_0_36"/>
          <p:cNvSpPr txBox="1"/>
          <p:nvPr>
            <p:ph type="title"/>
          </p:nvPr>
        </p:nvSpPr>
        <p:spPr>
          <a:xfrm>
            <a:off x="612525" y="2272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Clean up &amp; Model Training - SMA Strategy</a:t>
            </a:r>
            <a:endParaRPr/>
          </a:p>
        </p:txBody>
      </p:sp>
      <p:sp>
        <p:nvSpPr>
          <p:cNvPr id="122" name="Google Shape;122;g160c89133de_0_36"/>
          <p:cNvSpPr txBox="1"/>
          <p:nvPr>
            <p:ph idx="4294967295" type="body"/>
          </p:nvPr>
        </p:nvSpPr>
        <p:spPr>
          <a:xfrm>
            <a:off x="838200" y="1974563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2000">
                <a:solidFill>
                  <a:schemeClr val="dk1"/>
                </a:solidFill>
              </a:rPr>
              <a:t>Data cleaning, collection, preparing:  </a:t>
            </a:r>
            <a:endParaRPr sz="1800"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-US" sz="1800"/>
              <a:t>Chose 2 years worth of data in order to give a large enough sample to analyse monthly returns (1 month, 2 month and 3 month) 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-US" sz="1800"/>
              <a:t>Established short (50) and long window (200) SMA’s to create signals - commonly used by traders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-US" sz="1800"/>
              <a:t>Created signals as per positive and negative daily returns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-US" sz="1800"/>
              <a:t>Training data began at index min and finished at index max - DateOffset(months= X) where x was the amount of months i wanted to analyse for test data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Used both logistic regression and svm model for the reasons stated earlier and also the precision-recall model of evaluation as our additional evaluation model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 Evaluation</a:t>
            </a:r>
            <a:endParaRPr/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000">
                <a:solidFill>
                  <a:schemeClr val="dk1"/>
                </a:solidFill>
              </a:rPr>
              <a:t> Prophet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rPr lang="en-US" sz="2000"/>
              <a:t>Above metrics are from sklearn.metrics</a:t>
            </a:r>
            <a:endParaRPr sz="2000"/>
          </a:p>
        </p:txBody>
      </p:sp>
      <p:sp>
        <p:nvSpPr>
          <p:cNvPr id="129" name="Google Shape;129;p6"/>
          <p:cNvSpPr txBox="1"/>
          <p:nvPr>
            <p:ph idx="2" type="body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000">
                <a:solidFill>
                  <a:schemeClr val="dk1"/>
                </a:solidFill>
              </a:rPr>
              <a:t>Machine learning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rgbClr val="999999"/>
                </a:solidFill>
              </a:rPr>
              <a:t>SVM and 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rgbClr val="999999"/>
                </a:solidFill>
              </a:rPr>
              <a:t>LR Testing Report: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rgbClr val="999999"/>
                </a:solidFill>
              </a:rPr>
              <a:t>Precision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rgbClr val="999999"/>
                </a:solidFill>
              </a:rPr>
              <a:t>-Recall Curve</a:t>
            </a:r>
            <a:endParaRPr>
              <a:solidFill>
                <a:srgbClr val="999999"/>
              </a:solidFill>
            </a:endParaRPr>
          </a:p>
        </p:txBody>
      </p:sp>
      <p:graphicFrame>
        <p:nvGraphicFramePr>
          <p:cNvPr id="130" name="Google Shape;130;p6"/>
          <p:cNvGraphicFramePr/>
          <p:nvPr/>
        </p:nvGraphicFramePr>
        <p:xfrm>
          <a:off x="286700" y="235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{639C1496-0B69-438E-8887-6771575C74C9}</a:tableStyleId>
              </a:tblPr>
              <a:tblGrid>
                <a:gridCol w="2741950"/>
                <a:gridCol w="1091475"/>
                <a:gridCol w="948725"/>
              </a:tblGrid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 years historical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 years historical 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Mean </a:t>
                      </a:r>
                      <a:r>
                        <a:rPr lang="en-US"/>
                        <a:t>squared</a:t>
                      </a:r>
                      <a:r>
                        <a:rPr lang="en-US"/>
                        <a:t> error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21.29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-8.99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R-squared 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-1.10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101.36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Mean absolute error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4.02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9.77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Mean absolute percentage error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9.5%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24.5%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1" name="Google Shape;13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2675" y="2483961"/>
            <a:ext cx="3310825" cy="118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2875" y="3725475"/>
            <a:ext cx="5002281" cy="29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0c89133de_5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Discussion </a:t>
            </a:r>
            <a:endParaRPr/>
          </a:p>
        </p:txBody>
      </p:sp>
      <p:sp>
        <p:nvSpPr>
          <p:cNvPr id="138" name="Google Shape;138;g160c89133de_5_5"/>
          <p:cNvSpPr txBox="1"/>
          <p:nvPr>
            <p:ph idx="1" type="body"/>
          </p:nvPr>
        </p:nvSpPr>
        <p:spPr>
          <a:xfrm>
            <a:off x="838200" y="181537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/>
              <a:t>Prophet</a:t>
            </a:r>
            <a:r>
              <a:rPr lang="en-US" sz="2000"/>
              <a:t>: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000"/>
              <a:t>In this project, Prophet predicting accuracy was not high enough to be considered a sufficient model for the predictive task. This can be explained that Prophet tends to work well with data that has strong seasonality. Tech-stocks with such high volatility as AAPL and GOOG, plus the distortion from COVID in 2020 affect considerably on the </a:t>
            </a:r>
            <a:r>
              <a:rPr lang="en-US" sz="2000"/>
              <a:t>predicting accuracy of the model.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000"/>
              <a:t>Although the model has a fair performance scores (ie. 9.95% of mean absolute percentage error) with 3 years of historical data, it performs poorly with 6 years of historical data (24.5% of mean absolute percentage error). This can be explained by the concept of “over fitting”.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000"/>
              <a:t>A shorter period of prediction (1 month) would yield a better accuracy.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0c89133de_6_6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Postmortem - Lambda limitations</a:t>
            </a:r>
            <a:endParaRPr/>
          </a:p>
        </p:txBody>
      </p:sp>
      <p:sp>
        <p:nvSpPr>
          <p:cNvPr id="144" name="Google Shape;144;g160c89133de_6_6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Layers required to support </a:t>
            </a:r>
            <a:r>
              <a:rPr lang="en-US"/>
              <a:t>custom</a:t>
            </a:r>
            <a:r>
              <a:rPr lang="en-US"/>
              <a:t> libraries (eg. pandas)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learned to add layers through different mechanisms: ARN, Docker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Layers are limited to 250MB size, pandas &amp; skicit-learn is more than 200 MB so size reduction was required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Given the limited time, we were not able to use Prophet with Lambda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2022-10-06T07:45:08Z</dcterms:created>
  <dc:creator>Hui Zhang</dc:creator>
</cp:coreProperties>
</file>