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notesMasterIdLst>
    <p:notesMasterId r:id="rId15"/>
  </p:notesMasterIdLst>
  <p:sldIdLst>
    <p:sldId id="395" r:id="rId2"/>
    <p:sldId id="486" r:id="rId3"/>
    <p:sldId id="488" r:id="rId4"/>
    <p:sldId id="489" r:id="rId5"/>
    <p:sldId id="482" r:id="rId6"/>
    <p:sldId id="490" r:id="rId7"/>
    <p:sldId id="491" r:id="rId8"/>
    <p:sldId id="492" r:id="rId9"/>
    <p:sldId id="493" r:id="rId10"/>
    <p:sldId id="494" r:id="rId11"/>
    <p:sldId id="484" r:id="rId12"/>
    <p:sldId id="485" r:id="rId13"/>
    <p:sldId id="44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7D00"/>
    <a:srgbClr val="013947"/>
    <a:srgbClr val="D1EB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60218" autoAdjust="0"/>
  </p:normalViewPr>
  <p:slideViewPr>
    <p:cSldViewPr snapToGrid="0">
      <p:cViewPr varScale="1">
        <p:scale>
          <a:sx n="65" d="100"/>
          <a:sy n="65" d="100"/>
        </p:scale>
        <p:origin x="1656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7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4A4886-B4AF-42F7-97BE-95CDF82A73E3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029652-62E7-43D6-83B5-097D7B7AA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759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5551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8410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9632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1385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022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5652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9990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0518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1550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7767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7061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0308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086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6834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59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578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FD7D00"/>
                </a:solidFill>
                <a:latin typeface="Corbel" panose="020B05030202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000" baseline="0">
                <a:solidFill>
                  <a:srgbClr val="013947"/>
                </a:solidFill>
                <a:latin typeface="Corbel" panose="020B0503020204020204" pitchFamily="34" charset="0"/>
              </a:defRPr>
            </a:lvl1pPr>
            <a:lvl2pPr>
              <a:defRPr sz="2600" baseline="0">
                <a:solidFill>
                  <a:srgbClr val="013947"/>
                </a:solidFill>
                <a:latin typeface="Corbel" panose="020B0503020204020204" pitchFamily="34" charset="0"/>
              </a:defRPr>
            </a:lvl2pPr>
            <a:lvl3pPr>
              <a:defRPr sz="2400" baseline="0">
                <a:solidFill>
                  <a:srgbClr val="013947"/>
                </a:solidFill>
                <a:latin typeface="Corbel" panose="020B0503020204020204" pitchFamily="34" charset="0"/>
              </a:defRPr>
            </a:lvl3pPr>
            <a:lvl4pPr>
              <a:defRPr baseline="0">
                <a:solidFill>
                  <a:srgbClr val="013947"/>
                </a:solidFill>
                <a:latin typeface="Corbel" panose="020B0503020204020204" pitchFamily="34" charset="0"/>
              </a:defRPr>
            </a:lvl4pPr>
            <a:lvl5pPr>
              <a:defRPr baseline="0">
                <a:solidFill>
                  <a:srgbClr val="013947"/>
                </a:solidFill>
                <a:latin typeface="Corbel" panose="020B0503020204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3973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0179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287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406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612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575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79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418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A6396-395E-4ADA-8EE5-F328BC863A04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273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petryjohnson/Talk-Patterns_of_Effective_Test_Setup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etry-johnson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6" y="1456506"/>
            <a:ext cx="10515600" cy="20698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 smtClean="0"/>
              <a:t>Don't Write Secure Code!</a:t>
            </a:r>
            <a:br>
              <a:rPr lang="en-US" sz="6000" dirty="0" smtClean="0"/>
            </a:br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(Build secure systems instead)</a:t>
            </a:r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00133" y="5222420"/>
            <a:ext cx="419172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013947"/>
                </a:solidFill>
              </a:rPr>
              <a:t>Seth Petry-Johnson</a:t>
            </a:r>
            <a:br>
              <a:rPr lang="en-US" sz="4000" dirty="0" smtClean="0">
                <a:solidFill>
                  <a:srgbClr val="013947"/>
                </a:solidFill>
              </a:rPr>
            </a:br>
            <a:r>
              <a:rPr lang="en-US" sz="3200" dirty="0" smtClean="0">
                <a:solidFill>
                  <a:srgbClr val="013947"/>
                </a:solidFill>
              </a:rPr>
              <a:t>@</a:t>
            </a:r>
            <a:r>
              <a:rPr lang="en-US" sz="4000" dirty="0" smtClean="0">
                <a:solidFill>
                  <a:srgbClr val="013947"/>
                </a:solidFill>
              </a:rPr>
              <a:t>spetryjohnson</a:t>
            </a:r>
            <a:endParaRPr lang="en-US" sz="3200" dirty="0">
              <a:solidFill>
                <a:srgbClr val="0139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950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"Cross cutting" concerns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769935"/>
            <a:ext cx="10619049" cy="2819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35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Patented step-by-step slide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</a:rPr>
              <a:t>Old news</a:t>
            </a:r>
            <a:br>
              <a:rPr lang="en-US" sz="4000" dirty="0" smtClean="0">
                <a:solidFill>
                  <a:schemeClr val="bg1">
                    <a:lumMod val="65000"/>
                  </a:schemeClr>
                </a:solidFill>
              </a:rPr>
            </a:br>
            <a:endParaRPr lang="en-US" sz="40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4000" b="1" dirty="0" smtClean="0"/>
              <a:t>New hotness</a:t>
            </a:r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76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Canonical example: SQL Injection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24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86768" cy="1325563"/>
          </a:xfrm>
        </p:spPr>
        <p:txBody>
          <a:bodyPr>
            <a:noAutofit/>
          </a:bodyPr>
          <a:lstStyle/>
          <a:p>
            <a:r>
              <a:rPr lang="en-US" sz="4800" dirty="0" smtClean="0"/>
              <a:t>Closing slide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137490" cy="489964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The knowledge gets dropped here</a:t>
            </a:r>
          </a:p>
          <a:p>
            <a:pPr marL="0" indent="0">
              <a:buNone/>
            </a:pPr>
            <a:endParaRPr lang="en-US" sz="3200" dirty="0" smtClean="0">
              <a:hlinkClick r:id="rId3"/>
            </a:endParaRPr>
          </a:p>
          <a:p>
            <a:pPr marL="0" indent="0">
              <a:buNone/>
            </a:pPr>
            <a:r>
              <a:rPr lang="en-US" sz="3600" dirty="0" smtClean="0">
                <a:hlinkClick r:id="rId3"/>
              </a:rPr>
              <a:t>github.com/</a:t>
            </a:r>
            <a:r>
              <a:rPr lang="en-US" sz="3600" dirty="0" err="1" smtClean="0">
                <a:hlinkClick r:id="rId3"/>
              </a:rPr>
              <a:t>spetryjohnson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|</a:t>
            </a:r>
            <a:r>
              <a:rPr lang="en-US" sz="3600" dirty="0" smtClean="0"/>
              <a:t> </a:t>
            </a:r>
            <a:r>
              <a:rPr lang="en-US" sz="3600" dirty="0" smtClean="0">
                <a:hlinkClick r:id="rId4"/>
              </a:rPr>
              <a:t>www.petry-johnson.com</a:t>
            </a:r>
            <a:r>
              <a:rPr lang="en-US" sz="3600" dirty="0" smtClean="0"/>
              <a:t/>
            </a:r>
            <a:br>
              <a:rPr lang="en-US" sz="3600" dirty="0" smtClean="0"/>
            </a:br>
            <a:endParaRPr lang="en-US" sz="3600" dirty="0"/>
          </a:p>
          <a:p>
            <a:pPr marL="0" indent="0" algn="ctr">
              <a:buNone/>
            </a:pPr>
            <a:r>
              <a:rPr lang="en-US" sz="3600" b="1" dirty="0" smtClean="0"/>
              <a:t>@</a:t>
            </a:r>
            <a:r>
              <a:rPr lang="en-US" sz="3600" b="1" dirty="0" err="1" smtClean="0"/>
              <a:t>spetryjohnson</a:t>
            </a:r>
            <a:endParaRPr lang="en-US" b="1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085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927" y="1"/>
            <a:ext cx="10515600" cy="6858000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 smtClean="0"/>
              <a:t>I hate writing secure code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59991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927" y="1"/>
            <a:ext cx="10515600" cy="6858000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strike="sngStrike" dirty="0" smtClean="0">
                <a:solidFill>
                  <a:schemeClr val="bg1">
                    <a:lumMod val="75000"/>
                  </a:schemeClr>
                </a:solidFill>
              </a:rPr>
              <a:t>I hate writing secure code</a:t>
            </a:r>
            <a:r>
              <a:rPr lang="en-US" sz="4800" strike="sngStrike" dirty="0" smtClean="0"/>
              <a:t/>
            </a:r>
            <a:br>
              <a:rPr lang="en-US" sz="4800" strike="sngStrike" dirty="0" smtClean="0"/>
            </a:br>
            <a:r>
              <a:rPr lang="en-US" sz="4800" dirty="0" smtClean="0"/>
              <a:t>I hate writing secure </a:t>
            </a:r>
            <a:r>
              <a:rPr lang="en-US" sz="4800" i="1" dirty="0" smtClean="0"/>
              <a:t>features</a:t>
            </a:r>
            <a:endParaRPr lang="en-US" sz="4800" i="1" dirty="0"/>
          </a:p>
        </p:txBody>
      </p:sp>
    </p:spTree>
    <p:extLst>
      <p:ext uri="{BB962C8B-B14F-4D97-AF65-F5344CB8AC3E}">
        <p14:creationId xmlns:p14="http://schemas.microsoft.com/office/powerpoint/2010/main" val="7593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927" y="1"/>
            <a:ext cx="10515600" cy="6858000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strike="sngStrike" dirty="0" smtClean="0">
                <a:solidFill>
                  <a:schemeClr val="bg1">
                    <a:lumMod val="75000"/>
                  </a:schemeClr>
                </a:solidFill>
              </a:rPr>
              <a:t>I hate writing secure code</a:t>
            </a:r>
            <a:br>
              <a:rPr lang="en-US" sz="4800" strike="sngStrike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4800" strike="sngStrike" dirty="0" smtClean="0">
                <a:solidFill>
                  <a:schemeClr val="bg1">
                    <a:lumMod val="75000"/>
                  </a:schemeClr>
                </a:solidFill>
              </a:rPr>
              <a:t>I hate writing secure features</a:t>
            </a:r>
            <a:r>
              <a:rPr lang="en-US" sz="4800" strike="sngStrike" dirty="0" smtClean="0"/>
              <a:t/>
            </a:r>
            <a:br>
              <a:rPr lang="en-US" sz="4800" strike="sngStrike" dirty="0" smtClean="0"/>
            </a:br>
            <a:r>
              <a:rPr lang="en-US" sz="4800" dirty="0" smtClean="0"/>
              <a:t>I hate implementing </a:t>
            </a:r>
            <a:r>
              <a:rPr lang="en-US" sz="4800" i="1" dirty="0" smtClean="0"/>
              <a:t>cross-cutting security concerns</a:t>
            </a:r>
            <a:r>
              <a:rPr lang="en-US" sz="4800" dirty="0" smtClean="0"/>
              <a:t> by repeating the same patterns over and over again in my feature-level code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84605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What's on </a:t>
            </a:r>
            <a:r>
              <a:rPr lang="en-US" sz="4800" smtClean="0"/>
              <a:t>the agenda?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Define "cross cutting" security concerns</a:t>
            </a:r>
          </a:p>
          <a:p>
            <a:endParaRPr lang="en-US" sz="4000" dirty="0"/>
          </a:p>
          <a:p>
            <a:r>
              <a:rPr lang="en-US" sz="4000" dirty="0" smtClean="0"/>
              <a:t>&lt;x&gt; real-world examples (</a:t>
            </a:r>
            <a:r>
              <a:rPr lang="en-US" sz="4000" i="1" dirty="0" smtClean="0"/>
              <a:t>.NET and JS</a:t>
            </a:r>
            <a:r>
              <a:rPr lang="en-US" sz="4000" dirty="0" smtClean="0"/>
              <a:t>)</a:t>
            </a:r>
          </a:p>
          <a:p>
            <a:endParaRPr lang="en-US" sz="4000" dirty="0"/>
          </a:p>
          <a:p>
            <a:r>
              <a:rPr lang="en-US" sz="4000" dirty="0" smtClean="0"/>
              <a:t>???</a:t>
            </a:r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23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"Cross cutting" concerns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33777"/>
            <a:ext cx="10515600" cy="44749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4947385" y="337963"/>
            <a:ext cx="4810602" cy="8002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35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"Cross cutting" concerns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33777"/>
            <a:ext cx="10515600" cy="44749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6331890" y="1722468"/>
            <a:ext cx="4810602" cy="5233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5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"Cross cutting" concerns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33777"/>
            <a:ext cx="10515600" cy="44749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7629748" y="3020326"/>
            <a:ext cx="4810602" cy="2637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3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"Cross cutting" concerns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33777"/>
            <a:ext cx="10515600" cy="4474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00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20375</TotalTime>
  <Words>103</Words>
  <Application>Microsoft Office PowerPoint</Application>
  <PresentationFormat>Widescreen</PresentationFormat>
  <Paragraphs>70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Corbel</vt:lpstr>
      <vt:lpstr>Office Theme</vt:lpstr>
      <vt:lpstr>Don't Write Secure Code!  (Build secure systems instead)</vt:lpstr>
      <vt:lpstr>I hate writing secure code</vt:lpstr>
      <vt:lpstr>I hate writing secure code I hate writing secure features</vt:lpstr>
      <vt:lpstr>I hate writing secure code I hate writing secure features I hate implementing cross-cutting security concerns by repeating the same patterns over and over again in my feature-level code</vt:lpstr>
      <vt:lpstr>What's on the agenda?</vt:lpstr>
      <vt:lpstr>"Cross cutting" concerns</vt:lpstr>
      <vt:lpstr>"Cross cutting" concerns</vt:lpstr>
      <vt:lpstr>"Cross cutting" concerns</vt:lpstr>
      <vt:lpstr>"Cross cutting" concerns</vt:lpstr>
      <vt:lpstr>"Cross cutting" concerns</vt:lpstr>
      <vt:lpstr>Patented step-by-step slide</vt:lpstr>
      <vt:lpstr>Canonical example: SQL Injection</vt:lpstr>
      <vt:lpstr>Closing slide</vt:lpstr>
    </vt:vector>
  </TitlesOfParts>
  <Company>Heuristic Solutions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Patterns of Effective Test Setup</dc:title>
  <dc:creator>Seth Petry-Johnson</dc:creator>
  <cp:lastModifiedBy>Seth Petry-Johnson</cp:lastModifiedBy>
  <cp:revision>665</cp:revision>
  <dcterms:created xsi:type="dcterms:W3CDTF">2013-12-09T01:29:59Z</dcterms:created>
  <dcterms:modified xsi:type="dcterms:W3CDTF">2016-12-20T14:23:41Z</dcterms:modified>
</cp:coreProperties>
</file>