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4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notesMasterIdLst>
    <p:notesMasterId r:id="rId58"/>
  </p:notesMasterIdLst>
  <p:sldIdLst>
    <p:sldId id="395" r:id="rId2"/>
    <p:sldId id="486" r:id="rId3"/>
    <p:sldId id="488" r:id="rId4"/>
    <p:sldId id="489" r:id="rId5"/>
    <p:sldId id="482" r:id="rId6"/>
    <p:sldId id="497" r:id="rId7"/>
    <p:sldId id="491" r:id="rId8"/>
    <p:sldId id="495" r:id="rId9"/>
    <p:sldId id="492" r:id="rId10"/>
    <p:sldId id="493" r:id="rId11"/>
    <p:sldId id="494" r:id="rId12"/>
    <p:sldId id="498" r:id="rId13"/>
    <p:sldId id="496" r:id="rId14"/>
    <p:sldId id="510" r:id="rId15"/>
    <p:sldId id="511" r:id="rId16"/>
    <p:sldId id="512" r:id="rId17"/>
    <p:sldId id="515" r:id="rId18"/>
    <p:sldId id="516" r:id="rId19"/>
    <p:sldId id="517" r:id="rId20"/>
    <p:sldId id="518" r:id="rId21"/>
    <p:sldId id="499" r:id="rId22"/>
    <p:sldId id="528" r:id="rId23"/>
    <p:sldId id="541" r:id="rId24"/>
    <p:sldId id="544" r:id="rId25"/>
    <p:sldId id="545" r:id="rId26"/>
    <p:sldId id="506" r:id="rId27"/>
    <p:sldId id="519" r:id="rId28"/>
    <p:sldId id="524" r:id="rId29"/>
    <p:sldId id="521" r:id="rId30"/>
    <p:sldId id="522" r:id="rId31"/>
    <p:sldId id="525" r:id="rId32"/>
    <p:sldId id="523" r:id="rId33"/>
    <p:sldId id="520" r:id="rId34"/>
    <p:sldId id="526" r:id="rId35"/>
    <p:sldId id="540" r:id="rId36"/>
    <p:sldId id="500" r:id="rId37"/>
    <p:sldId id="501" r:id="rId38"/>
    <p:sldId id="529" r:id="rId39"/>
    <p:sldId id="530" r:id="rId40"/>
    <p:sldId id="546" r:id="rId41"/>
    <p:sldId id="502" r:id="rId42"/>
    <p:sldId id="503" r:id="rId43"/>
    <p:sldId id="531" r:id="rId44"/>
    <p:sldId id="532" r:id="rId45"/>
    <p:sldId id="533" r:id="rId46"/>
    <p:sldId id="534" r:id="rId47"/>
    <p:sldId id="505" r:id="rId48"/>
    <p:sldId id="535" r:id="rId49"/>
    <p:sldId id="507" r:id="rId50"/>
    <p:sldId id="536" r:id="rId51"/>
    <p:sldId id="538" r:id="rId52"/>
    <p:sldId id="539" r:id="rId53"/>
    <p:sldId id="537" r:id="rId54"/>
    <p:sldId id="504" r:id="rId55"/>
    <p:sldId id="485" r:id="rId56"/>
    <p:sldId id="443" r:id="rId5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eth Petry-Johnson" initials="SP" lastIdx="1" clrIdx="0">
    <p:extLst>
      <p:ext uri="{19B8F6BF-5375-455C-9EA6-DF929625EA0E}">
        <p15:presenceInfo xmlns:p15="http://schemas.microsoft.com/office/powerpoint/2012/main" userId="Seth Petry-Johnso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3947"/>
    <a:srgbClr val="FD7D00"/>
    <a:srgbClr val="D1EB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60218" autoAdjust="0"/>
  </p:normalViewPr>
  <p:slideViewPr>
    <p:cSldViewPr snapToGrid="0">
      <p:cViewPr varScale="1">
        <p:scale>
          <a:sx n="65" d="100"/>
          <a:sy n="65" d="100"/>
        </p:scale>
        <p:origin x="930" y="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72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commentAuthors" Target="commentAuthor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12-27T21:40:50.582" idx="1">
    <p:pos x="10" y="10"/>
    <p:text/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12-27T21:40:50.582" idx="1">
    <p:pos x="10" y="10"/>
    <p:text/>
    <p:extLst>
      <p:ext uri="{C676402C-5697-4E1C-873F-D02D1690AC5C}">
        <p15:threadingInfo xmlns:p15="http://schemas.microsoft.com/office/powerpoint/2012/main" timeZoneBias="30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4A4886-B4AF-42F7-97BE-95CDF82A73E3}" type="datetimeFigureOut">
              <a:rPr lang="en-US" smtClean="0"/>
              <a:t>12/27/2016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029652-62E7-43D6-83B5-097D7B7AA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7590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5551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3877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3497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8181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3239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1948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1783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2395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4445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0896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0807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5652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90134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0371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54219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90827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27471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13152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87856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66328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8481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2003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99900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02955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56558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58912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10575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21921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73038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52511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46867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39336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5772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05182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85890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46985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09180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72669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92496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67323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75586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33207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39967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0575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15506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3586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32391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9660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79246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77731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138517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0224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6537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2111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3491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2454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A6396-395E-4ADA-8EE5-F328BC863A04}" type="datetimeFigureOut">
              <a:rPr lang="en-US" smtClean="0"/>
              <a:t>12/27/2016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49E7-5589-4258-8FEA-6B6C7EDF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6834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A6396-395E-4ADA-8EE5-F328BC863A04}" type="datetimeFigureOut">
              <a:rPr lang="en-US" smtClean="0"/>
              <a:t>12/27/2016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49E7-5589-4258-8FEA-6B6C7EDF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59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A6396-395E-4ADA-8EE5-F328BC863A04}" type="datetimeFigureOut">
              <a:rPr lang="en-US" smtClean="0"/>
              <a:t>12/27/2016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49E7-5589-4258-8FEA-6B6C7EDF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578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rgbClr val="FD7D00"/>
                </a:solidFill>
                <a:latin typeface="Corbel" panose="020B0503020204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000" baseline="0">
                <a:solidFill>
                  <a:srgbClr val="013947"/>
                </a:solidFill>
                <a:latin typeface="Corbel" panose="020B0503020204020204" pitchFamily="34" charset="0"/>
              </a:defRPr>
            </a:lvl1pPr>
            <a:lvl2pPr>
              <a:defRPr sz="2600" baseline="0">
                <a:solidFill>
                  <a:srgbClr val="013947"/>
                </a:solidFill>
                <a:latin typeface="Corbel" panose="020B0503020204020204" pitchFamily="34" charset="0"/>
              </a:defRPr>
            </a:lvl2pPr>
            <a:lvl3pPr>
              <a:defRPr sz="2400" baseline="0">
                <a:solidFill>
                  <a:srgbClr val="013947"/>
                </a:solidFill>
                <a:latin typeface="Corbel" panose="020B0503020204020204" pitchFamily="34" charset="0"/>
              </a:defRPr>
            </a:lvl3pPr>
            <a:lvl4pPr>
              <a:defRPr baseline="0">
                <a:solidFill>
                  <a:srgbClr val="013947"/>
                </a:solidFill>
                <a:latin typeface="Corbel" panose="020B0503020204020204" pitchFamily="34" charset="0"/>
              </a:defRPr>
            </a:lvl4pPr>
            <a:lvl5pPr>
              <a:defRPr baseline="0">
                <a:solidFill>
                  <a:srgbClr val="013947"/>
                </a:solidFill>
                <a:latin typeface="Corbel" panose="020B0503020204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A6396-395E-4ADA-8EE5-F328BC863A04}" type="datetimeFigureOut">
              <a:rPr lang="en-US" smtClean="0"/>
              <a:t>12/27/2016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49E7-5589-4258-8FEA-6B6C7EDF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3973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A6396-395E-4ADA-8EE5-F328BC863A04}" type="datetimeFigureOut">
              <a:rPr lang="en-US" smtClean="0"/>
              <a:t>12/27/2016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49E7-5589-4258-8FEA-6B6C7EDF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0179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A6396-395E-4ADA-8EE5-F328BC863A04}" type="datetimeFigureOut">
              <a:rPr lang="en-US" smtClean="0"/>
              <a:t>12/27/2016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49E7-5589-4258-8FEA-6B6C7EDF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2877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A6396-395E-4ADA-8EE5-F328BC863A04}" type="datetimeFigureOut">
              <a:rPr lang="en-US" smtClean="0"/>
              <a:t>12/27/2016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49E7-5589-4258-8FEA-6B6C7EDF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406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A6396-395E-4ADA-8EE5-F328BC863A04}" type="datetimeFigureOut">
              <a:rPr lang="en-US" smtClean="0"/>
              <a:t>12/27/2016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49E7-5589-4258-8FEA-6B6C7EDF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612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A6396-395E-4ADA-8EE5-F328BC863A04}" type="datetimeFigureOut">
              <a:rPr lang="en-US" smtClean="0"/>
              <a:t>12/27/2016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49E7-5589-4258-8FEA-6B6C7EDF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575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A6396-395E-4ADA-8EE5-F328BC863A04}" type="datetimeFigureOut">
              <a:rPr lang="en-US" smtClean="0"/>
              <a:t>12/27/2016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49E7-5589-4258-8FEA-6B6C7EDF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179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A6396-395E-4ADA-8EE5-F328BC863A04}" type="datetimeFigureOut">
              <a:rPr lang="en-US" smtClean="0"/>
              <a:t>12/27/2016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49E7-5589-4258-8FEA-6B6C7EDF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418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AA6396-395E-4ADA-8EE5-F328BC863A04}" type="datetimeFigureOut">
              <a:rPr lang="en-US" smtClean="0"/>
              <a:t>12/27/2016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1A49E7-5589-4258-8FEA-6B6C7EDF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273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1.xml"/><Relationship Id="rId4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petryjohnson/Talk-Patterns_of_Effective_Test_Setup/" TargetMode="External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petry-johnson.com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6" y="1456506"/>
            <a:ext cx="10515600" cy="206985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dirty="0" smtClean="0"/>
              <a:t>Don't Write Secure Code!</a:t>
            </a:r>
            <a:br>
              <a:rPr lang="en-US" sz="6000" dirty="0" smtClean="0"/>
            </a:br>
            <a:r>
              <a:rPr lang="en-US" sz="6000" dirty="0" smtClean="0"/>
              <a:t/>
            </a:r>
            <a:br>
              <a:rPr lang="en-US" sz="6000" dirty="0" smtClean="0"/>
            </a:br>
            <a:r>
              <a:rPr lang="en-US" sz="4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(Build secure systems instead)</a:t>
            </a:r>
            <a:endParaRPr lang="en-US" sz="4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00133" y="5222420"/>
            <a:ext cx="419172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 smtClean="0">
                <a:solidFill>
                  <a:srgbClr val="013947"/>
                </a:solidFill>
              </a:rPr>
              <a:t>Seth Petry-Johnson</a:t>
            </a:r>
            <a:br>
              <a:rPr lang="en-US" sz="4000" dirty="0" smtClean="0">
                <a:solidFill>
                  <a:srgbClr val="013947"/>
                </a:solidFill>
              </a:rPr>
            </a:br>
            <a:r>
              <a:rPr lang="en-US" sz="3200" dirty="0" smtClean="0">
                <a:solidFill>
                  <a:srgbClr val="013947"/>
                </a:solidFill>
              </a:rPr>
              <a:t>@</a:t>
            </a:r>
            <a:r>
              <a:rPr lang="en-US" sz="4000" dirty="0" smtClean="0">
                <a:solidFill>
                  <a:srgbClr val="013947"/>
                </a:solidFill>
              </a:rPr>
              <a:t>spetryjohnson</a:t>
            </a:r>
            <a:endParaRPr lang="en-US" sz="3200" dirty="0">
              <a:solidFill>
                <a:srgbClr val="01394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9502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"Cross cutting" concerns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10438157" cy="506407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7585502" y="2976081"/>
            <a:ext cx="4810602" cy="2725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030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"Cross cutting" concerns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10438157" cy="5064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586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753158"/>
            <a:ext cx="10522191" cy="510484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"Cross cutting" concerns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76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392" y="2193260"/>
            <a:ext cx="10783355" cy="4561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"Cross cutting" concerns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071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392" y="2193260"/>
            <a:ext cx="10783355" cy="4561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"Cross cutting" concerns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0103" y="1742919"/>
            <a:ext cx="7781452" cy="2377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226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392" y="2193260"/>
            <a:ext cx="10783355" cy="4561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"Cross cutting" concerns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7789" y="1690688"/>
            <a:ext cx="7198579" cy="2451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446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392" y="2193260"/>
            <a:ext cx="10783355" cy="4561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"Cross cutting" concerns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7046" y="2058324"/>
            <a:ext cx="7704509" cy="1819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689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960510" cy="1325563"/>
          </a:xfrm>
        </p:spPr>
        <p:txBody>
          <a:bodyPr>
            <a:normAutofit/>
          </a:bodyPr>
          <a:lstStyle/>
          <a:p>
            <a:r>
              <a:rPr lang="en-US" sz="4800" dirty="0" smtClean="0"/>
              <a:t>What makes a concern "cross cutting"?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9641"/>
          </a:xfrm>
        </p:spPr>
        <p:txBody>
          <a:bodyPr>
            <a:normAutofit/>
          </a:bodyPr>
          <a:lstStyle/>
          <a:p>
            <a:r>
              <a:rPr lang="en-US" sz="4000" dirty="0" smtClean="0"/>
              <a:t>Orthogonal to feature-specific business rules</a:t>
            </a:r>
            <a:endParaRPr lang="en-US" sz="4000" dirty="0"/>
          </a:p>
          <a:p>
            <a:endParaRPr lang="en-US" sz="4000" dirty="0" smtClean="0"/>
          </a:p>
          <a:p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168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960510" cy="1325563"/>
          </a:xfrm>
        </p:spPr>
        <p:txBody>
          <a:bodyPr>
            <a:normAutofit/>
          </a:bodyPr>
          <a:lstStyle/>
          <a:p>
            <a:r>
              <a:rPr lang="en-US" sz="4800" dirty="0" smtClean="0"/>
              <a:t>What makes a concern "cross cutting"?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9641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bg1">
                    <a:lumMod val="75000"/>
                  </a:schemeClr>
                </a:solidFill>
              </a:rPr>
              <a:t>Orthogonal to feature-specific business rules</a:t>
            </a:r>
            <a:endParaRPr lang="en-US" sz="4000" dirty="0">
              <a:solidFill>
                <a:schemeClr val="bg1">
                  <a:lumMod val="75000"/>
                </a:schemeClr>
              </a:solidFill>
            </a:endParaRPr>
          </a:p>
          <a:p>
            <a:endParaRPr lang="en-US" sz="4000" dirty="0" smtClean="0"/>
          </a:p>
          <a:p>
            <a:r>
              <a:rPr lang="en-US" sz="4000" dirty="0" smtClean="0"/>
              <a:t>Applies to multiple features</a:t>
            </a:r>
          </a:p>
          <a:p>
            <a:endParaRPr lang="en-US" sz="4000" dirty="0" smtClean="0"/>
          </a:p>
          <a:p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676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960510" cy="1325563"/>
          </a:xfrm>
        </p:spPr>
        <p:txBody>
          <a:bodyPr>
            <a:normAutofit/>
          </a:bodyPr>
          <a:lstStyle/>
          <a:p>
            <a:r>
              <a:rPr lang="en-US" sz="4800" dirty="0" smtClean="0"/>
              <a:t>What makes a concern "cross cutting"?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9641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bg1">
                    <a:lumMod val="75000"/>
                  </a:schemeClr>
                </a:solidFill>
              </a:rPr>
              <a:t>Orthogonal to feature-specific business rules</a:t>
            </a:r>
            <a:endParaRPr lang="en-US" sz="4000" dirty="0">
              <a:solidFill>
                <a:schemeClr val="bg1">
                  <a:lumMod val="75000"/>
                </a:schemeClr>
              </a:solidFill>
            </a:endParaRPr>
          </a:p>
          <a:p>
            <a:endParaRPr lang="en-US" sz="4000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4000" dirty="0" smtClean="0">
                <a:solidFill>
                  <a:schemeClr val="bg1">
                    <a:lumMod val="75000"/>
                  </a:schemeClr>
                </a:solidFill>
              </a:rPr>
              <a:t>Applies to multiple features</a:t>
            </a:r>
          </a:p>
          <a:p>
            <a:endParaRPr lang="en-US" sz="4000" dirty="0" smtClean="0"/>
          </a:p>
          <a:p>
            <a:r>
              <a:rPr lang="en-US" sz="4000" dirty="0" smtClean="0"/>
              <a:t>Can be made "secure by default"</a:t>
            </a:r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574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927" y="1"/>
            <a:ext cx="10515600" cy="6858000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dirty="0" smtClean="0"/>
              <a:t>I hate writing secure code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599913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960510" cy="1325563"/>
          </a:xfrm>
        </p:spPr>
        <p:txBody>
          <a:bodyPr>
            <a:normAutofit/>
          </a:bodyPr>
          <a:lstStyle/>
          <a:p>
            <a:r>
              <a:rPr lang="en-US" sz="4800" dirty="0" smtClean="0"/>
              <a:t>What makes a concern "cross cutting"?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9641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bg1">
                    <a:lumMod val="75000"/>
                  </a:schemeClr>
                </a:solidFill>
              </a:rPr>
              <a:t>Orthogonal to feature-specific business rules</a:t>
            </a:r>
            <a:endParaRPr lang="en-US" sz="4000" dirty="0">
              <a:solidFill>
                <a:schemeClr val="bg1">
                  <a:lumMod val="75000"/>
                </a:schemeClr>
              </a:solidFill>
            </a:endParaRPr>
          </a:p>
          <a:p>
            <a:endParaRPr lang="en-US" sz="4000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4000" dirty="0" smtClean="0">
                <a:solidFill>
                  <a:schemeClr val="bg1">
                    <a:lumMod val="75000"/>
                  </a:schemeClr>
                </a:solidFill>
              </a:rPr>
              <a:t>Applies to multiple features</a:t>
            </a:r>
          </a:p>
          <a:p>
            <a:endParaRPr lang="en-US" sz="4000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4000" dirty="0" smtClean="0">
                <a:solidFill>
                  <a:schemeClr val="bg1">
                    <a:lumMod val="75000"/>
                  </a:schemeClr>
                </a:solidFill>
              </a:rPr>
              <a:t>Can be made "secure by default"</a:t>
            </a:r>
          </a:p>
          <a:p>
            <a:endParaRPr lang="en-US" sz="4000" dirty="0"/>
          </a:p>
          <a:p>
            <a:r>
              <a:rPr lang="en-US" sz="4000" dirty="0" smtClean="0"/>
              <a:t>Needs auditing</a:t>
            </a:r>
          </a:p>
          <a:p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467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927" y="1"/>
            <a:ext cx="10515600" cy="6858000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dirty="0" smtClean="0"/>
              <a:t>Show me the </a:t>
            </a:r>
            <a:r>
              <a:rPr lang="en-US" sz="4800" dirty="0" err="1" smtClean="0"/>
              <a:t>codez</a:t>
            </a:r>
            <a:r>
              <a:rPr lang="en-US" sz="4800" dirty="0" smtClean="0"/>
              <a:t>!</a:t>
            </a:r>
            <a:br>
              <a:rPr lang="en-US" sz="4800" dirty="0" smtClean="0"/>
            </a:br>
            <a:r>
              <a:rPr lang="en-US" sz="4800" dirty="0"/>
              <a:t/>
            </a:r>
            <a:br>
              <a:rPr lang="en-US" sz="4800" dirty="0"/>
            </a:br>
            <a:r>
              <a:rPr lang="en-US" dirty="0" smtClean="0">
                <a:solidFill>
                  <a:srgbClr val="013947"/>
                </a:solidFill>
              </a:rPr>
              <a:t>bit.ly/2i0J91d</a:t>
            </a:r>
            <a:endParaRPr lang="en-US" sz="4800" dirty="0">
              <a:solidFill>
                <a:srgbClr val="01394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211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927" y="1"/>
            <a:ext cx="10515600" cy="6858000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dirty="0" smtClean="0"/>
              <a:t>A1 - Injection</a:t>
            </a:r>
            <a:r>
              <a:rPr lang="en-US" sz="4800" dirty="0" smtClean="0"/>
              <a:t/>
            </a:r>
            <a:br>
              <a:rPr lang="en-US" sz="4800" dirty="0" smtClean="0"/>
            </a:br>
            <a:r>
              <a:rPr lang="en-US" sz="4800" dirty="0"/>
              <a:t/>
            </a:r>
            <a:br>
              <a:rPr lang="en-US" sz="4800" dirty="0"/>
            </a:br>
            <a:r>
              <a:rPr lang="en-US" dirty="0" smtClean="0">
                <a:solidFill>
                  <a:srgbClr val="013947"/>
                </a:solidFill>
              </a:rPr>
              <a:t>Watch out for "little Bobby Tables"!</a:t>
            </a:r>
            <a:endParaRPr lang="en-US" sz="4800" dirty="0">
              <a:solidFill>
                <a:srgbClr val="01394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3310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CSRF Defense </a:t>
            </a:r>
            <a:r>
              <a:rPr lang="en-US" sz="4800" dirty="0"/>
              <a:t>– feature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39744"/>
            <a:ext cx="10783529" cy="179725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386055"/>
            <a:ext cx="10870128" cy="143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0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CSRF Defense </a:t>
            </a:r>
            <a:r>
              <a:rPr lang="en-US" sz="4800" dirty="0"/>
              <a:t>– feature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39744"/>
            <a:ext cx="10783529" cy="179725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8200" y="4599665"/>
            <a:ext cx="10621297" cy="20621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Maiandra GD" panose="020E0502030308020204" pitchFamily="34" charset="0"/>
              </a:rPr>
              <a:t>Pro tip</a:t>
            </a:r>
            <a:r>
              <a:rPr lang="en-US" sz="3200" dirty="0" smtClean="0">
                <a:latin typeface="Maiandra GD" panose="020E0502030308020204" pitchFamily="34" charset="0"/>
              </a:rPr>
              <a:t>: Concatenating raw strings into SQL queries makes you a bad person.</a:t>
            </a:r>
          </a:p>
          <a:p>
            <a:endParaRPr lang="en-US" sz="3200" dirty="0">
              <a:latin typeface="Maiandra GD" panose="020E0502030308020204" pitchFamily="34" charset="0"/>
            </a:endParaRPr>
          </a:p>
          <a:p>
            <a:r>
              <a:rPr lang="en-US" sz="3200" dirty="0" smtClean="0">
                <a:latin typeface="Maiandra GD" panose="020E0502030308020204" pitchFamily="34" charset="0"/>
              </a:rPr>
              <a:t>Don't be a bad person. Parameterize your SQL.</a:t>
            </a:r>
            <a:endParaRPr lang="en-US" sz="3200" dirty="0">
              <a:latin typeface="Maiandra GD" panose="020E0502030308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48022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927" y="1"/>
            <a:ext cx="10515600" cy="6858000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dirty="0"/>
              <a:t>A8 – Cross Site Request </a:t>
            </a:r>
            <a:r>
              <a:rPr lang="en-US" sz="4800" dirty="0" smtClean="0"/>
              <a:t>Forgery</a:t>
            </a:r>
            <a:r>
              <a:rPr lang="en-US" sz="4800" dirty="0" smtClean="0"/>
              <a:t/>
            </a:r>
            <a:br>
              <a:rPr lang="en-US" sz="4800" dirty="0" smtClean="0"/>
            </a:br>
            <a:r>
              <a:rPr lang="en-US" sz="4800" dirty="0"/>
              <a:t/>
            </a:r>
            <a:br>
              <a:rPr lang="en-US" sz="4800" dirty="0"/>
            </a:br>
            <a:r>
              <a:rPr lang="en-US" dirty="0" smtClean="0">
                <a:solidFill>
                  <a:srgbClr val="013947"/>
                </a:solidFill>
              </a:rPr>
              <a:t>Fun fact</a:t>
            </a:r>
            <a:r>
              <a:rPr lang="en-US" baseline="30000" dirty="0" smtClean="0">
                <a:solidFill>
                  <a:srgbClr val="013947"/>
                </a:solidFill>
              </a:rPr>
              <a:t>*</a:t>
            </a:r>
            <a:r>
              <a:rPr lang="en-US" dirty="0" smtClean="0">
                <a:solidFill>
                  <a:srgbClr val="013947"/>
                </a:solidFill>
              </a:rPr>
              <a:t>: users never log out. Ever.</a:t>
            </a:r>
            <a:endParaRPr lang="en-US" sz="4800" dirty="0">
              <a:solidFill>
                <a:srgbClr val="013947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6457891"/>
            <a:ext cx="27338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aseline="30000" dirty="0" smtClean="0">
                <a:solidFill>
                  <a:schemeClr val="bg1">
                    <a:lumMod val="50000"/>
                  </a:schemeClr>
                </a:solidFill>
              </a:rPr>
              <a:t>*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 Not actually a fact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. 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3683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Cross Site Request Forgery (CSRF)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303066"/>
            <a:ext cx="8822230" cy="5304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003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CSRF Defense </a:t>
            </a:r>
            <a:r>
              <a:rPr lang="en-US" sz="4800" dirty="0"/>
              <a:t>– feature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961" y="1690688"/>
            <a:ext cx="10990006" cy="28533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962" y="4759518"/>
            <a:ext cx="7819104" cy="1845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687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CSRF Defense – feature (ajax)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990797"/>
            <a:ext cx="5415116" cy="12509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3748290"/>
            <a:ext cx="11309381" cy="2416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507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960510" cy="1325563"/>
          </a:xfrm>
        </p:spPr>
        <p:txBody>
          <a:bodyPr>
            <a:normAutofit/>
          </a:bodyPr>
          <a:lstStyle/>
          <a:p>
            <a:r>
              <a:rPr lang="en-US" sz="4800" dirty="0" smtClean="0"/>
              <a:t>CSRF Defense </a:t>
            </a:r>
            <a:r>
              <a:rPr lang="en-US" sz="4800" dirty="0"/>
              <a:t>– </a:t>
            </a:r>
            <a:r>
              <a:rPr lang="en-US" sz="4800" dirty="0" smtClean="0"/>
              <a:t>cross cutting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964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849972"/>
            <a:ext cx="8481011" cy="1899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268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927" y="1"/>
            <a:ext cx="10515600" cy="6858000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strike="sngStrike" dirty="0" smtClean="0">
                <a:solidFill>
                  <a:schemeClr val="bg1">
                    <a:lumMod val="75000"/>
                  </a:schemeClr>
                </a:solidFill>
              </a:rPr>
              <a:t>I hate writing secure code</a:t>
            </a:r>
            <a:r>
              <a:rPr lang="en-US" sz="4800" strike="sngStrike" dirty="0" smtClean="0"/>
              <a:t/>
            </a:r>
            <a:br>
              <a:rPr lang="en-US" sz="4800" strike="sngStrike" dirty="0" smtClean="0"/>
            </a:br>
            <a:r>
              <a:rPr lang="en-US" sz="4800" dirty="0" smtClean="0"/>
              <a:t>I hate writing secure </a:t>
            </a:r>
            <a:r>
              <a:rPr lang="en-US" sz="4800" i="1" dirty="0" smtClean="0"/>
              <a:t>features</a:t>
            </a:r>
            <a:endParaRPr lang="en-US" sz="4800" i="1" dirty="0"/>
          </a:p>
        </p:txBody>
      </p:sp>
    </p:spTree>
    <p:extLst>
      <p:ext uri="{BB962C8B-B14F-4D97-AF65-F5344CB8AC3E}">
        <p14:creationId xmlns:p14="http://schemas.microsoft.com/office/powerpoint/2010/main" val="75936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960510" cy="1325563"/>
          </a:xfrm>
        </p:spPr>
        <p:txBody>
          <a:bodyPr>
            <a:normAutofit/>
          </a:bodyPr>
          <a:lstStyle/>
          <a:p>
            <a:r>
              <a:rPr lang="en-US" sz="4800" dirty="0" smtClean="0"/>
              <a:t>CSRF Defense </a:t>
            </a:r>
            <a:r>
              <a:rPr lang="en-US" sz="4800" dirty="0"/>
              <a:t>– cross cutting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9641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024" y="1941411"/>
            <a:ext cx="11918630" cy="4783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975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960510" cy="1325563"/>
          </a:xfrm>
        </p:spPr>
        <p:txBody>
          <a:bodyPr>
            <a:normAutofit/>
          </a:bodyPr>
          <a:lstStyle/>
          <a:p>
            <a:r>
              <a:rPr lang="en-US" sz="4800" dirty="0" smtClean="0"/>
              <a:t>CSRF Defense </a:t>
            </a:r>
            <a:r>
              <a:rPr lang="en-US" sz="4800" dirty="0"/>
              <a:t>– cross cutting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9641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981" y="2354365"/>
            <a:ext cx="11754038" cy="3323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997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960510" cy="1325563"/>
          </a:xfrm>
        </p:spPr>
        <p:txBody>
          <a:bodyPr>
            <a:normAutofit/>
          </a:bodyPr>
          <a:lstStyle/>
          <a:p>
            <a:r>
              <a:rPr lang="en-US" sz="4800" dirty="0" smtClean="0"/>
              <a:t>CSRF Defense </a:t>
            </a:r>
            <a:r>
              <a:rPr lang="en-US" sz="4800" dirty="0"/>
              <a:t>– cross cutting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9641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417" y="2238493"/>
            <a:ext cx="11946824" cy="4029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254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CSRF Defense </a:t>
            </a:r>
            <a:r>
              <a:rPr lang="en-US" sz="4800" dirty="0"/>
              <a:t>– cross cutting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2121741"/>
            <a:ext cx="11077519" cy="14190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4378322"/>
            <a:ext cx="8985692" cy="2172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463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CSRF Defense </a:t>
            </a:r>
            <a:r>
              <a:rPr lang="en-US" sz="4800" dirty="0"/>
              <a:t>– cross </a:t>
            </a:r>
            <a:r>
              <a:rPr lang="en-US" sz="4800" dirty="0" smtClean="0"/>
              <a:t>cutting (ajax)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5088"/>
            <a:ext cx="9342718" cy="221543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175994"/>
            <a:ext cx="9452294" cy="25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231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927" y="1"/>
            <a:ext cx="10515600" cy="6858000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dirty="0" smtClean="0"/>
              <a:t>A4 </a:t>
            </a:r>
            <a:r>
              <a:rPr lang="en-US" sz="4800" dirty="0"/>
              <a:t>– </a:t>
            </a:r>
            <a:r>
              <a:rPr lang="en-US" sz="4800" dirty="0" smtClean="0"/>
              <a:t>Insecure Direct Object References</a:t>
            </a:r>
            <a:br>
              <a:rPr lang="en-US" sz="4800" dirty="0" smtClean="0"/>
            </a:br>
            <a:r>
              <a:rPr lang="en-US" sz="4800" dirty="0" smtClean="0"/>
              <a:t>A7 </a:t>
            </a:r>
            <a:r>
              <a:rPr lang="en-US" sz="4800" dirty="0" smtClean="0"/>
              <a:t>– Function Level Authorization</a:t>
            </a:r>
            <a:br>
              <a:rPr lang="en-US" sz="4800" dirty="0" smtClean="0"/>
            </a:br>
            <a:r>
              <a:rPr lang="en-US" sz="4800" dirty="0"/>
              <a:t/>
            </a:r>
            <a:br>
              <a:rPr lang="en-US" sz="4800" dirty="0"/>
            </a:br>
            <a:r>
              <a:rPr lang="en-US" dirty="0" smtClean="0">
                <a:solidFill>
                  <a:srgbClr val="013947"/>
                </a:solidFill>
              </a:rPr>
              <a:t>Security via hidden links is weak sauce</a:t>
            </a:r>
            <a:endParaRPr lang="en-US" sz="4800" dirty="0">
              <a:solidFill>
                <a:srgbClr val="01394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5801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Page Authorization – feature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2946501"/>
            <a:ext cx="11154151" cy="2731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38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Page Authorization – </a:t>
            </a:r>
            <a:r>
              <a:rPr lang="en-US" sz="4800" dirty="0" smtClean="0"/>
              <a:t>cross cutting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721471"/>
            <a:ext cx="9677400" cy="1971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002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231" y="133650"/>
            <a:ext cx="11973255" cy="6488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898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Page Authorization </a:t>
            </a:r>
            <a:r>
              <a:rPr lang="en-US" sz="4800" dirty="0"/>
              <a:t>– </a:t>
            </a:r>
            <a:r>
              <a:rPr lang="en-US" sz="4800" dirty="0" smtClean="0"/>
              <a:t>auditing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690688"/>
            <a:ext cx="7509387" cy="5073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982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927" y="1"/>
            <a:ext cx="10515600" cy="6858000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strike="sngStrike" dirty="0" smtClean="0">
                <a:solidFill>
                  <a:schemeClr val="bg1">
                    <a:lumMod val="75000"/>
                  </a:schemeClr>
                </a:solidFill>
              </a:rPr>
              <a:t>I hate writing secure code</a:t>
            </a:r>
            <a:br>
              <a:rPr lang="en-US" sz="4800" strike="sngStrike" dirty="0" smtClean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sz="4800" strike="sngStrike" dirty="0" smtClean="0">
                <a:solidFill>
                  <a:schemeClr val="bg1">
                    <a:lumMod val="75000"/>
                  </a:schemeClr>
                </a:solidFill>
              </a:rPr>
              <a:t>I hate writing secure features</a:t>
            </a:r>
            <a:r>
              <a:rPr lang="en-US" sz="4800" strike="sngStrike" dirty="0" smtClean="0"/>
              <a:t/>
            </a:r>
            <a:br>
              <a:rPr lang="en-US" sz="4800" strike="sngStrike" dirty="0" smtClean="0"/>
            </a:br>
            <a:r>
              <a:rPr lang="en-US" sz="4800" dirty="0" smtClean="0"/>
              <a:t>I hate implementing </a:t>
            </a:r>
            <a:r>
              <a:rPr lang="en-US" sz="4800" i="1" dirty="0" smtClean="0"/>
              <a:t>cross-cutting security concerns</a:t>
            </a:r>
            <a:r>
              <a:rPr lang="en-US" sz="4800" dirty="0" smtClean="0"/>
              <a:t> by repeating the same patterns over and over again in my feature-level code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846056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927" y="1"/>
            <a:ext cx="10515600" cy="6858000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dirty="0" smtClean="0"/>
              <a:t>A6 – Sensitive Data Exposure</a:t>
            </a:r>
            <a:br>
              <a:rPr lang="en-US" sz="4800" dirty="0" smtClean="0"/>
            </a:br>
            <a:r>
              <a:rPr lang="en-US" sz="4800" dirty="0"/>
              <a:t/>
            </a:r>
            <a:br>
              <a:rPr lang="en-US" sz="4800" dirty="0"/>
            </a:br>
            <a:r>
              <a:rPr lang="en-US" dirty="0" smtClean="0">
                <a:solidFill>
                  <a:srgbClr val="013947"/>
                </a:solidFill>
              </a:rPr>
              <a:t>Keeping private data private!</a:t>
            </a:r>
            <a:endParaRPr lang="en-US" sz="4800" dirty="0">
              <a:solidFill>
                <a:srgbClr val="01394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0980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Property </a:t>
            </a:r>
            <a:r>
              <a:rPr lang="en-US" sz="4800" dirty="0"/>
              <a:t>Authorization – feature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019735"/>
            <a:ext cx="11325789" cy="4263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865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Property Authorization – </a:t>
            </a:r>
            <a:r>
              <a:rPr lang="en-US" sz="4800" dirty="0" smtClean="0"/>
              <a:t>cross cutting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36103"/>
            <a:ext cx="7184923" cy="396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015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603" y="85314"/>
            <a:ext cx="9276976" cy="6772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394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Property Authorization – </a:t>
            </a:r>
            <a:r>
              <a:rPr lang="en-US" sz="4800" dirty="0" smtClean="0"/>
              <a:t>cross cutting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887507"/>
            <a:ext cx="7194741" cy="1861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800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Property </a:t>
            </a:r>
            <a:r>
              <a:rPr lang="en-US" sz="4800" dirty="0" smtClean="0"/>
              <a:t>Encryption </a:t>
            </a:r>
            <a:r>
              <a:rPr lang="en-US" sz="4800" dirty="0"/>
              <a:t>– </a:t>
            </a:r>
            <a:r>
              <a:rPr lang="en-US" sz="4800" dirty="0" smtClean="0"/>
              <a:t>cross cutting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055525"/>
            <a:ext cx="7301063" cy="1065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661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927" y="1"/>
            <a:ext cx="10515600" cy="6858000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dirty="0" smtClean="0"/>
              <a:t>Access Control</a:t>
            </a:r>
            <a:br>
              <a:rPr lang="en-US" sz="4800" dirty="0" smtClean="0"/>
            </a:br>
            <a:r>
              <a:rPr lang="en-US" sz="4800" dirty="0"/>
              <a:t/>
            </a:r>
            <a:br>
              <a:rPr lang="en-US" sz="4800" dirty="0"/>
            </a:br>
            <a:r>
              <a:rPr lang="en-US" dirty="0" smtClean="0">
                <a:solidFill>
                  <a:srgbClr val="013947"/>
                </a:solidFill>
              </a:rPr>
              <a:t>Keeping Bob's hands off Alice's data</a:t>
            </a:r>
            <a:endParaRPr lang="en-US" sz="4800" dirty="0">
              <a:solidFill>
                <a:srgbClr val="01394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8382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Access Control </a:t>
            </a:r>
            <a:r>
              <a:rPr lang="en-US" sz="4800" dirty="0"/>
              <a:t>– </a:t>
            </a:r>
            <a:r>
              <a:rPr lang="en-US" sz="4800" dirty="0" smtClean="0"/>
              <a:t>feature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35339"/>
            <a:ext cx="11037660" cy="4280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970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Access Control </a:t>
            </a:r>
            <a:r>
              <a:rPr lang="en-US" sz="4800" dirty="0"/>
              <a:t>– </a:t>
            </a:r>
            <a:r>
              <a:rPr lang="en-US" sz="4800" dirty="0" smtClean="0"/>
              <a:t>feature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221629"/>
            <a:ext cx="11276443" cy="4193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007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Access Control </a:t>
            </a:r>
            <a:r>
              <a:rPr lang="en-US" sz="4800" dirty="0"/>
              <a:t>–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960560"/>
            <a:ext cx="10991659" cy="4589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974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What's on </a:t>
            </a:r>
            <a:r>
              <a:rPr lang="en-US" sz="4800" smtClean="0"/>
              <a:t>the agenda?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r>
              <a:rPr lang="en-US" sz="4000" dirty="0" smtClean="0"/>
              <a:t>Define "cross cutting" security concerns</a:t>
            </a:r>
          </a:p>
          <a:p>
            <a:endParaRPr lang="en-US" sz="4000" dirty="0"/>
          </a:p>
          <a:p>
            <a:r>
              <a:rPr lang="en-US" sz="4000" dirty="0" smtClean="0"/>
              <a:t>&lt;x&gt; real-world examples (</a:t>
            </a:r>
            <a:r>
              <a:rPr lang="en-US" sz="4000" i="1" dirty="0" smtClean="0"/>
              <a:t>.NET and JS</a:t>
            </a:r>
            <a:r>
              <a:rPr lang="en-US" sz="4000" dirty="0" smtClean="0"/>
              <a:t>)</a:t>
            </a:r>
          </a:p>
          <a:p>
            <a:endParaRPr lang="en-US" sz="4000" dirty="0"/>
          </a:p>
          <a:p>
            <a:r>
              <a:rPr lang="en-US" sz="4000" dirty="0" smtClean="0"/>
              <a:t>???</a:t>
            </a:r>
          </a:p>
          <a:p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230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Access Control </a:t>
            </a:r>
            <a:r>
              <a:rPr lang="en-US" sz="4800" dirty="0"/>
              <a:t>– </a:t>
            </a:r>
            <a:r>
              <a:rPr lang="en-US" sz="4800" dirty="0" smtClean="0"/>
              <a:t>Row Level Security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447348"/>
            <a:ext cx="11099705" cy="5410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635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Access Control </a:t>
            </a:r>
            <a:r>
              <a:rPr lang="en-US" sz="4800" dirty="0"/>
              <a:t>– </a:t>
            </a:r>
            <a:r>
              <a:rPr lang="en-US" sz="4800" dirty="0" smtClean="0"/>
              <a:t>Row Level Security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046" y="1471339"/>
            <a:ext cx="11808716" cy="5386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907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Access Control </a:t>
            </a:r>
            <a:r>
              <a:rPr lang="en-US" sz="4800" dirty="0"/>
              <a:t>– </a:t>
            </a:r>
            <a:r>
              <a:rPr lang="en-US" sz="4800" dirty="0" smtClean="0"/>
              <a:t>Row Level Security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711" y="3034992"/>
            <a:ext cx="11345289" cy="1566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175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Access Control </a:t>
            </a:r>
            <a:r>
              <a:rPr lang="en-US" sz="4800" dirty="0"/>
              <a:t>–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607646"/>
            <a:ext cx="11147699" cy="3173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964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Patented step-by-step slide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bg1">
                    <a:lumMod val="65000"/>
                  </a:schemeClr>
                </a:solidFill>
              </a:rPr>
              <a:t>Old news</a:t>
            </a:r>
            <a:br>
              <a:rPr lang="en-US" sz="4000" dirty="0" smtClean="0">
                <a:solidFill>
                  <a:schemeClr val="bg1">
                    <a:lumMod val="65000"/>
                  </a:schemeClr>
                </a:solidFill>
              </a:rPr>
            </a:br>
            <a:endParaRPr lang="en-US" sz="4000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4000" b="1" dirty="0" smtClean="0"/>
              <a:t>New hotness</a:t>
            </a:r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088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Canonical example: SQL Injection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242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886768" cy="1325563"/>
          </a:xfrm>
        </p:spPr>
        <p:txBody>
          <a:bodyPr>
            <a:noAutofit/>
          </a:bodyPr>
          <a:lstStyle/>
          <a:p>
            <a:r>
              <a:rPr lang="en-US" sz="4800" dirty="0" smtClean="0"/>
              <a:t>Closing slide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137490" cy="489964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The knowledge gets dropped here</a:t>
            </a:r>
          </a:p>
          <a:p>
            <a:pPr marL="0" indent="0">
              <a:buNone/>
            </a:pPr>
            <a:endParaRPr lang="en-US" sz="3200" dirty="0" smtClean="0">
              <a:hlinkClick r:id="rId3"/>
            </a:endParaRPr>
          </a:p>
          <a:p>
            <a:pPr marL="0" indent="0">
              <a:buNone/>
            </a:pPr>
            <a:r>
              <a:rPr lang="en-US" sz="3600" dirty="0" smtClean="0">
                <a:hlinkClick r:id="rId3"/>
              </a:rPr>
              <a:t>github.com/</a:t>
            </a:r>
            <a:r>
              <a:rPr lang="en-US" sz="3600" dirty="0" err="1" smtClean="0">
                <a:hlinkClick r:id="rId3"/>
              </a:rPr>
              <a:t>spetryjohnson</a:t>
            </a:r>
            <a:r>
              <a:rPr lang="en-US" sz="3600" dirty="0" smtClean="0"/>
              <a:t> </a:t>
            </a:r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</a:rPr>
              <a:t>|</a:t>
            </a:r>
            <a:r>
              <a:rPr lang="en-US" sz="3600" dirty="0" smtClean="0"/>
              <a:t> </a:t>
            </a:r>
            <a:r>
              <a:rPr lang="en-US" sz="3600" dirty="0" smtClean="0">
                <a:hlinkClick r:id="rId4"/>
              </a:rPr>
              <a:t>www.petry-johnson.com</a:t>
            </a:r>
            <a:r>
              <a:rPr lang="en-US" sz="3600" dirty="0" smtClean="0"/>
              <a:t/>
            </a:r>
            <a:br>
              <a:rPr lang="en-US" sz="3600" dirty="0" smtClean="0"/>
            </a:br>
            <a:endParaRPr lang="en-US" sz="3600" dirty="0"/>
          </a:p>
          <a:p>
            <a:pPr marL="0" indent="0" algn="ctr">
              <a:buNone/>
            </a:pPr>
            <a:r>
              <a:rPr lang="en-US" sz="3600" b="1" dirty="0" smtClean="0"/>
              <a:t>@</a:t>
            </a:r>
            <a:r>
              <a:rPr lang="en-US" sz="3600" b="1" dirty="0" err="1" smtClean="0"/>
              <a:t>spetryjohnson</a:t>
            </a:r>
            <a:endParaRPr lang="en-US" b="1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085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7449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800" dirty="0" smtClean="0"/>
              <a:t>"Cross cutting" concern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318387"/>
            <a:ext cx="10515600" cy="181405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 smtClean="0"/>
              <a:t>Any security requirement that </a:t>
            </a:r>
          </a:p>
          <a:p>
            <a:pPr marL="0" indent="0" algn="ctr">
              <a:buNone/>
            </a:pPr>
            <a:r>
              <a:rPr lang="en-US" sz="4000" dirty="0" smtClean="0"/>
              <a:t>spans multiple features</a:t>
            </a:r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414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8" y="3229789"/>
            <a:ext cx="2303208" cy="304244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"Cross cutting" concerns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4947385" y="337963"/>
            <a:ext cx="4810602" cy="800223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628103" y="2418734"/>
            <a:ext cx="764825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Security Requirements:</a:t>
            </a:r>
          </a:p>
          <a:p>
            <a:endParaRPr lang="en-US" sz="2800" dirty="0"/>
          </a:p>
          <a:p>
            <a:pPr marL="342900" indent="-342900">
              <a:buAutoNum type="arabicParenR"/>
            </a:pPr>
            <a:r>
              <a:rPr lang="en-US" sz="2800" dirty="0" smtClean="0"/>
              <a:t>User must be logged in</a:t>
            </a:r>
            <a:br>
              <a:rPr lang="en-US" sz="2800" dirty="0" smtClean="0"/>
            </a:br>
            <a:endParaRPr lang="en-US" sz="2800" dirty="0" smtClean="0"/>
          </a:p>
          <a:p>
            <a:pPr marL="342900" indent="-342900">
              <a:buAutoNum type="arabicParenR"/>
            </a:pPr>
            <a:r>
              <a:rPr lang="en-US" sz="2800" dirty="0" smtClean="0"/>
              <a:t>Users with the "Manage Orders" permission see all Orders</a:t>
            </a:r>
            <a:br>
              <a:rPr lang="en-US" sz="2800" dirty="0" smtClean="0"/>
            </a:br>
            <a:endParaRPr lang="en-US" sz="2800" dirty="0" smtClean="0"/>
          </a:p>
          <a:p>
            <a:pPr marL="342900" indent="-342900">
              <a:buAutoNum type="arabicParenR"/>
            </a:pPr>
            <a:r>
              <a:rPr lang="en-US" sz="2800" dirty="0" smtClean="0"/>
              <a:t>Everyone else sees only their own Orders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81783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"Cross cutting" concerns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10438157" cy="506407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4947385" y="337963"/>
            <a:ext cx="4810602" cy="800223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628103" y="2418734"/>
            <a:ext cx="764825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Security Requirements:</a:t>
            </a:r>
          </a:p>
          <a:p>
            <a:endParaRPr lang="en-US" sz="2800" dirty="0"/>
          </a:p>
          <a:p>
            <a:pPr marL="342900" indent="-342900">
              <a:buAutoNum type="arabicParenR"/>
            </a:pPr>
            <a:r>
              <a:rPr lang="en-US" sz="2800" dirty="0" smtClean="0"/>
              <a:t>User must be logged in</a:t>
            </a:r>
            <a:br>
              <a:rPr lang="en-US" sz="2800" dirty="0" smtClean="0"/>
            </a:br>
            <a:endParaRPr lang="en-US" sz="2800" dirty="0" smtClean="0"/>
          </a:p>
          <a:p>
            <a:pPr marL="342900" indent="-342900">
              <a:buAutoNum type="arabicParenR"/>
            </a:pPr>
            <a:r>
              <a:rPr lang="en-US" sz="2800" dirty="0" smtClean="0"/>
              <a:t>Users with the "Manage Orders" permission see all Orders</a:t>
            </a:r>
            <a:br>
              <a:rPr lang="en-US" sz="2800" dirty="0" smtClean="0"/>
            </a:br>
            <a:endParaRPr lang="en-US" sz="2800" dirty="0" smtClean="0"/>
          </a:p>
          <a:p>
            <a:pPr marL="342900" indent="-342900">
              <a:buAutoNum type="arabicParenR"/>
            </a:pPr>
            <a:r>
              <a:rPr lang="en-US" sz="2800" dirty="0" smtClean="0"/>
              <a:t>Everyone else sees only their own Orders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92729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"Cross cutting" concerns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>
            <a:normAutofit/>
          </a:bodyPr>
          <a:lstStyle/>
          <a:p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10438157" cy="506407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6295019" y="1685597"/>
            <a:ext cx="4810602" cy="5306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0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21292</TotalTime>
  <Words>464</Words>
  <Application>Microsoft Office PowerPoint</Application>
  <PresentationFormat>Widescreen</PresentationFormat>
  <Paragraphs>278</Paragraphs>
  <Slides>56</Slides>
  <Notes>56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2" baseType="lpstr">
      <vt:lpstr>Arial</vt:lpstr>
      <vt:lpstr>Calibri</vt:lpstr>
      <vt:lpstr>Calibri Light</vt:lpstr>
      <vt:lpstr>Corbel</vt:lpstr>
      <vt:lpstr>Maiandra GD</vt:lpstr>
      <vt:lpstr>Office Theme</vt:lpstr>
      <vt:lpstr>Don't Write Secure Code!  (Build secure systems instead)</vt:lpstr>
      <vt:lpstr>I hate writing secure code</vt:lpstr>
      <vt:lpstr>I hate writing secure code I hate writing secure features</vt:lpstr>
      <vt:lpstr>I hate writing secure code I hate writing secure features I hate implementing cross-cutting security concerns by repeating the same patterns over and over again in my feature-level code</vt:lpstr>
      <vt:lpstr>What's on the agenda?</vt:lpstr>
      <vt:lpstr>"Cross cutting" concern</vt:lpstr>
      <vt:lpstr>"Cross cutting" concerns</vt:lpstr>
      <vt:lpstr>"Cross cutting" concerns</vt:lpstr>
      <vt:lpstr>"Cross cutting" concerns</vt:lpstr>
      <vt:lpstr>"Cross cutting" concerns</vt:lpstr>
      <vt:lpstr>"Cross cutting" concerns</vt:lpstr>
      <vt:lpstr>"Cross cutting" concerns</vt:lpstr>
      <vt:lpstr>"Cross cutting" concerns</vt:lpstr>
      <vt:lpstr>"Cross cutting" concerns</vt:lpstr>
      <vt:lpstr>"Cross cutting" concerns</vt:lpstr>
      <vt:lpstr>"Cross cutting" concerns</vt:lpstr>
      <vt:lpstr>What makes a concern "cross cutting"?</vt:lpstr>
      <vt:lpstr>What makes a concern "cross cutting"?</vt:lpstr>
      <vt:lpstr>What makes a concern "cross cutting"?</vt:lpstr>
      <vt:lpstr>What makes a concern "cross cutting"?</vt:lpstr>
      <vt:lpstr>Show me the codez!  bit.ly/2i0J91d</vt:lpstr>
      <vt:lpstr>A1 - Injection  Watch out for "little Bobby Tables"!</vt:lpstr>
      <vt:lpstr>CSRF Defense – feature</vt:lpstr>
      <vt:lpstr>CSRF Defense – feature</vt:lpstr>
      <vt:lpstr>A8 – Cross Site Request Forgery  Fun fact*: users never log out. Ever.</vt:lpstr>
      <vt:lpstr>Cross Site Request Forgery (CSRF)</vt:lpstr>
      <vt:lpstr>CSRF Defense – feature</vt:lpstr>
      <vt:lpstr>CSRF Defense – feature (ajax)</vt:lpstr>
      <vt:lpstr>CSRF Defense – cross cutting</vt:lpstr>
      <vt:lpstr>CSRF Defense – cross cutting</vt:lpstr>
      <vt:lpstr>CSRF Defense – cross cutting</vt:lpstr>
      <vt:lpstr>CSRF Defense – cross cutting</vt:lpstr>
      <vt:lpstr>CSRF Defense – cross cutting</vt:lpstr>
      <vt:lpstr>CSRF Defense – cross cutting (ajax)</vt:lpstr>
      <vt:lpstr>A4 – Insecure Direct Object References A7 – Function Level Authorization  Security via hidden links is weak sauce</vt:lpstr>
      <vt:lpstr>Page Authorization – feature</vt:lpstr>
      <vt:lpstr>Page Authorization – cross cutting</vt:lpstr>
      <vt:lpstr>PowerPoint Presentation</vt:lpstr>
      <vt:lpstr>Page Authorization – auditing</vt:lpstr>
      <vt:lpstr>A6 – Sensitive Data Exposure  Keeping private data private!</vt:lpstr>
      <vt:lpstr>Property Authorization – feature</vt:lpstr>
      <vt:lpstr>Property Authorization – cross cutting</vt:lpstr>
      <vt:lpstr>PowerPoint Presentation</vt:lpstr>
      <vt:lpstr>Property Authorization – cross cutting</vt:lpstr>
      <vt:lpstr>Property Encryption – cross cutting</vt:lpstr>
      <vt:lpstr>Access Control  Keeping Bob's hands off Alice's data</vt:lpstr>
      <vt:lpstr>Access Control – feature</vt:lpstr>
      <vt:lpstr>Access Control – feature</vt:lpstr>
      <vt:lpstr>Access Control – framework</vt:lpstr>
      <vt:lpstr>Access Control – Row Level Security</vt:lpstr>
      <vt:lpstr>Access Control – Row Level Security</vt:lpstr>
      <vt:lpstr>Access Control – Row Level Security</vt:lpstr>
      <vt:lpstr>Access Control – framework</vt:lpstr>
      <vt:lpstr>Patented step-by-step slide</vt:lpstr>
      <vt:lpstr>Canonical example: SQL Injection</vt:lpstr>
      <vt:lpstr>Closing slide</vt:lpstr>
    </vt:vector>
  </TitlesOfParts>
  <Company>Heuristic Solutions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Patterns of Effective Test Setup</dc:title>
  <dc:creator>Seth Petry-Johnson</dc:creator>
  <cp:lastModifiedBy>Seth Petry-Johnson</cp:lastModifiedBy>
  <cp:revision>719</cp:revision>
  <dcterms:created xsi:type="dcterms:W3CDTF">2013-12-09T01:29:59Z</dcterms:created>
  <dcterms:modified xsi:type="dcterms:W3CDTF">2016-12-28T04:20:18Z</dcterms:modified>
</cp:coreProperties>
</file>