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46"/>
  </p:notesMasterIdLst>
  <p:sldIdLst>
    <p:sldId id="395" r:id="rId2"/>
    <p:sldId id="486" r:id="rId3"/>
    <p:sldId id="488" r:id="rId4"/>
    <p:sldId id="489" r:id="rId5"/>
    <p:sldId id="482" r:id="rId6"/>
    <p:sldId id="497" r:id="rId7"/>
    <p:sldId id="491" r:id="rId8"/>
    <p:sldId id="495" r:id="rId9"/>
    <p:sldId id="492" r:id="rId10"/>
    <p:sldId id="493" r:id="rId11"/>
    <p:sldId id="494" r:id="rId12"/>
    <p:sldId id="498" r:id="rId13"/>
    <p:sldId id="496" r:id="rId14"/>
    <p:sldId id="510" r:id="rId15"/>
    <p:sldId id="511" r:id="rId16"/>
    <p:sldId id="512" r:id="rId17"/>
    <p:sldId id="515" r:id="rId18"/>
    <p:sldId id="516" r:id="rId19"/>
    <p:sldId id="517" r:id="rId20"/>
    <p:sldId id="518" r:id="rId21"/>
    <p:sldId id="499" r:id="rId22"/>
    <p:sldId id="506" r:id="rId23"/>
    <p:sldId id="519" r:id="rId24"/>
    <p:sldId id="524" r:id="rId25"/>
    <p:sldId id="521" r:id="rId26"/>
    <p:sldId id="522" r:id="rId27"/>
    <p:sldId id="525" r:id="rId28"/>
    <p:sldId id="523" r:id="rId29"/>
    <p:sldId id="520" r:id="rId30"/>
    <p:sldId id="526" r:id="rId31"/>
    <p:sldId id="528" r:id="rId32"/>
    <p:sldId id="500" r:id="rId33"/>
    <p:sldId id="501" r:id="rId34"/>
    <p:sldId id="529" r:id="rId35"/>
    <p:sldId id="530" r:id="rId36"/>
    <p:sldId id="502" r:id="rId37"/>
    <p:sldId id="503" r:id="rId38"/>
    <p:sldId id="531" r:id="rId39"/>
    <p:sldId id="532" r:id="rId40"/>
    <p:sldId id="504" r:id="rId41"/>
    <p:sldId id="485" r:id="rId42"/>
    <p:sldId id="505" r:id="rId43"/>
    <p:sldId id="507" r:id="rId44"/>
    <p:sldId id="44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947"/>
    <a:srgbClr val="FD7D00"/>
    <a:srgbClr val="D1E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0218" autoAdjust="0"/>
  </p:normalViewPr>
  <p:slideViewPr>
    <p:cSldViewPr snapToGrid="0">
      <p:cViewPr varScale="1">
        <p:scale>
          <a:sx n="65" d="100"/>
          <a:sy n="65" d="100"/>
        </p:scale>
        <p:origin x="165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A4886-B4AF-42F7-97BE-95CDF82A73E3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29652-62E7-43D6-83B5-097D7B7A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5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55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87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49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18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23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4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78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39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44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896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80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65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01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37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785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63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48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003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295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655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891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05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990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192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421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251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686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933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772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698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918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266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24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518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773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385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320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575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22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55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53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11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49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45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83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FD7D00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rgbClr val="013947"/>
                </a:solidFill>
                <a:latin typeface="Corbel" panose="020B0503020204020204" pitchFamily="34" charset="0"/>
              </a:defRPr>
            </a:lvl1pPr>
            <a:lvl2pPr>
              <a:defRPr sz="2600" baseline="0">
                <a:solidFill>
                  <a:srgbClr val="013947"/>
                </a:solidFill>
                <a:latin typeface="Corbel" panose="020B0503020204020204" pitchFamily="34" charset="0"/>
              </a:defRPr>
            </a:lvl2pPr>
            <a:lvl3pPr>
              <a:defRPr sz="2400" baseline="0">
                <a:solidFill>
                  <a:srgbClr val="013947"/>
                </a:solidFill>
                <a:latin typeface="Corbel" panose="020B0503020204020204" pitchFamily="34" charset="0"/>
              </a:defRPr>
            </a:lvl3pPr>
            <a:lvl4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4pPr>
            <a:lvl5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97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7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1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6396-395E-4ADA-8EE5-F328BC863A04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7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etryjohnson/Talk-Patterns_of_Effective_Test_Setup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try-johnson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6" y="1456506"/>
            <a:ext cx="10515600" cy="20698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>Don't Write Secure Code!</a:t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(Build secure systems instead)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0133" y="5222420"/>
            <a:ext cx="41917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13947"/>
                </a:solidFill>
              </a:rPr>
              <a:t>Seth Petry-Johnson</a:t>
            </a:r>
            <a:br>
              <a:rPr lang="en-US" sz="4000" dirty="0" smtClean="0">
                <a:solidFill>
                  <a:srgbClr val="013947"/>
                </a:solidFill>
              </a:rPr>
            </a:br>
            <a:r>
              <a:rPr lang="en-US" sz="3200" dirty="0" smtClean="0">
                <a:solidFill>
                  <a:srgbClr val="013947"/>
                </a:solidFill>
              </a:rPr>
              <a:t>@</a:t>
            </a:r>
            <a:r>
              <a:rPr lang="en-US" sz="4000" dirty="0" smtClean="0">
                <a:solidFill>
                  <a:srgbClr val="013947"/>
                </a:solidFill>
              </a:rPr>
              <a:t>spetryjohnson</a:t>
            </a:r>
            <a:endParaRPr lang="en-US" sz="32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5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585502" y="2976081"/>
            <a:ext cx="4810602" cy="272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3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8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3158"/>
            <a:ext cx="10522191" cy="51048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103" y="1742919"/>
            <a:ext cx="7781452" cy="237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2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789" y="1690688"/>
            <a:ext cx="7198579" cy="245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046" y="2058324"/>
            <a:ext cx="7704509" cy="181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8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What makes a concern "cross cutting"?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Orthogonal to feature-specific business rules</a:t>
            </a:r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16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What makes a concern "cross cutting"?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Orthogonal to feature-specific business rules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4000" dirty="0" smtClean="0"/>
          </a:p>
          <a:p>
            <a:r>
              <a:rPr lang="en-US" sz="4000" dirty="0" smtClean="0"/>
              <a:t>Applies to multiple features</a:t>
            </a:r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67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What makes a concern "cross cutting"?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Orthogonal to feature-specific business rules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4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Applies to multiple features</a:t>
            </a:r>
          </a:p>
          <a:p>
            <a:endParaRPr lang="en-US" sz="4000" dirty="0" smtClean="0"/>
          </a:p>
          <a:p>
            <a:r>
              <a:rPr lang="en-US" sz="4000" dirty="0" smtClean="0"/>
              <a:t>Can be made "secure by default"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57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I hate writing secure 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999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What makes a concern "cross cutting"?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Orthogonal to feature-specific business rules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4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Applies to multiple features</a:t>
            </a:r>
          </a:p>
          <a:p>
            <a:endParaRPr lang="en-US" sz="4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Can be made "secure by default"</a:t>
            </a:r>
          </a:p>
          <a:p>
            <a:endParaRPr lang="en-US" sz="4000" dirty="0"/>
          </a:p>
          <a:p>
            <a:r>
              <a:rPr lang="en-US" sz="4000" dirty="0" smtClean="0"/>
              <a:t>Needs auditing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4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Show me the </a:t>
            </a:r>
            <a:r>
              <a:rPr lang="en-US" sz="4800" dirty="0" err="1" smtClean="0"/>
              <a:t>codez</a:t>
            </a:r>
            <a:r>
              <a:rPr lang="en-US" sz="4800" dirty="0" smtClean="0"/>
              <a:t>!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bit.ly/2i0J91d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1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Cross Site Request Forgery (CSRF)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03066"/>
            <a:ext cx="8822230" cy="530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0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61" y="1690688"/>
            <a:ext cx="10990006" cy="2853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62" y="4759518"/>
            <a:ext cx="7819104" cy="184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8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 smtClean="0"/>
              <a:t>– feature (ajax)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990797"/>
            <a:ext cx="5415116" cy="12509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748290"/>
            <a:ext cx="11309381" cy="241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0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49972"/>
            <a:ext cx="8481011" cy="189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24" y="1941411"/>
            <a:ext cx="11918630" cy="478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81" y="2354365"/>
            <a:ext cx="11754038" cy="332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9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7" y="2238493"/>
            <a:ext cx="11946824" cy="402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5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121741"/>
            <a:ext cx="11077519" cy="1419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378322"/>
            <a:ext cx="8985692" cy="217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code</a:t>
            </a:r>
            <a:r>
              <a:rPr lang="en-US" sz="4800" strike="sngStrike" dirty="0" smtClean="0"/>
              <a:t/>
            </a:r>
            <a:br>
              <a:rPr lang="en-US" sz="4800" strike="sngStrike" dirty="0" smtClean="0"/>
            </a:br>
            <a:r>
              <a:rPr lang="en-US" sz="4800" dirty="0" smtClean="0"/>
              <a:t>I hate writing secure </a:t>
            </a:r>
            <a:r>
              <a:rPr lang="en-US" sz="4800" i="1" dirty="0" smtClean="0"/>
              <a:t>features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759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</a:t>
            </a:r>
            <a:r>
              <a:rPr lang="en-US" sz="4800" dirty="0" smtClean="0"/>
              <a:t>cutting (ajax)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5088"/>
            <a:ext cx="9342718" cy="22154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75994"/>
            <a:ext cx="9452294" cy="25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3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Authorization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Is user </a:t>
            </a:r>
            <a:r>
              <a:rPr lang="en-US" u="sng" dirty="0" smtClean="0">
                <a:solidFill>
                  <a:srgbClr val="013947"/>
                </a:solidFill>
              </a:rPr>
              <a:t>allowed</a:t>
            </a:r>
            <a:r>
              <a:rPr lang="en-US" dirty="0" smtClean="0">
                <a:solidFill>
                  <a:srgbClr val="013947"/>
                </a:solidFill>
              </a:rPr>
              <a:t> to perform </a:t>
            </a:r>
            <a:br>
              <a:rPr lang="en-US" dirty="0" smtClean="0">
                <a:solidFill>
                  <a:srgbClr val="013947"/>
                </a:solidFill>
              </a:rPr>
            </a:br>
            <a:r>
              <a:rPr lang="en-US" dirty="0" smtClean="0">
                <a:solidFill>
                  <a:srgbClr val="013947"/>
                </a:solidFill>
              </a:rPr>
              <a:t>a given request?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31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Page Authorization – 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946501"/>
            <a:ext cx="11154151" cy="273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Page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1471"/>
            <a:ext cx="9677400" cy="197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0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31" y="133650"/>
            <a:ext cx="11973255" cy="648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9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Page Authorization </a:t>
            </a:r>
            <a:r>
              <a:rPr lang="en-US" sz="4800" dirty="0"/>
              <a:t>– </a:t>
            </a:r>
            <a:r>
              <a:rPr lang="en-US" sz="4800" dirty="0" smtClean="0"/>
              <a:t>auditing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7509387" cy="50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8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Property </a:t>
            </a:r>
            <a:r>
              <a:rPr lang="en-US" sz="4800" dirty="0"/>
              <a:t>Authorization – 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9735"/>
            <a:ext cx="11325789" cy="426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6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6103"/>
            <a:ext cx="7184923" cy="396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03" y="85314"/>
            <a:ext cx="9276976" cy="677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9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6103"/>
            <a:ext cx="7184923" cy="396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0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code</a:t>
            </a:r>
            <a:b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features</a:t>
            </a:r>
            <a:r>
              <a:rPr lang="en-US" sz="4800" strike="sngStrike" dirty="0" smtClean="0"/>
              <a:t/>
            </a:r>
            <a:br>
              <a:rPr lang="en-US" sz="4800" strike="sngStrike" dirty="0" smtClean="0"/>
            </a:br>
            <a:r>
              <a:rPr lang="en-US" sz="4800" dirty="0" smtClean="0"/>
              <a:t>I hate implementing </a:t>
            </a:r>
            <a:r>
              <a:rPr lang="en-US" sz="4800" i="1" dirty="0" smtClean="0"/>
              <a:t>cross-cutting security concerns</a:t>
            </a:r>
            <a:r>
              <a:rPr lang="en-US" sz="4800" dirty="0" smtClean="0"/>
              <a:t> by repeating the same patterns over and over again in my feature-level 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4605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Patented step-by-step slide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Old news</a:t>
            </a:r>
            <a:b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4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b="1" dirty="0" smtClean="0"/>
              <a:t>New hotness</a:t>
            </a:r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8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Canonical example: SQL Injection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4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-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5339"/>
            <a:ext cx="11037660" cy="428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7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- </a:t>
            </a:r>
            <a:r>
              <a:rPr lang="en-US" sz="4800" dirty="0" smtClean="0"/>
              <a:t>framework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7646"/>
            <a:ext cx="10628393" cy="30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7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6768" cy="1325563"/>
          </a:xfrm>
        </p:spPr>
        <p:txBody>
          <a:bodyPr>
            <a:noAutofit/>
          </a:bodyPr>
          <a:lstStyle/>
          <a:p>
            <a:r>
              <a:rPr lang="en-US" sz="4800" dirty="0" smtClean="0"/>
              <a:t>Closing slide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37490" cy="48996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knowledge gets dropped here</a:t>
            </a:r>
          </a:p>
          <a:p>
            <a:pPr marL="0" indent="0">
              <a:buNone/>
            </a:pPr>
            <a:endParaRPr lang="en-US" sz="3200" dirty="0" smtClean="0">
              <a:hlinkClick r:id="rId3"/>
            </a:endParaRPr>
          </a:p>
          <a:p>
            <a:pPr marL="0" indent="0">
              <a:buNone/>
            </a:pPr>
            <a:r>
              <a:rPr lang="en-US" sz="3600" dirty="0" smtClean="0">
                <a:hlinkClick r:id="rId3"/>
              </a:rPr>
              <a:t>github.com/</a:t>
            </a:r>
            <a:r>
              <a:rPr lang="en-US" sz="3600" dirty="0" err="1" smtClean="0">
                <a:hlinkClick r:id="rId3"/>
              </a:rPr>
              <a:t>spetryjohnson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en-US" sz="3600" dirty="0" smtClean="0"/>
              <a:t> </a:t>
            </a:r>
            <a:r>
              <a:rPr lang="en-US" sz="3600" dirty="0" smtClean="0">
                <a:hlinkClick r:id="rId4"/>
              </a:rPr>
              <a:t>www.petry-johnson.com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  <a:p>
            <a:pPr marL="0" indent="0" algn="ctr">
              <a:buNone/>
            </a:pPr>
            <a:r>
              <a:rPr lang="en-US" sz="3600" b="1" dirty="0" smtClean="0"/>
              <a:t>@</a:t>
            </a:r>
            <a:r>
              <a:rPr lang="en-US" sz="3600" b="1" dirty="0" err="1" smtClean="0"/>
              <a:t>spetryjohnson</a:t>
            </a:r>
            <a:endParaRPr lang="en-US" b="1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08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Define "cross cutting" security concerns</a:t>
            </a:r>
          </a:p>
          <a:p>
            <a:endParaRPr lang="en-US" sz="4000" dirty="0"/>
          </a:p>
          <a:p>
            <a:r>
              <a:rPr lang="en-US" sz="4000" dirty="0" smtClean="0"/>
              <a:t>&lt;x&gt; real-world examples (</a:t>
            </a:r>
            <a:r>
              <a:rPr lang="en-US" sz="4000" i="1" dirty="0" smtClean="0"/>
              <a:t>.NET and JS</a:t>
            </a:r>
            <a:r>
              <a:rPr lang="en-US" sz="4000" dirty="0" smtClean="0"/>
              <a:t>)</a:t>
            </a:r>
          </a:p>
          <a:p>
            <a:endParaRPr lang="en-US" sz="4000" dirty="0"/>
          </a:p>
          <a:p>
            <a:r>
              <a:rPr lang="en-US" sz="4000" dirty="0" smtClean="0"/>
              <a:t>???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4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"Cross cutting" concern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18387"/>
            <a:ext cx="10515600" cy="1814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Any security requirement that </a:t>
            </a:r>
          </a:p>
          <a:p>
            <a:pPr marL="0" indent="0" algn="ctr">
              <a:buNone/>
            </a:pPr>
            <a:r>
              <a:rPr lang="en-US" sz="4000" dirty="0" smtClean="0"/>
              <a:t>spans multiple features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1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229789"/>
            <a:ext cx="2303208" cy="30424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47385" y="337963"/>
            <a:ext cx="4810602" cy="80022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28103" y="2418734"/>
            <a:ext cx="7648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Security Requirements:</a:t>
            </a:r>
          </a:p>
          <a:p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 smtClean="0"/>
              <a:t>User must be logged in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Users with the "Manage Orders" permission see all Orders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Everyone else sees only their own Orders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178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47385" y="337963"/>
            <a:ext cx="4810602" cy="80022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28103" y="2418734"/>
            <a:ext cx="7648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Security Requirements:</a:t>
            </a:r>
          </a:p>
          <a:p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 smtClean="0"/>
              <a:t>User must be logged in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Users with the "Manage Orders" permission see all Orders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Everyone else sees only their own Orders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272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295019" y="1685597"/>
            <a:ext cx="4810602" cy="530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21062</TotalTime>
  <Words>361</Words>
  <Application>Microsoft Office PowerPoint</Application>
  <PresentationFormat>Widescreen</PresentationFormat>
  <Paragraphs>241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Corbel</vt:lpstr>
      <vt:lpstr>Office Theme</vt:lpstr>
      <vt:lpstr>Don't Write Secure Code!  (Build secure systems instead)</vt:lpstr>
      <vt:lpstr>I hate writing secure code</vt:lpstr>
      <vt:lpstr>I hate writing secure code I hate writing secure features</vt:lpstr>
      <vt:lpstr>I hate writing secure code I hate writing secure features I hate implementing cross-cutting security concerns by repeating the same patterns over and over again in my feature-level code</vt:lpstr>
      <vt:lpstr>What's on the agenda?</vt:lpstr>
      <vt:lpstr>"Cross cutting" concern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What makes a concern "cross cutting"?</vt:lpstr>
      <vt:lpstr>What makes a concern "cross cutting"?</vt:lpstr>
      <vt:lpstr>What makes a concern "cross cutting"?</vt:lpstr>
      <vt:lpstr>What makes a concern "cross cutting"?</vt:lpstr>
      <vt:lpstr>Show me the codez!  bit.ly/2i0J91d</vt:lpstr>
      <vt:lpstr>Cross Site Request Forgery (CSRF)</vt:lpstr>
      <vt:lpstr>CSRF Defense – feature</vt:lpstr>
      <vt:lpstr>CSRF Defense – feature (ajax)</vt:lpstr>
      <vt:lpstr>CSRF Defense – cross cutting</vt:lpstr>
      <vt:lpstr>CSRF Defense – cross cutting</vt:lpstr>
      <vt:lpstr>CSRF Defense – cross cutting</vt:lpstr>
      <vt:lpstr>CSRF Defense – cross cutting</vt:lpstr>
      <vt:lpstr>CSRF Defense – cross cutting</vt:lpstr>
      <vt:lpstr>CSRF Defense – cross cutting (ajax)</vt:lpstr>
      <vt:lpstr>Authorization  Is user allowed to perform  a given request?</vt:lpstr>
      <vt:lpstr>Page Authorization – feature</vt:lpstr>
      <vt:lpstr>Page Authorization – cross cutting</vt:lpstr>
      <vt:lpstr>PowerPoint Presentation</vt:lpstr>
      <vt:lpstr>Page Authorization – auditing</vt:lpstr>
      <vt:lpstr>Property Authorization – feature</vt:lpstr>
      <vt:lpstr>Property Authorization – cross cutting</vt:lpstr>
      <vt:lpstr>PowerPoint Presentation</vt:lpstr>
      <vt:lpstr>Property Authorization – cross cutting</vt:lpstr>
      <vt:lpstr>Patented step-by-step slide</vt:lpstr>
      <vt:lpstr>Canonical example: SQL Injection</vt:lpstr>
      <vt:lpstr>Access Control - feature</vt:lpstr>
      <vt:lpstr>Access Control - framework</vt:lpstr>
      <vt:lpstr>Closing slide</vt:lpstr>
    </vt:vector>
  </TitlesOfParts>
  <Company>Heuristic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Effective Test Setup</dc:title>
  <dc:creator>Seth Petry-Johnson</dc:creator>
  <cp:lastModifiedBy>Seth Petry-Johnson</cp:lastModifiedBy>
  <cp:revision>702</cp:revision>
  <dcterms:created xsi:type="dcterms:W3CDTF">2013-12-09T01:29:59Z</dcterms:created>
  <dcterms:modified xsi:type="dcterms:W3CDTF">2016-12-23T22:20:13Z</dcterms:modified>
</cp:coreProperties>
</file>