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3"/>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73" r:id="rId36"/>
    <p:sldId id="553" r:id="rId37"/>
    <p:sldId id="592" r:id="rId38"/>
    <p:sldId id="595" r:id="rId39"/>
    <p:sldId id="534" r:id="rId40"/>
    <p:sldId id="505" r:id="rId41"/>
    <p:sldId id="535" r:id="rId42"/>
    <p:sldId id="576" r:id="rId43"/>
    <p:sldId id="507" r:id="rId44"/>
    <p:sldId id="536" r:id="rId45"/>
    <p:sldId id="580" r:id="rId46"/>
    <p:sldId id="538" r:id="rId47"/>
    <p:sldId id="539" r:id="rId48"/>
    <p:sldId id="577" r:id="rId49"/>
    <p:sldId id="537" r:id="rId50"/>
    <p:sldId id="596" r:id="rId51"/>
    <p:sldId id="551" r:id="rId52"/>
    <p:sldId id="552" r:id="rId53"/>
    <p:sldId id="581" r:id="rId54"/>
    <p:sldId id="501" r:id="rId55"/>
    <p:sldId id="529" r:id="rId56"/>
    <p:sldId id="546" r:id="rId57"/>
    <p:sldId id="574" r:id="rId58"/>
    <p:sldId id="594" r:id="rId59"/>
    <p:sldId id="593" r:id="rId60"/>
    <p:sldId id="502" r:id="rId61"/>
    <p:sldId id="503" r:id="rId62"/>
    <p:sldId id="584" r:id="rId63"/>
    <p:sldId id="586" r:id="rId64"/>
    <p:sldId id="531" r:id="rId65"/>
    <p:sldId id="585" r:id="rId66"/>
    <p:sldId id="589" r:id="rId67"/>
    <p:sldId id="591" r:id="rId68"/>
    <p:sldId id="554" r:id="rId69"/>
    <p:sldId id="530" r:id="rId70"/>
    <p:sldId id="555" r:id="rId71"/>
    <p:sldId id="556" r:id="rId72"/>
    <p:sldId id="557" r:id="rId73"/>
    <p:sldId id="558" r:id="rId74"/>
    <p:sldId id="559" r:id="rId75"/>
    <p:sldId id="564" r:id="rId76"/>
    <p:sldId id="561" r:id="rId77"/>
    <p:sldId id="565" r:id="rId78"/>
    <p:sldId id="566" r:id="rId79"/>
    <p:sldId id="568" r:id="rId80"/>
    <p:sldId id="588" r:id="rId81"/>
    <p:sldId id="58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60218" autoAdjust="0"/>
  </p:normalViewPr>
  <p:slideViewPr>
    <p:cSldViewPr snapToGrid="0">
      <p:cViewPr varScale="1">
        <p:scale>
          <a:sx n="65" d="100"/>
          <a:sy n="65" d="100"/>
        </p:scale>
        <p:origin x="162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3/22/2017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and welcome to “Don’t Write Secure Code”. I’m Seth Petry-Johnson and I’m going to talk to you today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just a normal programmer-slash-architect, I’m not a security professional. And in fact, I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HTTP MODULES</a:t>
            </a:r>
            <a:r>
              <a:rPr lang="en-US" sz="1200" kern="1200" baseline="0" dirty="0" smtClean="0">
                <a:solidFill>
                  <a:schemeClr val="tx1"/>
                </a:solidFill>
                <a:effectLst/>
                <a:latin typeface="+mn-lt"/>
                <a:ea typeface="+mn-ea"/>
                <a:cs typeface="+mn-cs"/>
              </a:rPr>
              <a:t> let you tap into the entire ASPNET request pipeline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lets you tap into AJAX request pipeline using global event handlers.</a:t>
            </a:r>
          </a:p>
          <a:p>
            <a:r>
              <a:rPr lang="en-US" sz="1200" kern="1200" dirty="0" smtClean="0">
                <a:solidFill>
                  <a:schemeClr val="tx1"/>
                </a:solidFill>
                <a:effectLst/>
                <a:latin typeface="+mn-lt"/>
                <a:ea typeface="+mn-ea"/>
                <a:cs typeface="+mn-cs"/>
              </a:rPr>
              <a:t>ORMs 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CUSTOM APPLICATION code might provide framework 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EXECUTED</a:t>
            </a:r>
            <a:r>
              <a:rPr lang="en-US" sz="1200" kern="1200" baseline="0" dirty="0" smtClean="0">
                <a:solidFill>
                  <a:schemeClr val="tx1"/>
                </a:solidFill>
                <a:effectLst/>
                <a:latin typeface="+mn-lt"/>
                <a:ea typeface="+mn-ea"/>
                <a:cs typeface="+mn-cs"/>
              </a:rPr>
              <a:t> AUTOMATICALLY </a:t>
            </a:r>
            <a:r>
              <a:rPr lang="en-US" sz="1200" kern="1200" dirty="0" smtClean="0">
                <a:solidFill>
                  <a:schemeClr val="tx1"/>
                </a:solidFill>
                <a:effectLst/>
                <a:latin typeface="+mn-lt"/>
                <a:ea typeface="+mn-ea"/>
                <a:cs typeface="+mn-cs"/>
              </a:rPr>
              <a:t>by 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a:t>
            </a:r>
            <a:r>
              <a:rPr lang="en-US" sz="1200" kern="1200" baseline="0" dirty="0" smtClean="0">
                <a:solidFill>
                  <a:schemeClr val="tx1"/>
                </a:solidFill>
                <a:effectLst/>
                <a:latin typeface="+mn-lt"/>
                <a:ea typeface="+mn-ea"/>
                <a:cs typeface="+mn-cs"/>
              </a:rPr>
              <a:t> FOCUSED </a:t>
            </a:r>
            <a:r>
              <a:rPr lang="en-US" sz="1200" kern="1200" dirty="0" smtClean="0">
                <a:solidFill>
                  <a:schemeClr val="tx1"/>
                </a:solidFill>
                <a:effectLst/>
                <a:latin typeface="+mn-lt"/>
                <a:ea typeface="+mn-ea"/>
                <a:cs typeface="+mn-cs"/>
              </a:rPr>
              <a:t>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&amp; add </a:t>
            </a:r>
            <a:r>
              <a:rPr lang="en-US" sz="1200" kern="1200" dirty="0" err="1" smtClean="0">
                <a:solidFill>
                  <a:schemeClr val="tx1"/>
                </a:solidFill>
                <a:effectLst/>
                <a:latin typeface="+mn-lt"/>
                <a:ea typeface="+mn-ea"/>
                <a:cs typeface="+mn-cs"/>
              </a:rPr>
              <a:t>attr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dev only does the first</a:t>
            </a:r>
            <a:r>
              <a:rPr lang="en-US" sz="1200" kern="1200" baseline="0" dirty="0" smtClean="0">
                <a:solidFill>
                  <a:schemeClr val="tx1"/>
                </a:solidFill>
                <a:effectLst/>
                <a:latin typeface="+mn-lt"/>
                <a:ea typeface="+mn-ea"/>
                <a:cs typeface="+mn-cs"/>
              </a:rPr>
              <a:t> part…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Hooking 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need to run the token validation logic automatically for all form post actions. We can do that by creating a custom controller class and overriding the </a:t>
            </a:r>
            <a:r>
              <a:rPr lang="en-US" sz="1200" kern="1200" dirty="0" err="1" smtClean="0">
                <a:solidFill>
                  <a:schemeClr val="tx1"/>
                </a:solidFill>
                <a:effectLst/>
                <a:latin typeface="+mn-lt"/>
                <a:ea typeface="+mn-ea"/>
                <a:cs typeface="+mn-cs"/>
              </a:rPr>
              <a:t>OnActionExecuting</a:t>
            </a:r>
            <a:r>
              <a:rPr lang="en-US" sz="1200" kern="1200" dirty="0" smtClean="0">
                <a:solidFill>
                  <a:schemeClr val="tx1"/>
                </a:solidFill>
                <a:effectLst/>
                <a:latin typeface="+mn-lt"/>
                <a:ea typeface="+mn-ea"/>
                <a:cs typeface="+mn-cs"/>
              </a:rPr>
              <a:t> method. The code that we put here will run on every single request, so if that request is a form post then we run the token verification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only thing </a:t>
            </a:r>
            <a:r>
              <a:rPr lang="en-US" sz="1200" kern="1200" dirty="0" smtClean="0">
                <a:solidFill>
                  <a:schemeClr val="tx1"/>
                </a:solidFill>
                <a:effectLst/>
                <a:latin typeface="+mn-lt"/>
                <a:ea typeface="+mn-ea"/>
                <a:cs typeface="+mn-cs"/>
              </a:rPr>
              <a:t>the developer has to do is derive their controller from the correct base class. As long as they do that, everything is handled automatically.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in fact, you could also implement this as an HTTP Module and then the developer wouldn't have to do </a:t>
            </a:r>
            <a:r>
              <a:rPr lang="en-US" sz="1200" i="1" kern="1200" dirty="0" smtClean="0">
                <a:solidFill>
                  <a:schemeClr val="tx1"/>
                </a:solidFill>
                <a:effectLst/>
                <a:latin typeface="+mn-lt"/>
                <a:ea typeface="+mn-ea"/>
                <a:cs typeface="+mn-cs"/>
              </a:rPr>
              <a:t>anything</a:t>
            </a:r>
            <a:r>
              <a:rPr lang="en-US" sz="1200" i="1" kern="1200" baseline="0" dirty="0" smtClean="0">
                <a:solidFill>
                  <a:schemeClr val="tx1"/>
                </a:solidFill>
                <a:effectLst/>
                <a:latin typeface="+mn-lt"/>
                <a:ea typeface="+mn-ea"/>
                <a:cs typeface="+mn-cs"/>
              </a:rPr>
              <a:t> at all</a:t>
            </a:r>
            <a:r>
              <a:rPr lang="en-US" sz="1200" i="0" kern="1200" baseline="0" dirty="0" smtClean="0">
                <a:solidFill>
                  <a:schemeClr val="tx1"/>
                </a:solidFill>
                <a:effectLst/>
                <a:latin typeface="+mn-lt"/>
                <a:ea typeface="+mn-ea"/>
                <a:cs typeface="+mn-cs"/>
              </a:rPr>
              <a:t>. We'll talk about modules in a minute.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what the feature level code looks like when we’re done. This is 100% business logic, and yet every single form post is still protected from cross site request forgery attacks.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here’s what it looks like for an AJAX POST. Again, it’s 100% business logic, yet still protected.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CSRF defense is a great example of a cross-cutting concern because it’s orthogonal to individual feature requirements, it applies globally to the whole system, and it’s pretty easy to make it “secure by default”.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next example of making a feature “secure by default” deals with Authentication, or specifically with preventing anonymous access to protected areas of your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web frameworks make this fairly easy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ASPNET MVC, for instance, you can add the [Authorize] attribute to an Action and it will automatically redirect users to the login page if they aren’t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don’t like using this though, because it represents a “public by default” model where any given MVC endpoint is accessible anonymously unless it is explicitly flagged as private. I tend to work on applications where the vast majority of resources are private, and only a specific few are public, so I want a “private by default” model instead.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build a “private by default” model is to create a custom HTTP Module that runs on every request and enforces a login, unless the URL matches a whitelist of endpoints that allow anonymous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actually really easy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some place to manage that whitelist. Since our goal is to require zero changes to the feature code, I like to use a custom section of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to do this. That way I don’t need to make any changes at all to the controllers themselves.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it’s important to note that HTTP Modules run for EVERY request, not just ones that get routed into MVC. That means that our whitelist needs to include static resources, such as stylesheets or scripts, that we want to use on our login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I like to build my whitelist using regular expressions. That way I can create a single rule that grants access to my entire Scripts folder so that I don’t have to continually modify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each time we add a new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plugin.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custom web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sections is really simple and you can find the code for this in my demo app.</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we’ve defined the whitelist, we need to create the HTTP module to enforce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also really easy to do. It’s just a class that implements the </a:t>
            </a:r>
            <a:r>
              <a:rPr lang="en-US" sz="1200" kern="1200" dirty="0" err="1" smtClean="0">
                <a:solidFill>
                  <a:schemeClr val="tx1"/>
                </a:solidFill>
                <a:effectLst/>
                <a:latin typeface="+mn-lt"/>
                <a:ea typeface="+mn-ea"/>
                <a:cs typeface="+mn-cs"/>
              </a:rPr>
              <a:t>IHttpModule</a:t>
            </a:r>
            <a:r>
              <a:rPr lang="en-US" sz="1200" kern="1200" dirty="0" smtClean="0">
                <a:solidFill>
                  <a:schemeClr val="tx1"/>
                </a:solidFill>
                <a:effectLst/>
                <a:latin typeface="+mn-lt"/>
                <a:ea typeface="+mn-ea"/>
                <a:cs typeface="+mn-cs"/>
              </a:rPr>
              <a:t> interface and then provides an implementation for this </a:t>
            </a:r>
            <a:r>
              <a:rPr lang="en-US" sz="1200" kern="1200" dirty="0" err="1" smtClean="0">
                <a:solidFill>
                  <a:schemeClr val="tx1"/>
                </a:solidFill>
                <a:effectLst/>
                <a:latin typeface="+mn-lt"/>
                <a:ea typeface="+mn-ea"/>
                <a:cs typeface="+mn-cs"/>
              </a:rPr>
              <a:t>OnAcquireRequestState</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body of this method we look to see whether or not the URL matches our whitelist and whether or not the user is already logged in. If either of those things are true then we do nothing. Otherwise, we send the user to the login page.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piece of the puzzle is to tell IIS to run that module for all requests, and we can do that with a single line of code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it. Any request for any URL not on that whitelist</a:t>
            </a:r>
            <a:r>
              <a:rPr lang="en-US" sz="1200" kern="1200" baseline="0" dirty="0" smtClean="0">
                <a:solidFill>
                  <a:schemeClr val="tx1"/>
                </a:solidFill>
                <a:effectLst/>
                <a:latin typeface="+mn-lt"/>
                <a:ea typeface="+mn-ea"/>
                <a:cs typeface="+mn-cs"/>
              </a:rPr>
              <a:t> will now require a login.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developers literally need to take zero additional effort to make their endpoints secure, and if they want to make something public it’s just a single adjustment to the whitelist.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the last segment of this talk, I’ll show you a way to generate a report of all of your MVC controller actions and whether or not they are publicly accessible. That sort of auditing is a useful way of validating that your whitelist is doing what you expect it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510102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a:t>
            </a:r>
            <a:r>
              <a:rPr lang="en-US" sz="1200" kern="1200" baseline="0" dirty="0" smtClean="0">
                <a:solidFill>
                  <a:schemeClr val="tx1"/>
                </a:solidFill>
                <a:effectLst/>
                <a:latin typeface="+mn-lt"/>
                <a:ea typeface="+mn-ea"/>
                <a:cs typeface="+mn-cs"/>
              </a:rPr>
              <a:t> I go any father, I want to stop and review the two things we just looked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 used a base class to handle CSRF defense, which is really easy to do but requires programmers to derive from it to gain its protection.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authentication, I used an HTTP Module that was fully secure by default because it required NO changes to any controller classes, but it was more complex to implement and I had to deal with non-MVC requests.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are choices that you can make for yourself. You could handle CSRF with a module and be super secure, and you could simplify your authentication approach by just using a base class and requiring programmers to use it. </a:t>
            </a:r>
          </a:p>
          <a:p>
            <a:endParaRPr lang="en-US" sz="120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If you already have a common base controller in your system, then you might be able to use </a:t>
            </a:r>
            <a:r>
              <a:rPr lang="en-US" sz="1200" b="0" kern="1200" baseline="0" dirty="0" err="1" smtClean="0">
                <a:solidFill>
                  <a:schemeClr val="tx1"/>
                </a:solidFill>
                <a:effectLst/>
                <a:latin typeface="+mn-lt"/>
                <a:ea typeface="+mn-ea"/>
                <a:cs typeface="+mn-cs"/>
              </a:rPr>
              <a:t>OnActionExecuting</a:t>
            </a:r>
            <a:r>
              <a:rPr lang="en-US" sz="1200" b="0" kern="1200" baseline="0" dirty="0" smtClean="0">
                <a:solidFill>
                  <a:schemeClr val="tx1"/>
                </a:solidFill>
                <a:effectLst/>
                <a:latin typeface="+mn-lt"/>
                <a:ea typeface="+mn-ea"/>
                <a:cs typeface="+mn-cs"/>
              </a:rPr>
              <a:t> for all of this stuff and not deal with modules at all. It's up to you.</a:t>
            </a: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831110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final example of “secure by default” framework deals w/ access control, which is about preventing users from accessing data they don’t own.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type of requirement tends to cut across multiple features. For instance, if there’s some code that prevents Bob from seeing Alice’s orders on a list page, then we probably want to apply that same restriction on the order details page. This makes it a good candidate for a cross-cutting concern.</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Order</a:t>
            </a:r>
            <a:r>
              <a:rPr lang="en-US" sz="1200" kern="1200" baseline="0" dirty="0" smtClean="0">
                <a:solidFill>
                  <a:schemeClr val="tx1"/>
                </a:solidFill>
                <a:effectLst/>
                <a:latin typeface="+mn-lt"/>
                <a:ea typeface="+mn-ea"/>
                <a:cs typeface="+mn-cs"/>
              </a:rPr>
              <a:t> List page would look like if access control code were intermingled with feature level code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call the data access layer for a LIST OF ALL ORDERS, and then I explicitly remove ones the user can’t access. </a:t>
            </a:r>
          </a:p>
          <a:p>
            <a:endParaRPr lang="en-US" b="0" dirty="0" smtClean="0"/>
          </a:p>
          <a:p>
            <a:r>
              <a:rPr lang="en-US" sz="1200" kern="1200" dirty="0" smtClean="0">
                <a:solidFill>
                  <a:schemeClr val="tx1"/>
                </a:solidFill>
                <a:effectLst/>
                <a:latin typeface="+mn-lt"/>
                <a:ea typeface="+mn-ea"/>
                <a:cs typeface="+mn-cs"/>
              </a:rPr>
              <a:t>Again, this is an example of security logic being intermingled with feature logic.</a:t>
            </a: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detail page, that same requirement looks like this</a:t>
            </a:r>
            <a:r>
              <a:rPr lang="en-US" sz="1200" kern="1200" baseline="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I call </a:t>
            </a:r>
            <a:r>
              <a:rPr lang="en-US" sz="1200" kern="1200" dirty="0" err="1" smtClean="0">
                <a:solidFill>
                  <a:schemeClr val="tx1"/>
                </a:solidFill>
                <a:effectLst/>
                <a:latin typeface="+mn-lt"/>
                <a:ea typeface="+mn-ea"/>
                <a:cs typeface="+mn-cs"/>
              </a:rPr>
              <a:t>GetById</a:t>
            </a:r>
            <a:r>
              <a:rPr lang="en-US" sz="1200" kern="1200" dirty="0" smtClean="0">
                <a:solidFill>
                  <a:schemeClr val="tx1"/>
                </a:solidFill>
                <a:effectLst/>
                <a:latin typeface="+mn-lt"/>
                <a:ea typeface="+mn-ea"/>
                <a:cs typeface="+mn-cs"/>
              </a:rPr>
              <a:t> to retrieve a SINGLE order, then I check the permission and fail the entire request if necessary.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the same LOGICAL RULE being implemented in two different ways. One of these</a:t>
            </a:r>
            <a:r>
              <a:rPr lang="en-US" sz="1200" kern="1200" baseline="0" dirty="0" smtClean="0">
                <a:solidFill>
                  <a:schemeClr val="tx1"/>
                </a:solidFill>
                <a:effectLst/>
                <a:latin typeface="+mn-lt"/>
                <a:ea typeface="+mn-ea"/>
                <a:cs typeface="+mn-cs"/>
              </a:rPr>
              <a:t> is a red square, and the other is a red diamond.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Without a centralized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it’s going to be very difficult to keep them in sync as requirements change.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ways that we could centralize the implementation of this access control logic.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easiest way to handle this cross-cutting concern is to push the access control logic into the data access layer where it can be reused by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simple data service that provides two ways to get order data. </a:t>
            </a:r>
            <a:r>
              <a:rPr lang="en-US" sz="1200" kern="1200" dirty="0" err="1" smtClean="0">
                <a:solidFill>
                  <a:schemeClr val="tx1"/>
                </a:solidFill>
                <a:effectLst/>
                <a:latin typeface="+mn-lt"/>
                <a:ea typeface="+mn-ea"/>
                <a:cs typeface="+mn-cs"/>
              </a:rPr>
              <a:t>GetAll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GetById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versions of each method – one that takes the current user as an argument, and one that doesn’t.  The one that does provides</a:t>
            </a:r>
            <a:r>
              <a:rPr lang="en-US" sz="1200" kern="1200" baseline="0" dirty="0" smtClean="0">
                <a:solidFill>
                  <a:schemeClr val="tx1"/>
                </a:solidFill>
                <a:effectLst/>
                <a:latin typeface="+mn-lt"/>
                <a:ea typeface="+mn-ea"/>
                <a:cs typeface="+mn-cs"/>
              </a:rPr>
              <a:t> access control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Why have two versions? Well, there might be scenarios where there is no “current user”, such as an automated maintenance program running on a schedule.  </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can avoid it, I recommend NOT having the insecure versions at all. But if you </a:t>
            </a:r>
            <a:r>
              <a:rPr lang="en-US" sz="1200" i="1" kern="1200" dirty="0" smtClean="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have to provide two versions of your data access methods, I recommend a naming convention that reminds developers of their obligations.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instance, if I type “</a:t>
            </a:r>
            <a:r>
              <a:rPr lang="en-US" sz="1200" kern="1200" dirty="0" err="1" smtClean="0">
                <a:solidFill>
                  <a:schemeClr val="tx1"/>
                </a:solidFill>
                <a:effectLst/>
                <a:latin typeface="+mn-lt"/>
                <a:ea typeface="+mn-ea"/>
                <a:cs typeface="+mn-cs"/>
              </a:rPr>
              <a:t>OrderService.GetById</a:t>
            </a:r>
            <a:r>
              <a:rPr lang="en-US" sz="1200" kern="1200" dirty="0" smtClean="0">
                <a:solidFill>
                  <a:schemeClr val="tx1"/>
                </a:solidFill>
                <a:effectLst/>
                <a:latin typeface="+mn-lt"/>
                <a:ea typeface="+mn-ea"/>
                <a:cs typeface="+mn-cs"/>
              </a:rPr>
              <a:t>”, nothing tells me whether or </a:t>
            </a:r>
            <a:r>
              <a:rPr lang="en-US" sz="1200" kern="1200" dirty="0" err="1" smtClean="0">
                <a:solidFill>
                  <a:schemeClr val="tx1"/>
                </a:solidFill>
                <a:effectLst/>
                <a:latin typeface="+mn-lt"/>
                <a:ea typeface="+mn-ea"/>
                <a:cs typeface="+mn-cs"/>
              </a:rPr>
              <a:t>or</a:t>
            </a:r>
            <a:r>
              <a:rPr lang="en-US" sz="1200" kern="1200" dirty="0" smtClean="0">
                <a:solidFill>
                  <a:schemeClr val="tx1"/>
                </a:solidFill>
                <a:effectLst/>
                <a:latin typeface="+mn-lt"/>
                <a:ea typeface="+mn-ea"/>
                <a:cs typeface="+mn-cs"/>
              </a:rPr>
              <a:t> not access control is being handled.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if I type “</a:t>
            </a:r>
            <a:r>
              <a:rPr lang="en-US" sz="1200" kern="1200" dirty="0" err="1" smtClean="0">
                <a:solidFill>
                  <a:schemeClr val="tx1"/>
                </a:solidFill>
                <a:effectLst/>
                <a:latin typeface="+mn-lt"/>
                <a:ea typeface="+mn-ea"/>
                <a:cs typeface="+mn-cs"/>
              </a:rPr>
              <a:t>GetById</a:t>
            </a:r>
            <a:r>
              <a:rPr lang="en-US" sz="1200" u="sng" kern="1200" dirty="0" err="1" smtClean="0">
                <a:solidFill>
                  <a:schemeClr val="tx1"/>
                </a:solidFill>
                <a:effectLst/>
                <a:latin typeface="+mn-lt"/>
                <a:ea typeface="+mn-ea"/>
                <a:cs typeface="+mn-cs"/>
              </a:rPr>
              <a:t>Insecure</a:t>
            </a:r>
            <a:r>
              <a:rPr lang="en-US" sz="1200" kern="1200" dirty="0" smtClean="0">
                <a:solidFill>
                  <a:schemeClr val="tx1"/>
                </a:solidFill>
                <a:effectLst/>
                <a:latin typeface="+mn-lt"/>
                <a:ea typeface="+mn-ea"/>
                <a:cs typeface="+mn-cs"/>
              </a:rPr>
              <a:t>”, that’s a pretty clear reminder that I’m on the hook for security in my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better than nothing, and it does push the access control logic down from the top level feature code and into the data access layer. But this is NOT SECURE BY DEFAULT; the security code needs to be manually added to every data access method, and that can result in a lot of duplication. It can also result in a lot of inconsistency if each method implements those rules in a haphazard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handle access control is through a technique called Row Level Security. The idea here is that instead of filtering out data in our application code, we create a security policy </a:t>
            </a:r>
            <a:r>
              <a:rPr lang="en-US" sz="1200" i="1" kern="1200" dirty="0" smtClean="0">
                <a:solidFill>
                  <a:schemeClr val="tx1"/>
                </a:solidFill>
                <a:effectLst/>
                <a:latin typeface="+mn-lt"/>
                <a:ea typeface="+mn-ea"/>
                <a:cs typeface="+mn-cs"/>
              </a:rPr>
              <a:t>in the database itself </a:t>
            </a:r>
            <a:r>
              <a:rPr lang="en-US" sz="1200" kern="1200" dirty="0" smtClean="0">
                <a:solidFill>
                  <a:schemeClr val="tx1"/>
                </a:solidFill>
                <a:effectLst/>
                <a:latin typeface="+mn-lt"/>
                <a:ea typeface="+mn-ea"/>
                <a:cs typeface="+mn-cs"/>
              </a:rPr>
              <a:t>that does the filtering. Then, the application can simply ask for the data it needs, and the database will only return the data that the user is allowed to access. This essentially makes the access control transparent to the application code and makes the entire data access layer “secure by default”.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 course, the devil is in the details, and this approach depends heavily on making this security policy thing aware of who the current user is. Unless you want to give each of your users a dedicated database login, this is typically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SQL Server 2016 added a new feature that makes this much, much easier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new feature is called the “session context”, and it’s basically a key/value collection that’s scoped to the database connection. This gives us a global dictionary that is shared by all queries within a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put a value into the collection like this, and you can select it back out like this. And you can read this value anywhere in the connection: inside a view, inside a stored procedure, etc.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now gives us a really easy way to tell that security policy who the current user is. Here’s how it all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to create predicate function. This function will get executed against EACH ROW of a result set containing Order records and controls</a:t>
            </a:r>
            <a:r>
              <a:rPr lang="en-US" sz="1200" kern="1200" baseline="0" dirty="0" smtClean="0">
                <a:solidFill>
                  <a:schemeClr val="tx1"/>
                </a:solidFill>
                <a:effectLst/>
                <a:latin typeface="+mn-lt"/>
                <a:ea typeface="+mn-ea"/>
                <a:cs typeface="+mn-cs"/>
              </a:rPr>
              <a:t> which of them get returned</a:t>
            </a:r>
            <a:r>
              <a:rPr lang="en-US" sz="1200" kern="1200" dirty="0" smtClean="0">
                <a:solidFill>
                  <a:schemeClr val="tx1"/>
                </a:solidFill>
                <a:effectLst/>
                <a:latin typeface="+mn-lt"/>
                <a:ea typeface="+mn-ea"/>
                <a:cs typeface="+mn-cs"/>
              </a:rPr>
              <a:t> to the application.</a:t>
            </a:r>
            <a:r>
              <a:rPr lang="en-US" sz="1200" kern="1200" baseline="0" dirty="0" smtClean="0">
                <a:solidFill>
                  <a:schemeClr val="tx1"/>
                </a:solidFill>
                <a:effectLst/>
                <a:latin typeface="+mn-lt"/>
                <a:ea typeface="+mn-ea"/>
                <a:cs typeface="+mn-cs"/>
              </a:rPr>
              <a:t> It's LIKE A LAMBDA that you might pass to a LINQ query to filter a result set.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function </a:t>
            </a:r>
            <a:r>
              <a:rPr lang="en-US" sz="1200" kern="1200" dirty="0" smtClean="0">
                <a:solidFill>
                  <a:schemeClr val="tx1"/>
                </a:solidFill>
                <a:effectLst/>
                <a:latin typeface="+mn-lt"/>
                <a:ea typeface="+mn-ea"/>
                <a:cs typeface="+mn-cs"/>
              </a:rPr>
              <a:t>accepts </a:t>
            </a:r>
            <a:r>
              <a:rPr lang="en-US" sz="1200" kern="1200" dirty="0" smtClean="0">
                <a:solidFill>
                  <a:schemeClr val="tx1"/>
                </a:solidFill>
                <a:effectLst/>
                <a:latin typeface="+mn-lt"/>
                <a:ea typeface="+mn-ea"/>
                <a:cs typeface="+mn-cs"/>
              </a:rPr>
              <a:t>as input the user ID associated with an Order.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equal to the value in the session context, user is viewing own order. If the ID that’s passed in is NOT EQUAL then</a:t>
            </a:r>
            <a:r>
              <a:rPr lang="en-US" sz="1200" kern="1200" baseline="0" dirty="0" smtClean="0">
                <a:solidFill>
                  <a:schemeClr val="tx1"/>
                </a:solidFill>
                <a:effectLst/>
                <a:latin typeface="+mn-lt"/>
                <a:ea typeface="+mn-ea"/>
                <a:cs typeface="+mn-cs"/>
              </a:rPr>
              <a:t> we do a perm check.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one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here: when we’re done, the security policy is going to execute this predicate whenever ANYONE tries to access the Orders table. It’s important that you check to see if the user ID is in the session context or not. If not, don’t filter anything. Otherwise, you won’t be able to see the data in SSMS without setting a user id.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this predicate defined, we need to tell SQL Server where to use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create a security policy on the Orders table that contains a FILTER PREDICATE referencing the function we just created.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this is in place, any attempt to read from the Orders table will be subject to the access control logic we 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last piece of the puzzle is to actually set the user ID into the session context so that it’s available to the security policy.</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do that, we need some sort of hook that we can tap into and run custom code at the start of every database connection.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Entity Framework, for example, we can create a class that implements the </a:t>
            </a:r>
            <a:r>
              <a:rPr lang="en-US" sz="1200" kern="1200" dirty="0" err="1" smtClean="0">
                <a:solidFill>
                  <a:schemeClr val="tx1"/>
                </a:solidFill>
                <a:effectLst/>
                <a:latin typeface="+mn-lt"/>
                <a:ea typeface="+mn-ea"/>
                <a:cs typeface="+mn-cs"/>
              </a:rPr>
              <a:t>IDbConnectionInterceptor</a:t>
            </a:r>
            <a:r>
              <a:rPr lang="en-US" sz="1200" kern="1200" dirty="0" smtClean="0">
                <a:solidFill>
                  <a:schemeClr val="tx1"/>
                </a:solidFill>
                <a:effectLst/>
                <a:latin typeface="+mn-lt"/>
                <a:ea typeface="+mn-ea"/>
                <a:cs typeface="+mn-cs"/>
              </a:rPr>
              <a:t> interface and implement the “Opened” method. The code we put here gets run each time Entity Framework opens a new connection.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we need to do is figure out who the current user is, and then add that value to the session context.</a:t>
            </a:r>
          </a:p>
          <a:p>
            <a:r>
              <a:rPr lang="en-US" sz="1200" kern="1200" dirty="0" smtClean="0">
                <a:solidFill>
                  <a:schemeClr val="tx1"/>
                </a:solidFill>
                <a:effectLst/>
                <a:latin typeface="+mn-lt"/>
                <a:ea typeface="+mn-ea"/>
                <a:cs typeface="+mn-cs"/>
              </a:rPr>
              <a:t>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those things are in place, our feature code can be 100% focused on business logic because all of the access control is taking place automatically. Pretty sweet!</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SESSION_CONTEXT is a brand new feature in SQL Server 2016. If you’re running an older version of SQL Server you can do something similar, it’s just not as nice.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Earlier versions have a similar feature called CONTEXT_INFO that let you associate data with the connection itself. However, it only lets you store a single binary value with a maximum of 128 bytes. That’s not a lot of data, so at best you can store a tenant or user ID, and you also have to deal with conversions to and from binary.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SESSION_CONTEXT gives you multiple key-value pairs with more storage space and you get a slightly nicer data type of SQL_VARIANT. It’s certainly possible to do row-level security in older versions, it’s just nowhere near as pleasant.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7804111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just showed you three things that you can implement completely in your framework, with no feature level code whatsoever. </a:t>
            </a:r>
          </a:p>
          <a:p>
            <a:r>
              <a:rPr lang="en-US" sz="1200" kern="1200" dirty="0" smtClean="0">
                <a:solidFill>
                  <a:schemeClr val="tx1"/>
                </a:solidFill>
                <a:effectLst/>
                <a:latin typeface="+mn-lt"/>
                <a:ea typeface="+mn-ea"/>
                <a:cs typeface="+mn-cs"/>
              </a:rPr>
              <a:t>In many cases, though, the security concerns can’t be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swept under the covers. Authorization is a good example of why. You can move the code that implements a permission check into the framework, but you still need </a:t>
            </a:r>
            <a:r>
              <a:rPr lang="en-US" sz="1200" i="1" kern="1200" dirty="0" smtClean="0">
                <a:solidFill>
                  <a:schemeClr val="tx1"/>
                </a:solidFill>
                <a:effectLst/>
                <a:latin typeface="+mn-lt"/>
                <a:ea typeface="+mn-ea"/>
                <a:cs typeface="+mn-cs"/>
              </a:rPr>
              <a:t>something</a:t>
            </a:r>
            <a:r>
              <a:rPr lang="en-US" sz="1200" kern="1200" dirty="0" smtClean="0">
                <a:solidFill>
                  <a:schemeClr val="tx1"/>
                </a:solidFill>
                <a:effectLst/>
                <a:latin typeface="+mn-lt"/>
                <a:ea typeface="+mn-ea"/>
                <a:cs typeface="+mn-cs"/>
              </a:rPr>
              <a:t> at the feature level to indicate which permissions are required.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next examples are going to show you how to take a declarative approach to those concerns so that you can decouple the implementation of the security check from the declaration that it’s actually needed.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start with a basic example where we want to ensure that only users with a specific permission are allowed to access a certain MVC endpoint.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implement this rule in feature code it will look something like this: somewhere in the body of each page or action you’ll check to see if the user has the necessary permission and, if not, you’ll kick them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simple, but it results in a lot of duplicative code. If you change how the permission check works, or if you decide you want to do something different than return an </a:t>
            </a:r>
            <a:r>
              <a:rPr lang="en-US" sz="1200" kern="1200" dirty="0" err="1" smtClean="0">
                <a:solidFill>
                  <a:schemeClr val="tx1"/>
                </a:solidFill>
                <a:effectLst/>
                <a:latin typeface="+mn-lt"/>
                <a:ea typeface="+mn-ea"/>
                <a:cs typeface="+mn-cs"/>
              </a:rPr>
              <a:t>HttpUnauthorizedResult</a:t>
            </a:r>
            <a:r>
              <a:rPr lang="en-US" sz="1200" kern="1200" dirty="0" smtClean="0">
                <a:solidFill>
                  <a:schemeClr val="tx1"/>
                </a:solidFill>
                <a:effectLst/>
                <a:latin typeface="+mn-lt"/>
                <a:ea typeface="+mn-ea"/>
                <a:cs typeface="+mn-cs"/>
              </a:rPr>
              <a:t>, you’re going to have a lot of places to modify.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only thing about this piece of code that will change between features is the specific permission that is required; the rest of this code is boilerplate, and that makes it a good candidate for being solved in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a cross-cutting concern, extract the </a:t>
            </a:r>
            <a:r>
              <a:rPr lang="en-US" sz="1200" i="1" kern="1200" dirty="0" smtClean="0">
                <a:solidFill>
                  <a:schemeClr val="tx1"/>
                </a:solidFill>
                <a:effectLst/>
                <a:latin typeface="+mn-lt"/>
                <a:ea typeface="+mn-ea"/>
                <a:cs typeface="+mn-cs"/>
              </a:rPr>
              <a:t>implementation </a:t>
            </a:r>
            <a:r>
              <a:rPr lang="en-US" sz="1200" kern="1200" dirty="0" smtClean="0">
                <a:solidFill>
                  <a:schemeClr val="tx1"/>
                </a:solidFill>
                <a:effectLst/>
                <a:latin typeface="+mn-lt"/>
                <a:ea typeface="+mn-ea"/>
                <a:cs typeface="+mn-cs"/>
              </a:rPr>
              <a:t>of the permission check into an Action Filter attribute, and then provide the </a:t>
            </a:r>
            <a:r>
              <a:rPr lang="en-US" sz="1200" i="1" kern="1200" dirty="0" smtClean="0">
                <a:solidFill>
                  <a:schemeClr val="tx1"/>
                </a:solidFill>
                <a:effectLst/>
                <a:latin typeface="+mn-lt"/>
                <a:ea typeface="+mn-ea"/>
                <a:cs typeface="+mn-cs"/>
              </a:rPr>
              <a:t>feature-specific </a:t>
            </a:r>
            <a:r>
              <a:rPr lang="en-US" sz="1200" kern="1200" dirty="0" smtClean="0">
                <a:solidFill>
                  <a:schemeClr val="tx1"/>
                </a:solidFill>
                <a:effectLst/>
                <a:latin typeface="+mn-lt"/>
                <a:ea typeface="+mn-ea"/>
                <a:cs typeface="+mn-cs"/>
              </a:rPr>
              <a:t>data as an argument to that attribute.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implementation is really straightforward. MVC will automatically execute the code at the right time, so the only tricky thing is figuring out what permissions the user has. If your controllers all derive from that base class I keep talking about, then just add a “</a:t>
            </a:r>
            <a:r>
              <a:rPr lang="en-US" sz="1200" kern="1200" dirty="0" err="1" smtClean="0">
                <a:solidFill>
                  <a:schemeClr val="tx1"/>
                </a:solidFill>
                <a:effectLst/>
                <a:latin typeface="+mn-lt"/>
                <a:ea typeface="+mn-ea"/>
                <a:cs typeface="+mn-cs"/>
              </a:rPr>
              <a:t>CurrentUser</a:t>
            </a:r>
            <a:r>
              <a:rPr lang="en-US" sz="1200" kern="1200" dirty="0" smtClean="0">
                <a:solidFill>
                  <a:schemeClr val="tx1"/>
                </a:solidFill>
                <a:effectLst/>
                <a:latin typeface="+mn-lt"/>
                <a:ea typeface="+mn-ea"/>
                <a:cs typeface="+mn-cs"/>
              </a:rPr>
              <a:t>” property to that base controller and then you can access it with a little bit of casting.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know who the user is, we can enforce the permission check from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covers authorization of MVC endpoints. You can do the same thing with your API calls.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APIs generally don’t maintain state, each request has to carry with it whatever data is necessary to handle authentication and authorization. One simple way is to use what’s called “bearer tokens”. A bearer token is some secret value, like a password, that’s passed to the API with every request. This is typically provided as a header, but it doesn’t have to be. It can also be provided as a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form argument.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system we use a thing called an API Key. An API key uniquely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identifies a user of our system, and each key is associated with one or more permissions stating what it’s allowed to do.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when an API request comes in, that value tells us both WHO is making the call and what they are allowed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same techniques we used for MVC authorization work for </a:t>
            </a:r>
            <a:r>
              <a:rPr lang="en-US" sz="1200" kern="1200" dirty="0" err="1" smtClean="0">
                <a:solidFill>
                  <a:schemeClr val="tx1"/>
                </a:solidFill>
                <a:effectLst/>
                <a:latin typeface="+mn-lt"/>
                <a:ea typeface="+mn-ea"/>
                <a:cs typeface="+mn-cs"/>
              </a:rPr>
              <a:t>WebAPI</a:t>
            </a:r>
            <a:r>
              <a:rPr lang="en-US" sz="1200" kern="1200" baseline="0" dirty="0" smtClean="0">
                <a:solidFill>
                  <a:schemeClr val="tx1"/>
                </a:solidFill>
                <a:effectLst/>
                <a:latin typeface="+mn-lt"/>
                <a:ea typeface="+mn-ea"/>
                <a:cs typeface="+mn-cs"/>
              </a:rPr>
              <a: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just </a:t>
            </a:r>
            <a:r>
              <a:rPr lang="en-US" sz="1200" kern="1200" dirty="0" smtClean="0">
                <a:solidFill>
                  <a:schemeClr val="tx1"/>
                </a:solidFill>
                <a:effectLst/>
                <a:latin typeface="+mn-lt"/>
                <a:ea typeface="+mn-ea"/>
                <a:cs typeface="+mn-cs"/>
              </a:rPr>
              <a:t>decorate the API endpoint with an attribute stating which permissions are required, and then handle the authorization in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way we do </a:t>
            </a:r>
            <a:r>
              <a:rPr lang="en-US" sz="1200" kern="1200" dirty="0" smtClean="0">
                <a:solidFill>
                  <a:schemeClr val="tx1"/>
                </a:solidFill>
                <a:effectLst/>
                <a:latin typeface="+mn-lt"/>
                <a:ea typeface="+mn-ea"/>
                <a:cs typeface="+mn-cs"/>
              </a:rPr>
              <a:t>this with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is to is </a:t>
            </a:r>
            <a:r>
              <a:rPr lang="en-US" sz="1200" kern="1200" dirty="0" smtClean="0">
                <a:solidFill>
                  <a:schemeClr val="tx1"/>
                </a:solidFill>
                <a:effectLst/>
                <a:latin typeface="+mn-lt"/>
                <a:ea typeface="+mn-ea"/>
                <a:cs typeface="+mn-cs"/>
              </a:rPr>
              <a:t>to ensure that every API argument class derives from a base class called </a:t>
            </a:r>
            <a:r>
              <a:rPr lang="en-US" sz="1200" kern="1200" dirty="0" err="1" smtClean="0">
                <a:solidFill>
                  <a:schemeClr val="tx1"/>
                </a:solidFill>
                <a:effectLst/>
                <a:latin typeface="+mn-lt"/>
                <a:ea typeface="+mn-ea"/>
                <a:cs typeface="+mn-cs"/>
              </a:rPr>
              <a:t>ApiRequestBase</a:t>
            </a:r>
            <a:r>
              <a:rPr lang="en-US" sz="1200" kern="1200" dirty="0" smtClean="0">
                <a:solidFill>
                  <a:schemeClr val="tx1"/>
                </a:solidFill>
                <a:effectLst/>
                <a:latin typeface="+mn-lt"/>
                <a:ea typeface="+mn-ea"/>
                <a:cs typeface="+mn-cs"/>
              </a:rPr>
              <a:t>. This base class defines the API key properties that we use for authorization and provides the mechanism for extracting those values from the header or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whatever.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these things in place, we can both verify that an API key is valid AND that it has the necessary permissions to perform the given API request entirely in framework code. The only thing that appears in feature code is the declaration of which permission is needed.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07711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some cases, you might need to apply permission checks at a more granular level than you get with page-level authorization. For instance, certain parts of a page might be hidden or locked based on the user’s permissions, or specific pieces of data might be hidden for certain types of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little extra effort, you can handle these requirements with framework level code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43866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 feature-level code sample from a view model in my sample app. It implements a business rule that a user must have a specific permission in order to see plain-text social security numbers. If the user doesn’t have the permission, the value gets masked for display.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page-level authorization, this is simple to do in the feature code, but it can result in a lot of duplication. It also requires that we couple the object model to the concept of a user identity, which might be undesirable.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this rule applies to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feature that displays SSNs, it meets our definition of a cross cutting concern that should be extracted from feature level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we’d </a:t>
            </a:r>
            <a:r>
              <a:rPr lang="en-US" sz="1200" i="1"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to do: just put an attribute on the property, declare permission, &amp; be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this worked, it would be awesome. NO REF TO APP USER, which is a cleaner design, &amp; would be easy to use this approach on other properties w/out</a:t>
            </a:r>
            <a:r>
              <a:rPr lang="en-US" sz="1200" kern="1200" baseline="0" dirty="0" smtClean="0">
                <a:solidFill>
                  <a:schemeClr val="tx1"/>
                </a:solidFill>
                <a:effectLst/>
                <a:latin typeface="+mn-lt"/>
                <a:ea typeface="+mn-ea"/>
                <a:cs typeface="+mn-cs"/>
              </a:rPr>
              <a:t> duplication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Unfortunately, easier said than done. MVC provides</a:t>
            </a:r>
            <a:r>
              <a:rPr lang="en-US" sz="1200" kern="1200" baseline="0" dirty="0" smtClean="0">
                <a:solidFill>
                  <a:schemeClr val="tx1"/>
                </a:solidFill>
                <a:effectLst/>
                <a:latin typeface="+mn-lt"/>
                <a:ea typeface="+mn-ea"/>
                <a:cs typeface="+mn-cs"/>
              </a:rPr>
              <a:t> a framework that we can tap into, </a:t>
            </a:r>
            <a:r>
              <a:rPr lang="en-US" sz="1200" kern="1200" dirty="0" smtClean="0">
                <a:solidFill>
                  <a:schemeClr val="tx1"/>
                </a:solidFill>
                <a:effectLst/>
                <a:latin typeface="+mn-lt"/>
                <a:ea typeface="+mn-ea"/>
                <a:cs typeface="+mn-cs"/>
              </a:rPr>
              <a:t>but</a:t>
            </a:r>
            <a:r>
              <a:rPr lang="en-US" sz="1200" kern="1200" baseline="0" dirty="0" smtClean="0">
                <a:solidFill>
                  <a:schemeClr val="tx1"/>
                </a:solidFill>
                <a:effectLst/>
                <a:latin typeface="+mn-lt"/>
                <a:ea typeface="+mn-ea"/>
                <a:cs typeface="+mn-cs"/>
              </a:rPr>
              <a:t> .N</a:t>
            </a:r>
            <a:r>
              <a:rPr lang="en-US" sz="1200" kern="1200" dirty="0" smtClean="0">
                <a:solidFill>
                  <a:schemeClr val="tx1"/>
                </a:solidFill>
                <a:effectLst/>
                <a:latin typeface="+mn-lt"/>
                <a:ea typeface="+mn-ea"/>
                <a:cs typeface="+mn-cs"/>
              </a:rPr>
              <a:t>ET doesn’t. There’s no way to </a:t>
            </a:r>
            <a:r>
              <a:rPr lang="en-US" sz="1200" i="1" kern="1200" dirty="0" smtClean="0">
                <a:solidFill>
                  <a:schemeClr val="tx1"/>
                </a:solidFill>
                <a:effectLst/>
                <a:latin typeface="+mn-lt"/>
                <a:ea typeface="+mn-ea"/>
                <a:cs typeface="+mn-cs"/>
              </a:rPr>
              <a:t>automatically </a:t>
            </a:r>
            <a:r>
              <a:rPr lang="en-US" sz="1200" kern="1200" dirty="0" smtClean="0">
                <a:solidFill>
                  <a:schemeClr val="tx1"/>
                </a:solidFill>
                <a:effectLst/>
                <a:latin typeface="+mn-lt"/>
                <a:ea typeface="+mn-ea"/>
                <a:cs typeface="+mn-cs"/>
              </a:rPr>
              <a:t>run this code whenever someone tries to read the SSN property.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we can use a really neat tool called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a:t>
            </a:r>
            <a:r>
              <a:rPr lang="en-US" sz="1200" i="1" kern="1200" dirty="0" smtClean="0">
                <a:solidFill>
                  <a:schemeClr val="tx1"/>
                </a:solidFill>
                <a:effectLst/>
                <a:latin typeface="+mn-lt"/>
                <a:ea typeface="+mn-ea"/>
                <a:cs typeface="+mn-cs"/>
              </a:rPr>
              <a:t>create </a:t>
            </a:r>
            <a:r>
              <a:rPr lang="en-US" sz="1200" kern="1200" dirty="0" smtClean="0">
                <a:solidFill>
                  <a:schemeClr val="tx1"/>
                </a:solidFill>
                <a:effectLst/>
                <a:latin typeface="+mn-lt"/>
                <a:ea typeface="+mn-ea"/>
                <a:cs typeface="+mn-cs"/>
              </a:rPr>
              <a:t>those hooks. PS is an AOP tool specifically designed to handle cross cutting concerns. It works by modifying the IL that is produced by the C# compiler in order to do things that aren’t natively supported in the language.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 example. This is a standard C# property. Behind the scenes, the C# compiler creates a getter method that returns some instance variable, and any code that reads this property is essentially calling this method. The property syntax is just a syntactic sugar over this getter method.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 can create what’s called a “property interception aspect”. This is basically a piece of code that we want to “inject into” the property.</a:t>
            </a:r>
          </a:p>
          <a:p>
            <a:r>
              <a:rPr lang="en-US" sz="1200" kern="1200" dirty="0" smtClean="0">
                <a:solidFill>
                  <a:schemeClr val="tx1"/>
                </a:solidFill>
                <a:effectLst/>
                <a:latin typeface="+mn-lt"/>
                <a:ea typeface="+mn-ea"/>
                <a:cs typeface="+mn-cs"/>
              </a:rPr>
              <a:t>When I compile the project, the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engine basically re-writes the getter method, injecting the code from the aspect into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any code that is reading that SSN property is actually calling a method that now includes the security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that interception aspect actually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created a base class called a “</a:t>
            </a:r>
            <a:r>
              <a:rPr lang="en-US" sz="1200" kern="1200" dirty="0" err="1" smtClean="0">
                <a:solidFill>
                  <a:schemeClr val="tx1"/>
                </a:solidFill>
                <a:effectLst/>
                <a:latin typeface="+mn-lt"/>
                <a:ea typeface="+mn-ea"/>
                <a:cs typeface="+mn-cs"/>
              </a:rPr>
              <a:t>UserAwarePropertyInterceptor</a:t>
            </a:r>
            <a:r>
              <a:rPr lang="en-US" sz="1200" kern="1200" dirty="0" smtClean="0">
                <a:solidFill>
                  <a:schemeClr val="tx1"/>
                </a:solidFill>
                <a:effectLst/>
                <a:latin typeface="+mn-lt"/>
                <a:ea typeface="+mn-ea"/>
                <a:cs typeface="+mn-cs"/>
              </a:rPr>
              <a:t>”. That class is responsible for talking to the current thread and figuring out who the current user is. This is what allows us to decouple the view model itself from the application user class.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gives us this </a:t>
            </a:r>
            <a:r>
              <a:rPr lang="en-US" sz="1200" i="1" kern="1200" dirty="0" err="1" smtClean="0">
                <a:solidFill>
                  <a:schemeClr val="tx1"/>
                </a:solidFill>
                <a:effectLst/>
                <a:latin typeface="+mn-lt"/>
                <a:ea typeface="+mn-ea"/>
                <a:cs typeface="+mn-cs"/>
              </a:rPr>
              <a:t>OnGetValue</a:t>
            </a:r>
            <a:r>
              <a:rPr lang="en-US" sz="1200" kern="1200" dirty="0" smtClean="0">
                <a:solidFill>
                  <a:schemeClr val="tx1"/>
                </a:solidFill>
                <a:effectLst/>
                <a:latin typeface="+mn-lt"/>
                <a:ea typeface="+mn-ea"/>
                <a:cs typeface="+mn-cs"/>
              </a:rPr>
              <a:t> method to override. This method basically provides the code that will get injected into that property getter method. This is where I put the permission check and, if the user doesn’t have the necessary privileges, I return a masked value instead of the raw SSN.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as a result of that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magic, I’m able to do exactly what I want to do. All I need to do is put this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attribute on a view model property, and the raw value of that property will be automatically hidden if the user lacks the correct permissions.</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has tons of other uses as well. Basically,</a:t>
            </a:r>
            <a:r>
              <a:rPr lang="en-US" sz="1200" kern="1200" baseline="0" dirty="0" smtClean="0">
                <a:solidFill>
                  <a:schemeClr val="tx1"/>
                </a:solidFill>
                <a:effectLst/>
                <a:latin typeface="+mn-lt"/>
                <a:ea typeface="+mn-ea"/>
                <a:cs typeface="+mn-cs"/>
              </a:rPr>
              <a:t> it is purpose built to help you globally implement cross-cutting concerns, which makes it useful not only for security but for general application coding tasks as well.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Instead of just </a:t>
            </a:r>
            <a:r>
              <a:rPr lang="en-US" sz="1200" kern="1200" dirty="0" smtClean="0">
                <a:solidFill>
                  <a:schemeClr val="tx1"/>
                </a:solidFill>
                <a:effectLst/>
                <a:latin typeface="+mn-lt"/>
                <a:ea typeface="+mn-ea"/>
                <a:cs typeface="+mn-cs"/>
              </a:rPr>
              <a:t>masking values, we could implement an encryption scheme as well. The interception aspect could encrypt a value when it’s being stored and decrypt it when it’s being read.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sample implementation</a:t>
            </a:r>
            <a:r>
              <a:rPr lang="en-US" sz="1200" kern="1200" baseline="0" dirty="0" smtClean="0">
                <a:solidFill>
                  <a:schemeClr val="tx1"/>
                </a:solidFill>
                <a:effectLst/>
                <a:latin typeface="+mn-lt"/>
                <a:ea typeface="+mn-ea"/>
                <a:cs typeface="+mn-cs"/>
              </a:rPr>
              <a:t> of this </a:t>
            </a:r>
            <a:r>
              <a:rPr lang="en-US" sz="1200" kern="1200" baseline="0" dirty="0" err="1" smtClean="0">
                <a:solidFill>
                  <a:schemeClr val="tx1"/>
                </a:solidFill>
                <a:effectLst/>
                <a:latin typeface="+mn-lt"/>
                <a:ea typeface="+mn-ea"/>
                <a:cs typeface="+mn-cs"/>
              </a:rPr>
              <a:t>EncryptedValue</a:t>
            </a:r>
            <a:r>
              <a:rPr lang="en-US" sz="1200" kern="1200" baseline="0" dirty="0" smtClean="0">
                <a:solidFill>
                  <a:schemeClr val="tx1"/>
                </a:solidFill>
                <a:effectLst/>
                <a:latin typeface="+mn-lt"/>
                <a:ea typeface="+mn-ea"/>
                <a:cs typeface="+mn-cs"/>
              </a:rPr>
              <a:t> attribute in my demo code, and the comments in that code point to a </a:t>
            </a:r>
            <a:r>
              <a:rPr lang="en-US" sz="1200" kern="1200" baseline="0" dirty="0" err="1" smtClean="0">
                <a:solidFill>
                  <a:schemeClr val="tx1"/>
                </a:solidFill>
                <a:effectLst/>
                <a:latin typeface="+mn-lt"/>
                <a:ea typeface="+mn-ea"/>
                <a:cs typeface="+mn-cs"/>
              </a:rPr>
              <a:t>github</a:t>
            </a:r>
            <a:r>
              <a:rPr lang="en-US" sz="1200" kern="1200" baseline="0" dirty="0" smtClean="0">
                <a:solidFill>
                  <a:schemeClr val="tx1"/>
                </a:solidFill>
                <a:effectLst/>
                <a:latin typeface="+mn-lt"/>
                <a:ea typeface="+mn-ea"/>
                <a:cs typeface="+mn-cs"/>
              </a:rPr>
              <a:t> repo by somebody else that implements a much more robust implementation that deals with key storage and a bunch of other real-world encryption concerns.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8930011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can also intercept method</a:t>
            </a:r>
            <a:r>
              <a:rPr lang="en-US" sz="1200" kern="1200" baseline="0" dirty="0" smtClean="0">
                <a:solidFill>
                  <a:schemeClr val="tx1"/>
                </a:solidFill>
                <a:effectLst/>
                <a:latin typeface="+mn-lt"/>
                <a:ea typeface="+mn-ea"/>
                <a:cs typeface="+mn-cs"/>
              </a:rPr>
              <a:t> calls, not just property access.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screenshot is taken from the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website, which has some great tutorials, and it shows a "method boundary" aspect that can inject code just before or just after a method has been executed.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apply this aspect to specific methods, or you could apply this at the class level and it will automatically apply to all methods in that class.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could be used for logging, or caching, or for additional types of authentication or access control. If you've ever wished "man, I wish I could just automatically do &lt;x&gt; whenever &lt;y&gt; happens", then you really need to check out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is available on </a:t>
            </a:r>
            <a:r>
              <a:rPr lang="en-US" sz="1200" kern="1200" baseline="0" dirty="0" err="1" smtClean="0">
                <a:solidFill>
                  <a:schemeClr val="tx1"/>
                </a:solidFill>
                <a:effectLst/>
                <a:latin typeface="+mn-lt"/>
                <a:ea typeface="+mn-ea"/>
                <a:cs typeface="+mn-cs"/>
              </a:rPr>
              <a:t>Nuget</a:t>
            </a:r>
            <a:r>
              <a:rPr lang="en-US" sz="1200" kern="1200" baseline="0" dirty="0" smtClean="0">
                <a:solidFill>
                  <a:schemeClr val="tx1"/>
                </a:solidFill>
                <a:effectLst/>
                <a:latin typeface="+mn-lt"/>
                <a:ea typeface="+mn-ea"/>
                <a:cs typeface="+mn-cs"/>
              </a:rPr>
              <a:t>, but it is a paid tool. There's a free version if your project is small enough, but given the number of things it can do, the cost is very reasonable.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42034588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final segment of this session I want to talk about auditing and testing.</a:t>
            </a:r>
          </a:p>
          <a:p>
            <a:r>
              <a:rPr lang="en-US" sz="1200" kern="1200" dirty="0" smtClean="0">
                <a:solidFill>
                  <a:schemeClr val="tx1"/>
                </a:solidFill>
                <a:effectLst/>
                <a:latin typeface="+mn-lt"/>
                <a:ea typeface="+mn-ea"/>
                <a:cs typeface="+mn-cs"/>
              </a:rPr>
              <a:t>Building a secure system is about more than just writing secure code. It’s also about the overall development process and how effectively it helps your team spot and remove vulnerabilities that might otherwise sneak past the developer.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experience, exhaustively testing the security of an application is a moving target. You can spend an obscene amount of time and energy doing a full system test, and then your confidence in the results vanishes with the first non-trivial commit that gets pushed. Every time a dev changes existing code there’s the risk that they inadvertently broke an existing security check, or inadvertently introduced a new vulnerability.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mitigate that risk is to automate as much of the security audit and testing as possible, so that you can continually re-run it as the code changes. And in very general terms, this will be easier to do when you’ve isolated your security code into cross cutting concerns.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we have a large website with lots of endpoints, each</a:t>
            </a:r>
            <a:r>
              <a:rPr lang="en-US" sz="1200" kern="1200" baseline="0" dirty="0" smtClean="0">
                <a:solidFill>
                  <a:schemeClr val="tx1"/>
                </a:solidFill>
                <a:effectLst/>
                <a:latin typeface="+mn-lt"/>
                <a:ea typeface="+mn-ea"/>
                <a:cs typeface="+mn-cs"/>
              </a:rPr>
              <a:t> requiring diff perms</a:t>
            </a:r>
            <a:r>
              <a:rPr lang="en-US" sz="1200" kern="1200" dirty="0" smtClean="0">
                <a:solidFill>
                  <a:schemeClr val="tx1"/>
                </a:solidFill>
                <a:effectLst/>
                <a:latin typeface="+mn-lt"/>
                <a:ea typeface="+mn-ea"/>
                <a:cs typeface="+mn-cs"/>
              </a:rPr>
              <a:t>. It’s reasonable to expect QA team to verify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every endpoint implements the correct checks.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Brute force approach would be for QA to perform BLACK BOX TESTING against every single endpoint.</a:t>
            </a:r>
            <a:r>
              <a:rPr lang="en-US" sz="1200" kern="1200" baseline="0" dirty="0" smtClean="0">
                <a:solidFill>
                  <a:schemeClr val="tx1"/>
                </a:solidFill>
                <a:effectLst/>
                <a:latin typeface="+mn-lt"/>
                <a:ea typeface="+mn-ea"/>
                <a:cs typeface="+mn-cs"/>
              </a:rPr>
              <a:t> This is expensive. Even if they fully automate browser tests it's still expensive and brittle.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approach would be for dev to write unit tests for controller actions, but if that’s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we do then QA has no opportunity to double-check dev's work. Testing is less expensive, but at cost of SINGLE PT OF FAIL.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best of both worlds QA would be involved, but they’d have a more efficient way of doing so than black box testing. And, if you’ve implemented your security code as cross-cutting concerns, then you have some interesting options available to you.</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instance, if you’ve implemented your authorization checks using attributes, then it’s really easy to write a little bit of reflection code to generate a report like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report shows a list of endpoints, whether or not they require</a:t>
            </a:r>
            <a:r>
              <a:rPr lang="en-US" sz="1200" kern="1200" baseline="0" dirty="0" smtClean="0">
                <a:solidFill>
                  <a:schemeClr val="tx1"/>
                </a:solidFill>
                <a:effectLst/>
                <a:latin typeface="+mn-lt"/>
                <a:ea typeface="+mn-ea"/>
                <a:cs typeface="+mn-cs"/>
              </a:rPr>
              <a:t> a login, and any specific permissions they require.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publish this report to your QA team, they can be responsible for cross-referencing this data against their security matrix or requirements documents or whatever, so they can maximize the time they spend looking for mistakes and minimize the time they spend fighting with tooling or automating the browser.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report was really easy to create. This is basically all it took.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reflection, I look for every class that is a type of MVC Controller, I identify all of the public instance methods that are available as endpoints, I ignore some behind-the-scenes stuff added by the MVC framework itself, and then I return an anonymous data structure summarizing those methods.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that, all it takes is a short loop over the data structure to generate the report. Since both the authentication and authorization data are expressed as attributes, it’s easy to use reflection to determine which endpoints require a login or a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had implemented those checks as plain-old feature code, rather than using attributes, this would have been a lot harder to do. Granted, with the introduction of Roslyn it’s now </a:t>
            </a:r>
            <a:r>
              <a:rPr lang="en-US" sz="1200" i="1" kern="1200" dirty="0" smtClean="0">
                <a:solidFill>
                  <a:schemeClr val="tx1"/>
                </a:solidFill>
                <a:effectLst/>
                <a:latin typeface="+mn-lt"/>
                <a:ea typeface="+mn-ea"/>
                <a:cs typeface="+mn-cs"/>
              </a:rPr>
              <a:t>possible </a:t>
            </a:r>
            <a:r>
              <a:rPr lang="en-US" sz="1200" kern="1200" dirty="0" smtClean="0">
                <a:solidFill>
                  <a:schemeClr val="tx1"/>
                </a:solidFill>
                <a:effectLst/>
                <a:latin typeface="+mn-lt"/>
                <a:ea typeface="+mn-ea"/>
                <a:cs typeface="+mn-cs"/>
              </a:rPr>
              <a:t>to do static analysis of method bodies themselves so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do something like this without attributes, but it’s certainly </a:t>
            </a:r>
            <a:r>
              <a:rPr lang="en-US" sz="1200" i="1" kern="1200" dirty="0" smtClean="0">
                <a:solidFill>
                  <a:schemeClr val="tx1"/>
                </a:solidFill>
                <a:effectLst/>
                <a:latin typeface="+mn-lt"/>
                <a:ea typeface="+mn-ea"/>
                <a:cs typeface="+mn-cs"/>
              </a:rPr>
              <a:t>easier </a:t>
            </a:r>
            <a:r>
              <a:rPr lang="en-US" sz="1200" kern="1200" dirty="0" smtClean="0">
                <a:solidFill>
                  <a:schemeClr val="tx1"/>
                </a:solidFill>
                <a:effectLst/>
                <a:latin typeface="+mn-lt"/>
                <a:ea typeface="+mn-ea"/>
                <a:cs typeface="+mn-cs"/>
              </a:rPr>
              <a:t>to use reflection and look for the presence of attributes.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my example here, I’m showing a report of MVC endpoints and the permissions they require. But it would be just as easy to generate a report showing which properties of which classes are using the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EncryptedValue</a:t>
            </a:r>
            <a:r>
              <a:rPr lang="en-US" sz="1200" kern="1200" dirty="0" smtClean="0">
                <a:solidFill>
                  <a:schemeClr val="tx1"/>
                </a:solidFill>
                <a:effectLst/>
                <a:latin typeface="+mn-lt"/>
                <a:ea typeface="+mn-ea"/>
                <a:cs typeface="+mn-cs"/>
              </a:rPr>
              <a:t> attributes, or whatever else that you’ve implemented as a cross-cutting concern using Attributes.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let’s say you have a large application and these reports contain hundreds or even thousands of rows. We’ve made QA’s job </a:t>
            </a:r>
            <a:r>
              <a:rPr lang="en-US" sz="1200" i="1" kern="1200" dirty="0" smtClean="0">
                <a:solidFill>
                  <a:schemeClr val="tx1"/>
                </a:solidFill>
                <a:effectLst/>
                <a:latin typeface="+mn-lt"/>
                <a:ea typeface="+mn-ea"/>
                <a:cs typeface="+mn-cs"/>
              </a:rPr>
              <a:t>easier</a:t>
            </a:r>
            <a:r>
              <a:rPr lang="en-US" sz="1200" kern="1200" dirty="0" smtClean="0">
                <a:solidFill>
                  <a:schemeClr val="tx1"/>
                </a:solidFill>
                <a:effectLst/>
                <a:latin typeface="+mn-lt"/>
                <a:ea typeface="+mn-ea"/>
                <a:cs typeface="+mn-cs"/>
              </a:rPr>
              <a:t> than the alternative, but it’s still far from “easy”. They still need to examine the report, compare it against their “source of truth”, and identify anything that’s been added, removed, or changed.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last thing I’m going to show you today is using a library called </a:t>
            </a:r>
            <a:r>
              <a:rPr lang="en-US" sz="1200" kern="1200" dirty="0" err="1" smtClean="0">
                <a:solidFill>
                  <a:schemeClr val="tx1"/>
                </a:solidFill>
                <a:effectLst/>
                <a:latin typeface="+mn-lt"/>
                <a:ea typeface="+mn-ea"/>
                <a:cs typeface="+mn-cs"/>
              </a:rPr>
              <a:t>ApprovalTests</a:t>
            </a:r>
            <a:r>
              <a:rPr lang="en-US" sz="1200" kern="1200" dirty="0" smtClean="0">
                <a:solidFill>
                  <a:schemeClr val="tx1"/>
                </a:solidFill>
                <a:effectLst/>
                <a:latin typeface="+mn-lt"/>
                <a:ea typeface="+mn-ea"/>
                <a:cs typeface="+mn-cs"/>
              </a:rPr>
              <a:t> to automate the auditing of this report.</a:t>
            </a:r>
          </a:p>
          <a:p>
            <a:r>
              <a:rPr lang="en-US" sz="1200" kern="1200" dirty="0" smtClean="0">
                <a:solidFill>
                  <a:schemeClr val="tx1"/>
                </a:solidFill>
                <a:effectLst/>
                <a:latin typeface="+mn-lt"/>
                <a:ea typeface="+mn-ea"/>
                <a:cs typeface="+mn-cs"/>
              </a:rPr>
              <a:t>Approval Tests is an alternative way of writing assertions in your tests. It works with everything from </a:t>
            </a:r>
            <a:r>
              <a:rPr lang="en-US" sz="1200" kern="1200" dirty="0" err="1" smtClean="0">
                <a:solidFill>
                  <a:schemeClr val="tx1"/>
                </a:solidFill>
                <a:effectLst/>
                <a:latin typeface="+mn-lt"/>
                <a:ea typeface="+mn-ea"/>
                <a:cs typeface="+mn-cs"/>
              </a:rPr>
              <a:t>MSTest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RSpec</a:t>
            </a:r>
            <a:r>
              <a:rPr lang="en-US" sz="1200" kern="1200" dirty="0" smtClean="0">
                <a:solidFill>
                  <a:schemeClr val="tx1"/>
                </a:solidFill>
                <a:effectLst/>
                <a:latin typeface="+mn-lt"/>
                <a:ea typeface="+mn-ea"/>
                <a:cs typeface="+mn-cs"/>
              </a:rPr>
              <a:t> to Cucumber and a bunch of things in the middle. It is freely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designed for scenarios where you have an automated test that does some work, but where you need a human being to interpret the results. That’s exactly the scenario we’re talking about with this security audit idea: we can run some code to produce a report showing our endpoints, but we specifically WANT a human being to verify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how you could use this for your security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create a plain-text version of the report that you want to audit. In my demo project I wrote a simple console app that produces a report like this. It’s the same data I just showed you in that HTML page, but in plain text.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write a unit test that generates that report. Instead of making an assertion, however, call </a:t>
            </a:r>
            <a:r>
              <a:rPr lang="en-US" sz="1200" kern="1200" dirty="0" err="1" smtClean="0">
                <a:solidFill>
                  <a:schemeClr val="tx1"/>
                </a:solidFill>
                <a:effectLst/>
                <a:latin typeface="+mn-lt"/>
                <a:ea typeface="+mn-ea"/>
                <a:cs typeface="+mn-cs"/>
              </a:rPr>
              <a:t>Approvals.Verify</a:t>
            </a:r>
            <a:r>
              <a:rPr lang="en-US" sz="1200" kern="1200" dirty="0" smtClean="0">
                <a:solidFill>
                  <a:schemeClr val="tx1"/>
                </a:solidFill>
                <a:effectLst/>
                <a:latin typeface="+mn-lt"/>
                <a:ea typeface="+mn-ea"/>
                <a:cs typeface="+mn-cs"/>
              </a:rPr>
              <a:t>() and pass the report text. You can also work with files on disk if you have to, but keeping it string based makes things a little easier.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Approval Test framework keeps track of the “accepted” state of each test. When this test runs, the framework will compare the new version of the report text against that last known accepted state. If they match, the test passes. If they don’t match, Approval Tests automatically opens a diff tool so that a human being can compare the results and make a decision.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first time that QA runs the test, since there is no “accepted state” yet, the test will launch a diff tool, like you see here. On the left is the report text, and on the right is a blank file.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the tester would manually verify the report contents. Once they are satisfied that everything matches expectations, they’d merge the left contents into the right file and save them. This is what creates the “accepted state”.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this point forward, as long as the output of the report doesn’t change, the test will pass without manual intervention.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future, let’s say I make two changes. I add a new endpoint, and I accidently remove the permission attribute from an existing endpoint.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time that QA runs the approval tests, the diff tool will automatically open and will show the differences. In this case, the tester might determine that the new endpoint was expected and is configured properly, but the removal of the permission setting for the existing endpoint was not expected. The tester could then open a security ticket or otherwise contact the developer to discuss.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all really simple to set up, </a:t>
            </a:r>
            <a:r>
              <a:rPr lang="en-US" sz="1200" i="1"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you’ve written your security code in a way that lends itself to static analysis.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Generally speaking, these are the things that are easiest to audit using reflection: attributes, class inheritance, and interface implementation. If you use these techniques to implement your cross cutting concerns, then you’ll find it pretty easy to do security audits with a little bit of custom code.</a:t>
            </a:r>
          </a:p>
          <a:p>
            <a:r>
              <a:rPr lang="en-US" sz="1200" kern="1200" dirty="0" smtClean="0">
                <a:solidFill>
                  <a:schemeClr val="tx1"/>
                </a:solidFill>
                <a:effectLst/>
                <a:latin typeface="+mn-lt"/>
                <a:ea typeface="+mn-ea"/>
                <a:cs typeface="+mn-cs"/>
              </a:rPr>
              <a:t>If you don’t do this, for instance if you implement your security concerns as just some random methods that get called from specific places in your code, then it’s going to be harder to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Also</a:t>
            </a:r>
            <a:r>
              <a:rPr lang="en-US" sz="1200" kern="1200" dirty="0" smtClean="0">
                <a:solidFill>
                  <a:schemeClr val="tx1"/>
                </a:solidFill>
                <a:effectLst/>
                <a:latin typeface="+mn-lt"/>
                <a:ea typeface="+mn-ea"/>
                <a:cs typeface="+mn-cs"/>
              </a:rPr>
              <a:t>, before we go any farther, I tend to speak pretty fast,</a:t>
            </a:r>
            <a:r>
              <a:rPr lang="en-US" sz="1200" kern="1200" baseline="0" dirty="0" smtClean="0">
                <a:solidFill>
                  <a:schemeClr val="tx1"/>
                </a:solidFill>
                <a:effectLst/>
                <a:latin typeface="+mn-lt"/>
                <a:ea typeface="+mn-ea"/>
                <a:cs typeface="+mn-cs"/>
              </a:rPr>
              <a:t> so if you need me to stop and elaborate on anything, please raise your hand. I put this line in the talk to remind myself to slow down, which I will try and do, but please – if you have any questions or comments please don't hesitate to let me know.</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do a quick recap.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WHOLE POINT is to extract </a:t>
            </a:r>
            <a:r>
              <a:rPr lang="en-US" sz="1200" kern="1200" baseline="0" dirty="0" smtClean="0">
                <a:solidFill>
                  <a:schemeClr val="tx1"/>
                </a:solidFill>
                <a:effectLst/>
                <a:latin typeface="+mn-lt"/>
                <a:ea typeface="+mn-ea"/>
                <a:cs typeface="+mn-cs"/>
              </a:rPr>
              <a:t>security code from feature code and push it into framework where it can be executed automatically.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MVC action filters / HTTP Modules / jQuery AJAX events</a:t>
            </a:r>
          </a:p>
          <a:p>
            <a:pPr lvl="0"/>
            <a:r>
              <a:rPr lang="en-US" sz="1200" kern="1200" dirty="0" smtClean="0">
                <a:solidFill>
                  <a:schemeClr val="tx1"/>
                </a:solidFill>
                <a:effectLst/>
                <a:latin typeface="+mn-lt"/>
                <a:ea typeface="+mn-ea"/>
                <a:cs typeface="+mn-cs"/>
              </a:rPr>
              <a:t>Custom Base classes / ORM interceptors / database</a:t>
            </a:r>
            <a:r>
              <a:rPr lang="en-US" sz="1200" kern="1200" baseline="0" dirty="0" smtClean="0">
                <a:solidFill>
                  <a:schemeClr val="tx1"/>
                </a:solidFill>
                <a:effectLst/>
                <a:latin typeface="+mn-lt"/>
                <a:ea typeface="+mn-ea"/>
                <a:cs typeface="+mn-cs"/>
              </a:rPr>
              <a:t> security policies / </a:t>
            </a:r>
            <a:r>
              <a:rPr lang="en-US" sz="1200" kern="1200" baseline="0" dirty="0" err="1" smtClean="0">
                <a:solidFill>
                  <a:schemeClr val="tx1"/>
                </a:solidFill>
                <a:effectLst/>
                <a:latin typeface="+mn-lt"/>
                <a:ea typeface="+mn-ea"/>
                <a:cs typeface="+mn-cs"/>
              </a:rPr>
              <a:t>etc</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if C# or MVC or your custom application framework don’t provide hooks that you need, you can use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create your own. It’s specifically designed to handle cross cutting concerns.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holy grail of course is to make features “secure by default” by completely handling the security need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 global way. If you can't completely</a:t>
            </a:r>
            <a:r>
              <a:rPr lang="en-US" sz="1200" kern="1200" baseline="0" dirty="0" smtClean="0">
                <a:solidFill>
                  <a:schemeClr val="tx1"/>
                </a:solidFill>
                <a:effectLst/>
                <a:latin typeface="+mn-lt"/>
                <a:ea typeface="+mn-ea"/>
                <a:cs typeface="+mn-cs"/>
              </a:rPr>
              <a:t> do that, at least separate the implementation of the check from the declaration that the check is needed</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a:t>
            </a:r>
            <a:r>
              <a:rPr lang="en-US" sz="1200" kern="1200" baseline="0" dirty="0" smtClean="0">
                <a:solidFill>
                  <a:schemeClr val="tx1"/>
                </a:solidFill>
                <a:effectLst/>
                <a:latin typeface="+mn-lt"/>
                <a:ea typeface="+mn-ea"/>
                <a:cs typeface="+mn-cs"/>
              </a:rPr>
              <a:t> you can audit your system by using reflection to generate reports showing which features use which security measures. And for bonus points, use the Approval Tests framework to minimize the effort it takes to manage those reports.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examples of those concepts are in my sample app, which you can get from this link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 contains my slide deck, my speaker notes, and a fully functional sample of everything I showed you today. You</a:t>
            </a:r>
            <a:r>
              <a:rPr lang="en-US" sz="1200" kern="1200" baseline="0" dirty="0" smtClean="0">
                <a:solidFill>
                  <a:schemeClr val="tx1"/>
                </a:solidFill>
                <a:effectLst/>
                <a:latin typeface="+mn-lt"/>
                <a:ea typeface="+mn-ea"/>
                <a:cs typeface="+mn-cs"/>
              </a:rPr>
              <a:t> should be able to check it out, run the EF migration, and launch the app. There's on-screen text to walk you through using it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get ahold of me through GitHub, my blog, or on Twitter. I’d love to hear from you, and feel free to send a pull request if you add a technique of your </a:t>
            </a:r>
            <a:r>
              <a:rPr lang="en-US" sz="1200" kern="1200" smtClean="0">
                <a:solidFill>
                  <a:schemeClr val="tx1"/>
                </a:solidFill>
                <a:effectLst/>
                <a:latin typeface="+mn-lt"/>
                <a:ea typeface="+mn-ea"/>
                <a:cs typeface="+mn-cs"/>
              </a:rPr>
              <a:t>own.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Thank you so much!</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3/22/2017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283768" y="6136820"/>
            <a:ext cx="3624454" cy="1200329"/>
          </a:xfrm>
          <a:prstGeom prst="rect">
            <a:avLst/>
          </a:prstGeom>
          <a:noFill/>
        </p:spPr>
        <p:txBody>
          <a:bodyPr wrap="none" rtlCol="0">
            <a:spAutoFit/>
          </a:bodyPr>
          <a:lstStyle/>
          <a:p>
            <a:pPr algn="ctr"/>
            <a:r>
              <a:rPr lang="en-US" sz="4000" dirty="0" smtClean="0">
                <a:solidFill>
                  <a:srgbClr val="013947"/>
                </a:solidFill>
              </a:rPr>
              <a:t>@</a:t>
            </a:r>
            <a:r>
              <a:rPr lang="en-US" sz="4000" dirty="0" err="1" smtClean="0">
                <a:solidFill>
                  <a:srgbClr val="013947"/>
                </a:solidFill>
              </a:rPr>
              <a:t>spetryjohnson</a:t>
            </a:r>
            <a:r>
              <a:rPr lang="en-US" sz="4000" dirty="0" smtClean="0">
                <a:solidFill>
                  <a:srgbClr val="013947"/>
                </a:solidFill>
              </a:rPr>
              <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a:t>MVC </a:t>
            </a:r>
            <a:r>
              <a:rPr lang="en-US" sz="4000" dirty="0" err="1"/>
              <a:t>ActionFilter</a:t>
            </a:r>
            <a:r>
              <a:rPr lang="en-US" sz="4000" dirty="0"/>
              <a:t> attributes (</a:t>
            </a:r>
            <a:r>
              <a:rPr lang="en-US" sz="4000" i="1" dirty="0" err="1"/>
              <a:t>OnActionExecuting</a:t>
            </a:r>
            <a:r>
              <a:rPr lang="en-US" sz="4000" i="1" dirty="0" smtClean="0"/>
              <a:t>)</a:t>
            </a:r>
          </a:p>
          <a:p>
            <a:endParaRPr lang="en-US" sz="4000" dirty="0" smtClean="0"/>
          </a:p>
          <a:p>
            <a:r>
              <a:rPr lang="en-US" sz="4000" dirty="0" smtClean="0"/>
              <a:t>ASP.NET HTTP Modules</a:t>
            </a:r>
            <a:r>
              <a:rPr lang="en-US" sz="4000" i="1" dirty="0" smtClean="0"/>
              <a:t/>
            </a:r>
            <a:br>
              <a:rPr lang="en-US" sz="4000" i="1" dirty="0" smtClean="0"/>
            </a:br>
            <a:endParaRPr lang="en-US" sz="4000" dirty="0" smtClean="0"/>
          </a:p>
          <a:p>
            <a:r>
              <a:rPr lang="en-US" sz="4000" dirty="0"/>
              <a:t>jQuery AJAX </a:t>
            </a:r>
            <a:r>
              <a:rPr lang="en-US" sz="4000" dirty="0" smtClean="0"/>
              <a:t>events (</a:t>
            </a:r>
            <a:r>
              <a:rPr lang="en-US" sz="4000" i="1" dirty="0" err="1" smtClean="0"/>
              <a:t>ajaxStart</a:t>
            </a:r>
            <a:r>
              <a:rPr lang="en-US" sz="4000" i="1" dirty="0" smtClean="0"/>
              <a:t>, </a:t>
            </a:r>
            <a:r>
              <a:rPr lang="en-US" sz="4000" i="1" dirty="0" err="1" smtClean="0"/>
              <a:t>ajaxEnd,etc</a:t>
            </a:r>
            <a:r>
              <a:rPr lang="en-US" sz="4000" i="1" dirty="0" smtClean="0"/>
              <a:t>)</a:t>
            </a:r>
          </a:p>
          <a:p>
            <a:endParaRPr lang="en-US" sz="4000" i="1" dirty="0"/>
          </a:p>
          <a:p>
            <a:r>
              <a:rPr lang="en-US" sz="4000" dirty="0" smtClean="0"/>
              <a:t>ORM interceptors (</a:t>
            </a:r>
            <a:r>
              <a:rPr lang="en-US" sz="4000" i="1" dirty="0" smtClean="0"/>
              <a:t>connection opened)</a:t>
            </a: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only see their own Orders…</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69924" y="1690688"/>
            <a:ext cx="11786118" cy="5167312"/>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909950"/>
            <a:ext cx="11152121" cy="1651776"/>
          </a:xfrm>
          <a:prstGeom prst="rect">
            <a:avLst/>
          </a:prstGeom>
        </p:spPr>
      </p:pic>
    </p:spTree>
    <p:extLst>
      <p:ext uri="{BB962C8B-B14F-4D97-AF65-F5344CB8AC3E}">
        <p14:creationId xmlns:p14="http://schemas.microsoft.com/office/powerpoint/2010/main" val="3043250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Base classes vs HTTP Modules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sp>
        <p:nvSpPr>
          <p:cNvPr id="5" name="Content Placeholder 2"/>
          <p:cNvSpPr txBox="1">
            <a:spLocks/>
          </p:cNvSpPr>
          <p:nvPr/>
        </p:nvSpPr>
        <p:spPr>
          <a:xfrm>
            <a:off x="838200" y="1825624"/>
            <a:ext cx="10515600" cy="4899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u="sng" dirty="0" smtClean="0"/>
              <a:t>Base Controller class</a:t>
            </a:r>
          </a:p>
          <a:p>
            <a:r>
              <a:rPr lang="en-US" sz="4000" dirty="0" smtClean="0"/>
              <a:t>Super easy</a:t>
            </a:r>
          </a:p>
          <a:p>
            <a:r>
              <a:rPr lang="en-US" sz="4000" dirty="0" smtClean="0"/>
              <a:t>Requires </a:t>
            </a:r>
            <a:r>
              <a:rPr lang="en-US" sz="4000" dirty="0" err="1" smtClean="0"/>
              <a:t>devs</a:t>
            </a:r>
            <a:r>
              <a:rPr lang="en-US" sz="4000" dirty="0" smtClean="0"/>
              <a:t> to inherit their controllers from it</a:t>
            </a:r>
          </a:p>
          <a:p>
            <a:endParaRPr lang="en-US" sz="4000" dirty="0" smtClean="0"/>
          </a:p>
          <a:p>
            <a:pPr marL="0" indent="0">
              <a:buNone/>
            </a:pPr>
            <a:r>
              <a:rPr lang="en-US" sz="4000" u="sng" dirty="0" smtClean="0"/>
              <a:t>HTTP Modules</a:t>
            </a:r>
            <a:endParaRPr lang="en-US" sz="4000" i="1" u="sng" dirty="0" smtClean="0"/>
          </a:p>
          <a:p>
            <a:r>
              <a:rPr lang="en-US" sz="4000" dirty="0" smtClean="0"/>
              <a:t>A little extra effort / impacts non-MVC requests</a:t>
            </a:r>
          </a:p>
          <a:p>
            <a:r>
              <a:rPr lang="en-US" sz="4000" dirty="0" smtClean="0"/>
              <a:t>Requires zero changes to feature code</a:t>
            </a:r>
          </a:p>
          <a:p>
            <a:endParaRPr lang="en-US" sz="3200" dirty="0" smtClean="0"/>
          </a:p>
          <a:p>
            <a:pPr marL="0" indent="0">
              <a:buFont typeface="Arial" panose="020B0604020202020204" pitchFamily="34" charset="0"/>
              <a:buNone/>
            </a:pPr>
            <a:endParaRPr lang="en-US" sz="4000" dirty="0" smtClean="0"/>
          </a:p>
          <a:p>
            <a:endParaRPr lang="en-US" sz="4000" dirty="0" smtClean="0"/>
          </a:p>
          <a:p>
            <a:endParaRPr lang="en-US" sz="4000" dirty="0" smtClean="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1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29176067"/>
              </p:ext>
            </p:extLst>
          </p:nvPr>
        </p:nvGraphicFramePr>
        <p:xfrm>
          <a:off x="838196" y="1956157"/>
          <a:ext cx="10515604" cy="3412254"/>
        </p:xfrm>
        <a:graphic>
          <a:graphicData uri="http://schemas.openxmlformats.org/drawingml/2006/table">
            <a:tbl>
              <a:tblPr firstRow="1" bandRow="1">
                <a:tableStyleId>{5C22544A-7EE6-4342-B048-85BDC9FD1C3A}</a:tableStyleId>
              </a:tblPr>
              <a:tblGrid>
                <a:gridCol w="5257802"/>
                <a:gridCol w="5257802"/>
              </a:tblGrid>
              <a:tr h="568709">
                <a:tc>
                  <a:txBody>
                    <a:bodyPr/>
                    <a:lstStyle/>
                    <a:p>
                      <a:r>
                        <a:rPr lang="en-US" sz="2800" dirty="0" smtClean="0"/>
                        <a:t>SQL Server 2012/2014</a:t>
                      </a:r>
                      <a:endParaRPr lang="en-US" sz="2800" dirty="0"/>
                    </a:p>
                  </a:txBody>
                  <a:tcPr/>
                </a:tc>
                <a:tc>
                  <a:txBody>
                    <a:bodyPr/>
                    <a:lstStyle/>
                    <a:p>
                      <a:r>
                        <a:rPr lang="en-US" sz="2800" dirty="0" smtClean="0"/>
                        <a:t>SQL Server 2016</a:t>
                      </a:r>
                      <a:endParaRPr lang="en-US" sz="2800" dirty="0"/>
                    </a:p>
                  </a:txBody>
                  <a:tcPr/>
                </a:tc>
              </a:tr>
              <a:tr h="568709">
                <a:tc>
                  <a:txBody>
                    <a:bodyPr/>
                    <a:lstStyle/>
                    <a:p>
                      <a:r>
                        <a:rPr lang="en-US" sz="2400" dirty="0" smtClean="0"/>
                        <a:t>CONTEXT_INFO</a:t>
                      </a:r>
                      <a:endParaRPr lang="en-US" sz="2400" dirty="0"/>
                    </a:p>
                  </a:txBody>
                  <a:tcPr/>
                </a:tc>
                <a:tc>
                  <a:txBody>
                    <a:bodyPr/>
                    <a:lstStyle/>
                    <a:p>
                      <a:r>
                        <a:rPr lang="en-US" sz="2400" dirty="0" smtClean="0"/>
                        <a:t>SESSION_CONTEXT</a:t>
                      </a:r>
                      <a:endParaRPr lang="en-US" sz="2400" dirty="0"/>
                    </a:p>
                  </a:txBody>
                  <a:tcPr/>
                </a:tc>
              </a:tr>
              <a:tr h="568709">
                <a:tc>
                  <a:txBody>
                    <a:bodyPr/>
                    <a:lstStyle/>
                    <a:p>
                      <a:r>
                        <a:rPr lang="en-US" sz="2400" dirty="0" smtClean="0"/>
                        <a:t>Single binary value</a:t>
                      </a:r>
                      <a:endParaRPr lang="en-US" sz="2400" b="1" dirty="0"/>
                    </a:p>
                  </a:txBody>
                  <a:tcPr/>
                </a:tc>
                <a:tc>
                  <a:txBody>
                    <a:bodyPr/>
                    <a:lstStyle/>
                    <a:p>
                      <a:r>
                        <a:rPr lang="en-US" sz="2400" dirty="0" smtClean="0"/>
                        <a:t>Key-value</a:t>
                      </a:r>
                      <a:r>
                        <a:rPr lang="en-US" sz="2400" baseline="0" dirty="0" smtClean="0"/>
                        <a:t> pairs. Values are SQL_VARIANT</a:t>
                      </a:r>
                      <a:endParaRPr lang="en-US" sz="2400" dirty="0"/>
                    </a:p>
                  </a:txBody>
                  <a:tcPr/>
                </a:tc>
              </a:tr>
              <a:tr h="568709">
                <a:tc>
                  <a:txBody>
                    <a:bodyPr/>
                    <a:lstStyle/>
                    <a:p>
                      <a:r>
                        <a:rPr lang="en-US" sz="2400" dirty="0" smtClean="0"/>
                        <a:t>Max </a:t>
                      </a:r>
                      <a:r>
                        <a:rPr lang="en-US" sz="2400" b="1" dirty="0" smtClean="0"/>
                        <a:t>128 bytes</a:t>
                      </a:r>
                      <a:endParaRPr lang="en-US" sz="2400" b="1" dirty="0"/>
                    </a:p>
                  </a:txBody>
                  <a:tcPr/>
                </a:tc>
                <a:tc>
                  <a:txBody>
                    <a:bodyPr/>
                    <a:lstStyle/>
                    <a:p>
                      <a:r>
                        <a:rPr lang="en-US" sz="2400" dirty="0" smtClean="0"/>
                        <a:t>Max </a:t>
                      </a:r>
                      <a:r>
                        <a:rPr lang="en-US" sz="2400" b="1" dirty="0" smtClean="0"/>
                        <a:t>256 kilobytes</a:t>
                      </a:r>
                      <a:endParaRPr lang="en-US" sz="2400" b="1" dirty="0"/>
                    </a:p>
                  </a:txBody>
                  <a:tcPr/>
                </a:tc>
              </a:tr>
              <a:tr h="568709">
                <a:tc>
                  <a:txBody>
                    <a:bodyPr/>
                    <a:lstStyle/>
                    <a:p>
                      <a:r>
                        <a:rPr lang="en-US" sz="2400" dirty="0" smtClean="0"/>
                        <a:t>Can't prevent DB users from modifying</a:t>
                      </a:r>
                      <a:endParaRPr lang="en-US" sz="2400" dirty="0"/>
                    </a:p>
                  </a:txBody>
                  <a:tcPr/>
                </a:tc>
                <a:tc>
                  <a:txBody>
                    <a:bodyPr/>
                    <a:lstStyle/>
                    <a:p>
                      <a:r>
                        <a:rPr lang="en-US" sz="2400" dirty="0" smtClean="0"/>
                        <a:t>Keys can be</a:t>
                      </a:r>
                      <a:r>
                        <a:rPr lang="en-US" sz="2400" baseline="0" dirty="0" smtClean="0"/>
                        <a:t> made </a:t>
                      </a:r>
                      <a:r>
                        <a:rPr lang="en-US" sz="2400" baseline="0" dirty="0" err="1" smtClean="0"/>
                        <a:t>readonly</a:t>
                      </a:r>
                      <a:endParaRPr lang="en-US" sz="2400" dirty="0"/>
                    </a:p>
                  </a:txBody>
                  <a:tcPr/>
                </a:tc>
              </a:tr>
              <a:tr h="568709">
                <a:tc>
                  <a:txBody>
                    <a:bodyPr/>
                    <a:lstStyle/>
                    <a:p>
                      <a:r>
                        <a:rPr lang="en-US" sz="2400" dirty="0" smtClean="0"/>
                        <a:t>Minor</a:t>
                      </a:r>
                      <a:r>
                        <a:rPr lang="en-US" sz="2400" baseline="0" dirty="0" smtClean="0"/>
                        <a:t> behavior differences in Azure SQL</a:t>
                      </a:r>
                      <a:endParaRPr lang="en-US" sz="2400" dirty="0"/>
                    </a:p>
                  </a:txBody>
                  <a:tcPr/>
                </a:tc>
                <a:tc>
                  <a:txBody>
                    <a:bodyPr/>
                    <a:lstStyle/>
                    <a:p>
                      <a:r>
                        <a:rPr lang="en-US" sz="2400" dirty="0" smtClean="0"/>
                        <a:t>Identical behavior in 2016</a:t>
                      </a:r>
                      <a:r>
                        <a:rPr lang="en-US" sz="2400" baseline="0" dirty="0" smtClean="0"/>
                        <a:t> / Azure SQL</a:t>
                      </a:r>
                      <a:endParaRPr lang="en-US" sz="2400" dirty="0"/>
                    </a:p>
                  </a:txBody>
                  <a:tcPr/>
                </a:tc>
              </a:tr>
            </a:tbl>
          </a:graphicData>
        </a:graphic>
      </p:graphicFrame>
    </p:spTree>
    <p:extLst>
      <p:ext uri="{BB962C8B-B14F-4D97-AF65-F5344CB8AC3E}">
        <p14:creationId xmlns:p14="http://schemas.microsoft.com/office/powerpoint/2010/main" val="42768778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API Authorization</a:t>
            </a:r>
            <a:br>
              <a:rPr lang="en-US" sz="4800" dirty="0" smtClean="0"/>
            </a:br>
            <a:r>
              <a:rPr lang="en-US" sz="4800" dirty="0"/>
              <a:t/>
            </a:r>
            <a:br>
              <a:rPr lang="en-US" sz="4800" dirty="0"/>
            </a:br>
            <a:r>
              <a:rPr lang="en-US" dirty="0" smtClean="0">
                <a:solidFill>
                  <a:srgbClr val="013947"/>
                </a:solidFill>
              </a:rPr>
              <a:t>Cool kids create web APIs, not web pages</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367253"/>
            <a:ext cx="11271417" cy="3506664"/>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444309"/>
            <a:ext cx="11216842" cy="3352551"/>
          </a:xfrm>
          <a:prstGeom prst="rect">
            <a:avLst/>
          </a:prstGeom>
        </p:spPr>
      </p:pic>
      <p:pic>
        <p:nvPicPr>
          <p:cNvPr id="6" name="Picture 5"/>
          <p:cNvPicPr>
            <a:picLocks noChangeAspect="1"/>
          </p:cNvPicPr>
          <p:nvPr/>
        </p:nvPicPr>
        <p:blipFill>
          <a:blip r:embed="rId4"/>
          <a:stretch>
            <a:fillRect/>
          </a:stretch>
        </p:blipFill>
        <p:spPr>
          <a:xfrm>
            <a:off x="838200" y="5184665"/>
            <a:ext cx="9367430" cy="1365816"/>
          </a:xfrm>
          <a:prstGeom prst="rect">
            <a:avLst/>
          </a:prstGeom>
        </p:spPr>
      </p:pic>
      <p:pic>
        <p:nvPicPr>
          <p:cNvPr id="7" name="Picture 6"/>
          <p:cNvPicPr>
            <a:picLocks noChangeAspect="1"/>
          </p:cNvPicPr>
          <p:nvPr/>
        </p:nvPicPr>
        <p:blipFill>
          <a:blip r:embed="rId5"/>
          <a:stretch>
            <a:fillRect/>
          </a:stretch>
        </p:blipFill>
        <p:spPr>
          <a:xfrm>
            <a:off x="761946" y="4289315"/>
            <a:ext cx="11058525" cy="895350"/>
          </a:xfrm>
          <a:prstGeom prst="rect">
            <a:avLst/>
          </a:prstGeom>
        </p:spPr>
      </p:pic>
      <p:pic>
        <p:nvPicPr>
          <p:cNvPr id="8" name="Picture 7"/>
          <p:cNvPicPr>
            <a:picLocks noChangeAspect="1"/>
          </p:cNvPicPr>
          <p:nvPr/>
        </p:nvPicPr>
        <p:blipFill>
          <a:blip r:embed="rId5"/>
          <a:stretch>
            <a:fillRect/>
          </a:stretch>
        </p:blipFill>
        <p:spPr>
          <a:xfrm>
            <a:off x="566737" y="3428281"/>
            <a:ext cx="11058525" cy="895350"/>
          </a:xfrm>
          <a:prstGeom prst="rect">
            <a:avLst/>
          </a:prstGeom>
        </p:spPr>
      </p:pic>
    </p:spTree>
    <p:extLst>
      <p:ext uri="{BB962C8B-B14F-4D97-AF65-F5344CB8AC3E}">
        <p14:creationId xmlns:p14="http://schemas.microsoft.com/office/powerpoint/2010/main" val="8351540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Down the rabbit hole with </a:t>
            </a:r>
            <a:r>
              <a:rPr lang="en-US" dirty="0" err="1" smtClean="0">
                <a:solidFill>
                  <a:srgbClr val="013947"/>
                </a:solidFill>
              </a:rPr>
              <a:t>PostSharp</a:t>
            </a:r>
            <a:endParaRPr lang="en-US" sz="4800" dirty="0">
              <a:solidFill>
                <a:srgbClr val="013947"/>
              </a:solidFill>
            </a:endParaRPr>
          </a:p>
        </p:txBody>
      </p:sp>
    </p:spTree>
    <p:extLst>
      <p:ext uri="{BB962C8B-B14F-4D97-AF65-F5344CB8AC3E}">
        <p14:creationId xmlns:p14="http://schemas.microsoft.com/office/powerpoint/2010/main" val="3432596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7" name="Picture 6"/>
          <p:cNvPicPr>
            <a:picLocks noChangeAspect="1"/>
          </p:cNvPicPr>
          <p:nvPr/>
        </p:nvPicPr>
        <p:blipFill>
          <a:blip r:embed="rId3"/>
          <a:stretch>
            <a:fillRect/>
          </a:stretch>
        </p:blipFill>
        <p:spPr>
          <a:xfrm>
            <a:off x="838199" y="1690688"/>
            <a:ext cx="9281845" cy="5115328"/>
          </a:xfrm>
          <a:prstGeom prst="rect">
            <a:avLst/>
          </a:prstGeom>
        </p:spPr>
      </p:pic>
    </p:spTree>
    <p:extLst>
      <p:ext uri="{BB962C8B-B14F-4D97-AF65-F5344CB8AC3E}">
        <p14:creationId xmlns:p14="http://schemas.microsoft.com/office/powerpoint/2010/main" val="29332747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3" name="Picture 2"/>
          <p:cNvPicPr>
            <a:picLocks noChangeAspect="1"/>
          </p:cNvPicPr>
          <p:nvPr/>
        </p:nvPicPr>
        <p:blipFill>
          <a:blip r:embed="rId3"/>
          <a:stretch>
            <a:fillRect/>
          </a:stretch>
        </p:blipFill>
        <p:spPr>
          <a:xfrm>
            <a:off x="838200" y="1690687"/>
            <a:ext cx="9526072" cy="5059433"/>
          </a:xfrm>
          <a:prstGeom prst="rect">
            <a:avLst/>
          </a:prstGeom>
        </p:spPr>
      </p:pic>
    </p:spTree>
    <p:extLst>
      <p:ext uri="{BB962C8B-B14F-4D97-AF65-F5344CB8AC3E}">
        <p14:creationId xmlns:p14="http://schemas.microsoft.com/office/powerpoint/2010/main" val="136855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26859</TotalTime>
  <Words>8924</Words>
  <Application>Microsoft Office PowerPoint</Application>
  <PresentationFormat>Widescreen</PresentationFormat>
  <Paragraphs>798</Paragraphs>
  <Slides>81</Slides>
  <Notes>81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Base classes vs HTTP Modules</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API Authorization  Cool kids create web APIs, not web pages</vt:lpstr>
      <vt:lpstr>API Authorization</vt:lpstr>
      <vt:lpstr>API Authorization</vt:lpstr>
      <vt:lpstr>Property-level Authorization  Down the rabbit hole with PostSharp</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Other uses for PostSharp</vt:lpstr>
      <vt:lpstr>Other uses for PostSharp</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845</cp:revision>
  <dcterms:created xsi:type="dcterms:W3CDTF">2013-12-09T01:29:59Z</dcterms:created>
  <dcterms:modified xsi:type="dcterms:W3CDTF">2017-03-23T02:00:02Z</dcterms:modified>
</cp:coreProperties>
</file>