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3"/>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92" r:id="rId38"/>
    <p:sldId id="595" r:id="rId39"/>
    <p:sldId id="534" r:id="rId40"/>
    <p:sldId id="505" r:id="rId41"/>
    <p:sldId id="535" r:id="rId42"/>
    <p:sldId id="576" r:id="rId43"/>
    <p:sldId id="507" r:id="rId44"/>
    <p:sldId id="536" r:id="rId45"/>
    <p:sldId id="580" r:id="rId46"/>
    <p:sldId id="538" r:id="rId47"/>
    <p:sldId id="539" r:id="rId48"/>
    <p:sldId id="577" r:id="rId49"/>
    <p:sldId id="537" r:id="rId50"/>
    <p:sldId id="596" r:id="rId51"/>
    <p:sldId id="551" r:id="rId52"/>
    <p:sldId id="552" r:id="rId53"/>
    <p:sldId id="581" r:id="rId54"/>
    <p:sldId id="501" r:id="rId55"/>
    <p:sldId id="529" r:id="rId56"/>
    <p:sldId id="546" r:id="rId57"/>
    <p:sldId id="574" r:id="rId58"/>
    <p:sldId id="594" r:id="rId59"/>
    <p:sldId id="593" r:id="rId60"/>
    <p:sldId id="502" r:id="rId61"/>
    <p:sldId id="503" r:id="rId62"/>
    <p:sldId id="584" r:id="rId63"/>
    <p:sldId id="586" r:id="rId64"/>
    <p:sldId id="531" r:id="rId65"/>
    <p:sldId id="585" r:id="rId66"/>
    <p:sldId id="589" r:id="rId67"/>
    <p:sldId id="591" r:id="rId68"/>
    <p:sldId id="554" r:id="rId69"/>
    <p:sldId id="530" r:id="rId70"/>
    <p:sldId id="555" r:id="rId71"/>
    <p:sldId id="556" r:id="rId72"/>
    <p:sldId id="557" r:id="rId73"/>
    <p:sldId id="558" r:id="rId74"/>
    <p:sldId id="559" r:id="rId75"/>
    <p:sldId id="564" r:id="rId76"/>
    <p:sldId id="561" r:id="rId77"/>
    <p:sldId id="565" r:id="rId78"/>
    <p:sldId id="566" r:id="rId79"/>
    <p:sldId id="568" r:id="rId80"/>
    <p:sldId id="588" r:id="rId81"/>
    <p:sldId id="58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0218" autoAdjust="0"/>
  </p:normalViewPr>
  <p:slideViewPr>
    <p:cSldViewPr snapToGrid="0">
      <p:cViewPr varScale="1">
        <p:scale>
          <a:sx n="65" d="100"/>
          <a:sy n="65" d="100"/>
        </p:scale>
        <p:origin x="162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3/20/2017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 MODULES</a:t>
            </a:r>
            <a:r>
              <a:rPr lang="en-US" sz="1200" kern="1200" baseline="0" dirty="0" smtClean="0">
                <a:solidFill>
                  <a:schemeClr val="tx1"/>
                </a:solidFill>
                <a:effectLst/>
                <a:latin typeface="+mn-lt"/>
                <a:ea typeface="+mn-ea"/>
                <a:cs typeface="+mn-cs"/>
              </a:rPr>
              <a:t> let you tap into the entire ASPNET request pipeline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a:t>
            </a:r>
            <a:r>
              <a:rPr lang="en-US" sz="1200" kern="1200" baseline="0" dirty="0" smtClean="0">
                <a:solidFill>
                  <a:schemeClr val="tx1"/>
                </a:solidFill>
                <a:effectLst/>
                <a:latin typeface="+mn-lt"/>
                <a:ea typeface="+mn-ea"/>
                <a:cs typeface="+mn-cs"/>
              </a:rPr>
              <a:t> AUTOMATICALLY </a:t>
            </a:r>
            <a:r>
              <a:rPr lang="en-US" sz="1200" kern="1200" dirty="0" smtClean="0">
                <a:solidFill>
                  <a:schemeClr val="tx1"/>
                </a:solidFill>
                <a:effectLst/>
                <a:latin typeface="+mn-lt"/>
                <a:ea typeface="+mn-ea"/>
                <a:cs typeface="+mn-cs"/>
              </a:rPr>
              <a:t>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&amp; add </a:t>
            </a:r>
            <a:r>
              <a:rPr lang="en-US" sz="1200" kern="1200" dirty="0" err="1" smtClean="0">
                <a:solidFill>
                  <a:schemeClr val="tx1"/>
                </a:solidFill>
                <a:effectLst/>
                <a:latin typeface="+mn-lt"/>
                <a:ea typeface="+mn-ea"/>
                <a:cs typeface="+mn-cs"/>
              </a:rPr>
              <a:t>attr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only does the first</a:t>
            </a:r>
            <a:r>
              <a:rPr lang="en-US" sz="1200" kern="1200" baseline="0" dirty="0" smtClean="0">
                <a:solidFill>
                  <a:schemeClr val="tx1"/>
                </a:solidFill>
                <a:effectLst/>
                <a:latin typeface="+mn-lt"/>
                <a:ea typeface="+mn-ea"/>
                <a:cs typeface="+mn-cs"/>
              </a:rPr>
              <a:t> part…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fact, you could also implement this as an HTTP Module and then the developer wouldn't have to do </a:t>
            </a:r>
            <a:r>
              <a:rPr lang="en-US" sz="1200" i="1" kern="1200" dirty="0" smtClean="0">
                <a:solidFill>
                  <a:schemeClr val="tx1"/>
                </a:solidFill>
                <a:effectLst/>
                <a:latin typeface="+mn-lt"/>
                <a:ea typeface="+mn-ea"/>
                <a:cs typeface="+mn-cs"/>
              </a:rPr>
              <a:t>anything</a:t>
            </a:r>
            <a:r>
              <a:rPr lang="en-US" sz="1200" i="1" kern="1200" baseline="0" dirty="0" smtClean="0">
                <a:solidFill>
                  <a:schemeClr val="tx1"/>
                </a:solidFill>
                <a:effectLst/>
                <a:latin typeface="+mn-lt"/>
                <a:ea typeface="+mn-ea"/>
                <a:cs typeface="+mn-cs"/>
              </a:rPr>
              <a:t> at all</a:t>
            </a:r>
            <a:r>
              <a:rPr lang="en-US" sz="1200" i="0" kern="1200" baseline="0" dirty="0" smtClean="0">
                <a:solidFill>
                  <a:schemeClr val="tx1"/>
                </a:solidFill>
                <a:effectLst/>
                <a:latin typeface="+mn-lt"/>
                <a:ea typeface="+mn-ea"/>
                <a:cs typeface="+mn-cs"/>
              </a:rPr>
              <a:t>. We'll talk about modules in a minute.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really simple and you can find the code for this in my demo app.</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Any request for any URL not on that whitelist</a:t>
            </a:r>
            <a:r>
              <a:rPr lang="en-US" sz="1200" kern="1200" baseline="0" dirty="0" smtClean="0">
                <a:solidFill>
                  <a:schemeClr val="tx1"/>
                </a:solidFill>
                <a:effectLst/>
                <a:latin typeface="+mn-lt"/>
                <a:ea typeface="+mn-ea"/>
                <a:cs typeface="+mn-cs"/>
              </a:rPr>
              <a:t> will now require a login.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1010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I go any father, I want to stop and review the two things we just looked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used a base class to handle CSRF defense, which is really easy to do but requires programmers to derive from it to gain its protection.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authentication, I used an HTTP Module that was fully secure by default because it required NO changes to any controller classes, but it was more complex to implement and I had to deal with non-MVC requests.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are choices that you can make for yourself. You could handle CSRF with a module and be super secure, and you could simplify your authentication approach by just using a base class and requiring programmers to use it. </a:t>
            </a:r>
          </a:p>
          <a:p>
            <a:endParaRPr lang="en-US" sz="120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If you already have a common base controller in your system, then you might be able to use </a:t>
            </a:r>
            <a:r>
              <a:rPr lang="en-US" sz="1200" b="0" kern="1200" baseline="0" dirty="0" err="1" smtClean="0">
                <a:solidFill>
                  <a:schemeClr val="tx1"/>
                </a:solidFill>
                <a:effectLst/>
                <a:latin typeface="+mn-lt"/>
                <a:ea typeface="+mn-ea"/>
                <a:cs typeface="+mn-cs"/>
              </a:rPr>
              <a:t>OnActionExecuting</a:t>
            </a:r>
            <a:r>
              <a:rPr lang="en-US" sz="1200" b="0" kern="1200" baseline="0" dirty="0" smtClean="0">
                <a:solidFill>
                  <a:schemeClr val="tx1"/>
                </a:solidFill>
                <a:effectLst/>
                <a:latin typeface="+mn-lt"/>
                <a:ea typeface="+mn-ea"/>
                <a:cs typeface="+mn-cs"/>
              </a:rPr>
              <a:t> for all of this stuff and not deal with modules at all. It's up to you.</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831110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type of requirement tends to cut across multiple features. For instance, if there’s some code that prevents Bob from seeing Alice’s orders on a list page, then we probably want to apply that same restriction on the order details page. This makes it a good candidate for a cross-cutting concern.</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Order</a:t>
            </a:r>
            <a:r>
              <a:rPr lang="en-US" sz="1200" kern="1200" baseline="0" dirty="0" smtClean="0">
                <a:solidFill>
                  <a:schemeClr val="tx1"/>
                </a:solidFill>
                <a:effectLst/>
                <a:latin typeface="+mn-lt"/>
                <a:ea typeface="+mn-ea"/>
                <a:cs typeface="+mn-cs"/>
              </a:rPr>
              <a:t> List page would look like if access control code were intermingled with feature level code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layer for a LIST OF ALL ORDERS, and then I explicitly remove ones the user can’t access. </a:t>
            </a:r>
          </a:p>
          <a:p>
            <a:endParaRPr lang="en-US" b="0" dirty="0" smtClean="0"/>
          </a:p>
          <a:p>
            <a:r>
              <a:rPr lang="en-US" sz="1200" kern="1200" dirty="0" smtClean="0">
                <a:solidFill>
                  <a:schemeClr val="tx1"/>
                </a:solidFill>
                <a:effectLst/>
                <a:latin typeface="+mn-lt"/>
                <a:ea typeface="+mn-ea"/>
                <a:cs typeface="+mn-cs"/>
              </a:rPr>
              <a:t>Again, this is an example of security logic being intermingled with feature logic.</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detail page, that same requirement looks like this</a:t>
            </a:r>
            <a:r>
              <a:rPr lang="en-US" sz="1200" kern="1200" baseline="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a SINGLE order, then I check the permission and fail the entire request if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the same 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handle this cross-cutting concern is to push the access control logic into the data access layer where 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that reminds developers of their obligations.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nothing tells me whether or </a:t>
            </a:r>
            <a:r>
              <a:rPr lang="en-US" sz="1200" kern="1200" dirty="0" err="1"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not access control is being handled.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NOT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predicate function. This function will get executed against EACH ROW of a result set containing Order records and controls</a:t>
            </a:r>
            <a:r>
              <a:rPr lang="en-US" sz="1200" kern="1200" baseline="0" dirty="0" smtClean="0">
                <a:solidFill>
                  <a:schemeClr val="tx1"/>
                </a:solidFill>
                <a:effectLst/>
                <a:latin typeface="+mn-lt"/>
                <a:ea typeface="+mn-ea"/>
                <a:cs typeface="+mn-cs"/>
              </a:rPr>
              <a:t> which of them get returned</a:t>
            </a:r>
            <a:r>
              <a:rPr lang="en-US" sz="1200" kern="1200" dirty="0" smtClean="0">
                <a:solidFill>
                  <a:schemeClr val="tx1"/>
                </a:solidFill>
                <a:effectLst/>
                <a:latin typeface="+mn-lt"/>
                <a:ea typeface="+mn-ea"/>
                <a:cs typeface="+mn-cs"/>
              </a:rPr>
              <a:t> to the application.</a:t>
            </a:r>
            <a:r>
              <a:rPr lang="en-US" sz="1200" kern="1200" baseline="0" dirty="0" smtClean="0">
                <a:solidFill>
                  <a:schemeClr val="tx1"/>
                </a:solidFill>
                <a:effectLst/>
                <a:latin typeface="+mn-lt"/>
                <a:ea typeface="+mn-ea"/>
                <a:cs typeface="+mn-cs"/>
              </a:rPr>
              <a:t> It's LIKE A LAMBDA that you might pass to a LINQ query to filter a result set.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user is viewing own order. If the ID that’s passed in is NOT EQUAL then</a:t>
            </a:r>
            <a:r>
              <a:rPr lang="en-US" sz="1200" kern="1200" baseline="0" dirty="0" smtClean="0">
                <a:solidFill>
                  <a:schemeClr val="tx1"/>
                </a:solidFill>
                <a:effectLst/>
                <a:latin typeface="+mn-lt"/>
                <a:ea typeface="+mn-ea"/>
                <a:cs typeface="+mn-cs"/>
              </a:rPr>
              <a:t> we do a perm check.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SESSION_CONTEXT is a brand new feature in SQL Server 2016. If you’re running an older version of SQL Server you can do something similar, it’s just not as nice.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Earlier versions have a similar feature called CONTEXT_INFO that let you associate data with the connection itself. However, it only lets you store a single binary value with a maximum of 128 bytes. That’s not a lot of data, so at best you can store a tenant or user ID, and you also have to deal with conversions to and from binary.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SESSION_CONTEXT gives you multiple key-value pairs with more storage space and you get a slightly nicer data type of SQL_VARIANT. It’s certainly possible to do row-level security in older versions, it’s just nowhere near as pleasant.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780411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examples 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covers authorization of MVC endpoints. You can do the same thing with your API calls.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APIs generally don’t maintain state, each request has to carry with it whatever data is necessary to handle authentication and authorization. One simple way is to use what’s called “bearer tokens”. A bearer token is some secret value, like a password, that’s passed to the API with every request. This is typically provided as a header, but it doesn’t have to be. It can also be provided as a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form argument.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system we use a thing called an API Key. An API key uniquely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identifies a user of our system, and each key is associated with one or more permissions stating what it’s allowed to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when an API request comes in, that value tells us both WHO is making the call and what they are allowed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techniques we used for MVC authorization work for </a:t>
            </a:r>
            <a:r>
              <a:rPr lang="en-US" sz="1200" kern="1200" dirty="0" err="1" smtClean="0">
                <a:solidFill>
                  <a:schemeClr val="tx1"/>
                </a:solidFill>
                <a:effectLst/>
                <a:latin typeface="+mn-lt"/>
                <a:ea typeface="+mn-ea"/>
                <a:cs typeface="+mn-cs"/>
              </a:rPr>
              <a:t>WebAPI</a:t>
            </a:r>
            <a:r>
              <a:rPr lang="en-US" sz="1200" kern="1200" baseline="0" dirty="0" smtClean="0">
                <a:solidFill>
                  <a:schemeClr val="tx1"/>
                </a:solidFill>
                <a:effectLst/>
                <a:latin typeface="+mn-lt"/>
                <a:ea typeface="+mn-ea"/>
                <a:cs typeface="+mn-cs"/>
              </a:rPr>
              <a: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just </a:t>
            </a:r>
            <a:r>
              <a:rPr lang="en-US" sz="1200" kern="1200" dirty="0" smtClean="0">
                <a:solidFill>
                  <a:schemeClr val="tx1"/>
                </a:solidFill>
                <a:effectLst/>
                <a:latin typeface="+mn-lt"/>
                <a:ea typeface="+mn-ea"/>
                <a:cs typeface="+mn-cs"/>
              </a:rPr>
              <a:t>decorate the API endpoint with an attribute stating which permissions are required, and then handle the authorization in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difference is that, using this custom API key approach, that attribute needs to handle both authentication AND authorization. The way we do that is to ensure that every API argument class derives from a base class called </a:t>
            </a:r>
            <a:r>
              <a:rPr lang="en-US" sz="1200" kern="1200" dirty="0" err="1" smtClean="0">
                <a:solidFill>
                  <a:schemeClr val="tx1"/>
                </a:solidFill>
                <a:effectLst/>
                <a:latin typeface="+mn-lt"/>
                <a:ea typeface="+mn-ea"/>
                <a:cs typeface="+mn-cs"/>
              </a:rPr>
              <a:t>ApiRequestBase</a:t>
            </a:r>
            <a:r>
              <a:rPr lang="en-US" sz="1200" kern="1200" dirty="0" smtClean="0">
                <a:solidFill>
                  <a:schemeClr val="tx1"/>
                </a:solidFill>
                <a:effectLst/>
                <a:latin typeface="+mn-lt"/>
                <a:ea typeface="+mn-ea"/>
                <a:cs typeface="+mn-cs"/>
              </a:rPr>
              <a:t>. This base class defines the API key properties that we use for authorization and provides the mechanism for extracting those values from the header or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whatever.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these things in place, we can both verify that an API key is valid AND that it has the necessary permissions to perform the given API request entirely in framework code. The only thing that appears in feature code is the declaration of which permission is needed.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07711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43866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permission, &amp; be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NO REF TO APP USER, which is a cleaner design, &amp; would be easy to use this approach on other properties w/out</a:t>
            </a:r>
            <a:r>
              <a:rPr lang="en-US" sz="1200" kern="1200" baseline="0" dirty="0" smtClean="0">
                <a:solidFill>
                  <a:schemeClr val="tx1"/>
                </a:solidFill>
                <a:effectLst/>
                <a:latin typeface="+mn-lt"/>
                <a:ea typeface="+mn-ea"/>
                <a:cs typeface="+mn-cs"/>
              </a:rPr>
              <a:t> duplication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easier said than done. MVC provides</a:t>
            </a:r>
            <a:r>
              <a:rPr lang="en-US" sz="1200" kern="1200" baseline="0" dirty="0" smtClean="0">
                <a:solidFill>
                  <a:schemeClr val="tx1"/>
                </a:solidFill>
                <a:effectLst/>
                <a:latin typeface="+mn-lt"/>
                <a:ea typeface="+mn-ea"/>
                <a:cs typeface="+mn-cs"/>
              </a:rPr>
              <a:t> a framework that we can tap into, </a:t>
            </a:r>
            <a:r>
              <a:rPr lang="en-US" sz="1200" kern="1200" dirty="0" smtClean="0">
                <a:solidFill>
                  <a:schemeClr val="tx1"/>
                </a:solidFill>
                <a:effectLst/>
                <a:latin typeface="+mn-lt"/>
                <a:ea typeface="+mn-ea"/>
                <a:cs typeface="+mn-cs"/>
              </a:rPr>
              <a:t>but</a:t>
            </a:r>
            <a:r>
              <a:rPr lang="en-US" sz="1200" kern="1200" baseline="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ET doesn’t.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 PS is an AOP tool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Basically,</a:t>
            </a:r>
            <a:r>
              <a:rPr lang="en-US" sz="1200" kern="1200" baseline="0" dirty="0" smtClean="0">
                <a:solidFill>
                  <a:schemeClr val="tx1"/>
                </a:solidFill>
                <a:effectLst/>
                <a:latin typeface="+mn-lt"/>
                <a:ea typeface="+mn-ea"/>
                <a:cs typeface="+mn-cs"/>
              </a:rPr>
              <a:t> it is purpose built to help you globally implement cross-cutting concerns, which makes it useful not only for security but for general application coding tasks as well.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masking values, we could implement an encryption scheme as well. The interception aspect could encrypt a value when it’s being stored and decrypt it when it’s being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sample implementation</a:t>
            </a:r>
            <a:r>
              <a:rPr lang="en-US" sz="1200" kern="1200" baseline="0" dirty="0" smtClean="0">
                <a:solidFill>
                  <a:schemeClr val="tx1"/>
                </a:solidFill>
                <a:effectLst/>
                <a:latin typeface="+mn-lt"/>
                <a:ea typeface="+mn-ea"/>
                <a:cs typeface="+mn-cs"/>
              </a:rPr>
              <a:t> of this </a:t>
            </a:r>
            <a:r>
              <a:rPr lang="en-US" sz="1200" kern="1200" baseline="0" dirty="0" err="1" smtClean="0">
                <a:solidFill>
                  <a:schemeClr val="tx1"/>
                </a:solidFill>
                <a:effectLst/>
                <a:latin typeface="+mn-lt"/>
                <a:ea typeface="+mn-ea"/>
                <a:cs typeface="+mn-cs"/>
              </a:rPr>
              <a:t>EncryptedValue</a:t>
            </a:r>
            <a:r>
              <a:rPr lang="en-US" sz="1200" kern="1200" baseline="0" dirty="0" smtClean="0">
                <a:solidFill>
                  <a:schemeClr val="tx1"/>
                </a:solidFill>
                <a:effectLst/>
                <a:latin typeface="+mn-lt"/>
                <a:ea typeface="+mn-ea"/>
                <a:cs typeface="+mn-cs"/>
              </a:rPr>
              <a:t> attribute in my demo code, and the comments in that code point to a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repo by somebody else that implements a much more robust implementation that deals with key storage and a bunch of other real-world encryption concerns.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8930011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a:t>
            </a:r>
            <a:r>
              <a:rPr lang="en-US" sz="1200" kern="1200" baseline="0" dirty="0" smtClean="0">
                <a:solidFill>
                  <a:schemeClr val="tx1"/>
                </a:solidFill>
                <a:effectLst/>
                <a:latin typeface="+mn-lt"/>
                <a:ea typeface="+mn-ea"/>
                <a:cs typeface="+mn-cs"/>
              </a:rPr>
              <a:t> calls, not just property access.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screenshot is taken from the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website, which has some great tutorials, and it shows a "method boundary" aspect that can inject code just before or just after a method has been executed.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apply this aspect to specific methods, or you could apply this at the class level and it will automatically apply to all methods in that class.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could be used for logging, or caching, or for additional types of authentication or access control. If you've ever wished "man, I wish I could just automatically do &lt;x&gt; whenever &lt;y&gt; happens", then you really need to check out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is available on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but it is a paid tool. There's a free version if your project is small enough, but given the number of things it can do, the cost is very reasonable.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4203458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endpoints, each</a:t>
            </a:r>
            <a:r>
              <a:rPr lang="en-US" sz="1200" kern="1200" baseline="0" dirty="0" smtClean="0">
                <a:solidFill>
                  <a:schemeClr val="tx1"/>
                </a:solidFill>
                <a:effectLst/>
                <a:latin typeface="+mn-lt"/>
                <a:ea typeface="+mn-ea"/>
                <a:cs typeface="+mn-cs"/>
              </a:rPr>
              <a:t> requiring diff perms</a:t>
            </a:r>
            <a:r>
              <a:rPr lang="en-US" sz="1200" kern="1200" dirty="0" smtClean="0">
                <a:solidFill>
                  <a:schemeClr val="tx1"/>
                </a:solidFill>
                <a:effectLst/>
                <a:latin typeface="+mn-lt"/>
                <a:ea typeface="+mn-ea"/>
                <a:cs typeface="+mn-cs"/>
              </a:rPr>
              <a:t>. It’s reasonable to expect QA team to verify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every endpoint implements the correct checks.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Brute force approach would be for QA to perform BLACK BOX TESTING against every single endpoint.</a:t>
            </a:r>
            <a:r>
              <a:rPr lang="en-US" sz="1200" kern="1200" baseline="0" dirty="0" smtClean="0">
                <a:solidFill>
                  <a:schemeClr val="tx1"/>
                </a:solidFill>
                <a:effectLst/>
                <a:latin typeface="+mn-lt"/>
                <a:ea typeface="+mn-ea"/>
                <a:cs typeface="+mn-cs"/>
              </a:rPr>
              <a:t> This is expensive. Even if they fully automate browser tests it's still expensive and brittle.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dev to write unit tests for controller 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QA has no opportunity to double-check dev's work. Testing is less expensive, but at cost of SINGLE PT OF FAIL.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QA would be involved, but they’d have a more efficient way of doing so than black box testing. 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report shows a list of endpoints, whether or not they require</a:t>
            </a:r>
            <a:r>
              <a:rPr lang="en-US" sz="1200" kern="1200" baseline="0" dirty="0" smtClean="0">
                <a:solidFill>
                  <a:schemeClr val="tx1"/>
                </a:solidFill>
                <a:effectLst/>
                <a:latin typeface="+mn-lt"/>
                <a:ea typeface="+mn-ea"/>
                <a:cs typeface="+mn-cs"/>
              </a:rPr>
              <a:t> a login, and any specific permissions they require.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before we go any farther, I tend to speak pretty fast,</a:t>
            </a:r>
            <a:r>
              <a:rPr lang="en-US" sz="1200" kern="1200" baseline="0" dirty="0" smtClean="0">
                <a:solidFill>
                  <a:schemeClr val="tx1"/>
                </a:solidFill>
                <a:effectLst/>
                <a:latin typeface="+mn-lt"/>
                <a:ea typeface="+mn-ea"/>
                <a:cs typeface="+mn-cs"/>
              </a:rPr>
              <a:t> so if you need me to stop and elaborate on anything, please raise your hand. I put this line in the talk to remind myself to slow down, which I will try and do, but please – if you have any questions or comments please don't hesitate to let me know.</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WHOLE POINT is to extract </a:t>
            </a:r>
            <a:r>
              <a:rPr lang="en-US" sz="1200" kern="1200" baseline="0" dirty="0" smtClean="0">
                <a:solidFill>
                  <a:schemeClr val="tx1"/>
                </a:solidFill>
                <a:effectLst/>
                <a:latin typeface="+mn-lt"/>
                <a:ea typeface="+mn-ea"/>
                <a:cs typeface="+mn-cs"/>
              </a:rPr>
              <a:t>security code from feature code and push it into framework where it can be executed automatically.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MVC action filters / HTTP Modules / jQuery AJAX events</a:t>
            </a:r>
          </a:p>
          <a:p>
            <a:pPr lvl="0"/>
            <a:r>
              <a:rPr lang="en-US" sz="1200" kern="1200" dirty="0" smtClean="0">
                <a:solidFill>
                  <a:schemeClr val="tx1"/>
                </a:solidFill>
                <a:effectLst/>
                <a:latin typeface="+mn-lt"/>
                <a:ea typeface="+mn-ea"/>
                <a:cs typeface="+mn-cs"/>
              </a:rPr>
              <a:t>Custom Base classes / ORM interceptors / database</a:t>
            </a:r>
            <a:r>
              <a:rPr lang="en-US" sz="1200" kern="1200" baseline="0" dirty="0" smtClean="0">
                <a:solidFill>
                  <a:schemeClr val="tx1"/>
                </a:solidFill>
                <a:effectLst/>
                <a:latin typeface="+mn-lt"/>
                <a:ea typeface="+mn-ea"/>
                <a:cs typeface="+mn-cs"/>
              </a:rPr>
              <a:t> security policies / </a:t>
            </a:r>
            <a:r>
              <a:rPr lang="en-US" sz="1200" kern="1200" baseline="0" dirty="0" err="1" smtClean="0">
                <a:solidFill>
                  <a:schemeClr val="tx1"/>
                </a:solidFill>
                <a:effectLst/>
                <a:latin typeface="+mn-lt"/>
                <a:ea typeface="+mn-ea"/>
                <a:cs typeface="+mn-cs"/>
              </a:rPr>
              <a:t>etc</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if C# or MVC or your custom application framework don’t provide hooks 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your own. It’s specifically designed to handle cross cutting concerns.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holy grail of course is to make features “secure by default” by completely handling the security need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 global way. If you can't completely</a:t>
            </a:r>
            <a:r>
              <a:rPr lang="en-US" sz="1200" kern="1200" baseline="0" dirty="0" smtClean="0">
                <a:solidFill>
                  <a:schemeClr val="tx1"/>
                </a:solidFill>
                <a:effectLst/>
                <a:latin typeface="+mn-lt"/>
                <a:ea typeface="+mn-ea"/>
                <a:cs typeface="+mn-cs"/>
              </a:rPr>
              <a:t> do that, at least separate the implementation of the check from the declaration that the check is needed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a:t>
            </a:r>
            <a:r>
              <a:rPr lang="en-US" sz="1200" kern="1200" baseline="0" dirty="0" smtClean="0">
                <a:solidFill>
                  <a:schemeClr val="tx1"/>
                </a:solidFill>
                <a:effectLst/>
                <a:latin typeface="+mn-lt"/>
                <a:ea typeface="+mn-ea"/>
                <a:cs typeface="+mn-cs"/>
              </a:rPr>
              <a:t> you can audit your system by using reflection to generate reports showing which features use which security measures. And for bonus points, use the Approval Tests framework to minimize the effort it takes to manage those reports.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You</a:t>
            </a:r>
            <a:r>
              <a:rPr lang="en-US" sz="1200" kern="1200" baseline="0" dirty="0" smtClean="0">
                <a:solidFill>
                  <a:schemeClr val="tx1"/>
                </a:solidFill>
                <a:effectLst/>
                <a:latin typeface="+mn-lt"/>
                <a:ea typeface="+mn-ea"/>
                <a:cs typeface="+mn-cs"/>
              </a:rPr>
              <a:t> should be able to check it out, run the EF migration, and launch the app. There's on-screen text to walk you through using it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a:t>
            </a:r>
            <a:r>
              <a:rPr lang="en-US" sz="1200" kern="1200" smtClean="0">
                <a:solidFill>
                  <a:schemeClr val="tx1"/>
                </a:solidFill>
                <a:effectLst/>
                <a:latin typeface="+mn-lt"/>
                <a:ea typeface="+mn-ea"/>
                <a:cs typeface="+mn-cs"/>
              </a:rPr>
              <a:t>own.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283768" y="6136820"/>
            <a:ext cx="3624454" cy="1200329"/>
          </a:xfrm>
          <a:prstGeom prst="rect">
            <a:avLst/>
          </a:prstGeom>
          <a:noFill/>
        </p:spPr>
        <p:txBody>
          <a:bodyPr wrap="none" rtlCol="0">
            <a:spAutoFit/>
          </a:bodyPr>
          <a:lstStyle/>
          <a:p>
            <a:pPr algn="ctr"/>
            <a:r>
              <a:rPr lang="en-US" sz="4000" dirty="0" smtClean="0">
                <a:solidFill>
                  <a:srgbClr val="013947"/>
                </a:solidFill>
              </a:rPr>
              <a:t>@</a:t>
            </a:r>
            <a:r>
              <a:rPr lang="en-US" sz="4000" dirty="0" err="1" smtClean="0">
                <a:solidFill>
                  <a:srgbClr val="013947"/>
                </a:solidFill>
              </a:rPr>
              <a:t>spetryjohnson</a:t>
            </a:r>
            <a:r>
              <a:rPr lang="en-US" sz="4000" dirty="0" smtClean="0">
                <a:solidFill>
                  <a:srgbClr val="013947"/>
                </a:solidFill>
              </a:rPr>
              <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only see their own Orders…</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3043250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Base classes vs HTTP Modules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sp>
        <p:nvSpPr>
          <p:cNvPr id="5" name="Content Placeholder 2"/>
          <p:cNvSpPr txBox="1">
            <a:spLocks/>
          </p:cNvSpPr>
          <p:nvPr/>
        </p:nvSpPr>
        <p:spPr>
          <a:xfrm>
            <a:off x="838200" y="1825624"/>
            <a:ext cx="10515600" cy="489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u="sng" dirty="0" smtClean="0"/>
              <a:t>Base Controller class</a:t>
            </a:r>
          </a:p>
          <a:p>
            <a:r>
              <a:rPr lang="en-US" sz="4000" dirty="0" smtClean="0"/>
              <a:t>Super easy</a:t>
            </a:r>
          </a:p>
          <a:p>
            <a:r>
              <a:rPr lang="en-US" sz="4000" dirty="0" smtClean="0"/>
              <a:t>Requires </a:t>
            </a:r>
            <a:r>
              <a:rPr lang="en-US" sz="4000" dirty="0" err="1" smtClean="0"/>
              <a:t>devs</a:t>
            </a:r>
            <a:r>
              <a:rPr lang="en-US" sz="4000" dirty="0" smtClean="0"/>
              <a:t> to inherit their controllers from it</a:t>
            </a:r>
          </a:p>
          <a:p>
            <a:endParaRPr lang="en-US" sz="4000" dirty="0" smtClean="0"/>
          </a:p>
          <a:p>
            <a:pPr marL="0" indent="0">
              <a:buNone/>
            </a:pPr>
            <a:r>
              <a:rPr lang="en-US" sz="4000" u="sng" dirty="0" smtClean="0"/>
              <a:t>HTTP Modules</a:t>
            </a:r>
            <a:endParaRPr lang="en-US" sz="4000" i="1" u="sng" dirty="0" smtClean="0"/>
          </a:p>
          <a:p>
            <a:r>
              <a:rPr lang="en-US" sz="4000" dirty="0" smtClean="0"/>
              <a:t>A little extra effort / impacts non-MVC requests</a:t>
            </a:r>
          </a:p>
          <a:p>
            <a:r>
              <a:rPr lang="en-US" sz="4000" dirty="0" smtClean="0"/>
              <a:t>Requires zero changes to feature code</a:t>
            </a:r>
          </a:p>
          <a:p>
            <a:endParaRPr lang="en-US" sz="3200" dirty="0" smtClean="0"/>
          </a:p>
          <a:p>
            <a:pPr marL="0" indent="0">
              <a:buFont typeface="Arial" panose="020B0604020202020204" pitchFamily="34" charset="0"/>
              <a:buNone/>
            </a:pPr>
            <a:endParaRPr lang="en-US" sz="4000" dirty="0" smtClean="0"/>
          </a:p>
          <a:p>
            <a:endParaRPr lang="en-US" sz="4000" dirty="0" smtClean="0"/>
          </a:p>
          <a:p>
            <a:endParaRPr lang="en-US" sz="4000" dirty="0" smtClean="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1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29176067"/>
              </p:ext>
            </p:extLst>
          </p:nvPr>
        </p:nvGraphicFramePr>
        <p:xfrm>
          <a:off x="838196" y="1956157"/>
          <a:ext cx="10515604" cy="3412254"/>
        </p:xfrm>
        <a:graphic>
          <a:graphicData uri="http://schemas.openxmlformats.org/drawingml/2006/table">
            <a:tbl>
              <a:tblPr firstRow="1" bandRow="1">
                <a:tableStyleId>{5C22544A-7EE6-4342-B048-85BDC9FD1C3A}</a:tableStyleId>
              </a:tblPr>
              <a:tblGrid>
                <a:gridCol w="5257802"/>
                <a:gridCol w="5257802"/>
              </a:tblGrid>
              <a:tr h="568709">
                <a:tc>
                  <a:txBody>
                    <a:bodyPr/>
                    <a:lstStyle/>
                    <a:p>
                      <a:r>
                        <a:rPr lang="en-US" sz="2800" dirty="0" smtClean="0"/>
                        <a:t>SQL Server 2012/2014</a:t>
                      </a:r>
                      <a:endParaRPr lang="en-US" sz="2800" dirty="0"/>
                    </a:p>
                  </a:txBody>
                  <a:tcPr/>
                </a:tc>
                <a:tc>
                  <a:txBody>
                    <a:bodyPr/>
                    <a:lstStyle/>
                    <a:p>
                      <a:r>
                        <a:rPr lang="en-US" sz="2800" dirty="0" smtClean="0"/>
                        <a:t>SQL Server 2016</a:t>
                      </a:r>
                      <a:endParaRPr lang="en-US" sz="2800" dirty="0"/>
                    </a:p>
                  </a:txBody>
                  <a:tcPr/>
                </a:tc>
              </a:tr>
              <a:tr h="568709">
                <a:tc>
                  <a:txBody>
                    <a:bodyPr/>
                    <a:lstStyle/>
                    <a:p>
                      <a:r>
                        <a:rPr lang="en-US" sz="2400" dirty="0" smtClean="0"/>
                        <a:t>CONTEXT_INFO</a:t>
                      </a:r>
                      <a:endParaRPr lang="en-US" sz="2400" dirty="0"/>
                    </a:p>
                  </a:txBody>
                  <a:tcPr/>
                </a:tc>
                <a:tc>
                  <a:txBody>
                    <a:bodyPr/>
                    <a:lstStyle/>
                    <a:p>
                      <a:r>
                        <a:rPr lang="en-US" sz="2400" dirty="0" smtClean="0"/>
                        <a:t>SESSION_CONTEXT</a:t>
                      </a:r>
                      <a:endParaRPr lang="en-US" sz="2400" dirty="0"/>
                    </a:p>
                  </a:txBody>
                  <a:tcPr/>
                </a:tc>
              </a:tr>
              <a:tr h="568709">
                <a:tc>
                  <a:txBody>
                    <a:bodyPr/>
                    <a:lstStyle/>
                    <a:p>
                      <a:r>
                        <a:rPr lang="en-US" sz="2400" dirty="0" smtClean="0"/>
                        <a:t>Single binary value</a:t>
                      </a:r>
                      <a:endParaRPr lang="en-US" sz="2400" b="1" dirty="0"/>
                    </a:p>
                  </a:txBody>
                  <a:tcPr/>
                </a:tc>
                <a:tc>
                  <a:txBody>
                    <a:bodyPr/>
                    <a:lstStyle/>
                    <a:p>
                      <a:r>
                        <a:rPr lang="en-US" sz="2400" dirty="0" smtClean="0"/>
                        <a:t>Key-value</a:t>
                      </a:r>
                      <a:r>
                        <a:rPr lang="en-US" sz="2400" baseline="0" dirty="0" smtClean="0"/>
                        <a:t> pairs. Values are SQL_VARIANT</a:t>
                      </a:r>
                      <a:endParaRPr lang="en-US" sz="2400" dirty="0"/>
                    </a:p>
                  </a:txBody>
                  <a:tcPr/>
                </a:tc>
              </a:tr>
              <a:tr h="568709">
                <a:tc>
                  <a:txBody>
                    <a:bodyPr/>
                    <a:lstStyle/>
                    <a:p>
                      <a:r>
                        <a:rPr lang="en-US" sz="2400" dirty="0" smtClean="0"/>
                        <a:t>Max </a:t>
                      </a:r>
                      <a:r>
                        <a:rPr lang="en-US" sz="2400" b="1" dirty="0" smtClean="0"/>
                        <a:t>128 bytes</a:t>
                      </a:r>
                      <a:endParaRPr lang="en-US" sz="2400" b="1" dirty="0"/>
                    </a:p>
                  </a:txBody>
                  <a:tcPr/>
                </a:tc>
                <a:tc>
                  <a:txBody>
                    <a:bodyPr/>
                    <a:lstStyle/>
                    <a:p>
                      <a:r>
                        <a:rPr lang="en-US" sz="2400" dirty="0" smtClean="0"/>
                        <a:t>Max </a:t>
                      </a:r>
                      <a:r>
                        <a:rPr lang="en-US" sz="2400" b="1" dirty="0" smtClean="0"/>
                        <a:t>256 kilobytes</a:t>
                      </a:r>
                      <a:endParaRPr lang="en-US" sz="2400" b="1" dirty="0"/>
                    </a:p>
                  </a:txBody>
                  <a:tcPr/>
                </a:tc>
              </a:tr>
              <a:tr h="568709">
                <a:tc>
                  <a:txBody>
                    <a:bodyPr/>
                    <a:lstStyle/>
                    <a:p>
                      <a:r>
                        <a:rPr lang="en-US" sz="2400" dirty="0" smtClean="0"/>
                        <a:t>Can't prevent DB users from modifying</a:t>
                      </a:r>
                      <a:endParaRPr lang="en-US" sz="2400" dirty="0"/>
                    </a:p>
                  </a:txBody>
                  <a:tcPr/>
                </a:tc>
                <a:tc>
                  <a:txBody>
                    <a:bodyPr/>
                    <a:lstStyle/>
                    <a:p>
                      <a:r>
                        <a:rPr lang="en-US" sz="2400" dirty="0" smtClean="0"/>
                        <a:t>Keys can be</a:t>
                      </a:r>
                      <a:r>
                        <a:rPr lang="en-US" sz="2400" baseline="0" dirty="0" smtClean="0"/>
                        <a:t> made </a:t>
                      </a:r>
                      <a:r>
                        <a:rPr lang="en-US" sz="2400" baseline="0" dirty="0" err="1" smtClean="0"/>
                        <a:t>readonly</a:t>
                      </a:r>
                      <a:endParaRPr lang="en-US" sz="2400" dirty="0"/>
                    </a:p>
                  </a:txBody>
                  <a:tcPr/>
                </a:tc>
              </a:tr>
              <a:tr h="568709">
                <a:tc>
                  <a:txBody>
                    <a:bodyPr/>
                    <a:lstStyle/>
                    <a:p>
                      <a:r>
                        <a:rPr lang="en-US" sz="2400" dirty="0" smtClean="0"/>
                        <a:t>Minor</a:t>
                      </a:r>
                      <a:r>
                        <a:rPr lang="en-US" sz="2400" baseline="0" dirty="0" smtClean="0"/>
                        <a:t> behavior differences in Azure SQL</a:t>
                      </a:r>
                      <a:endParaRPr lang="en-US" sz="2400" dirty="0"/>
                    </a:p>
                  </a:txBody>
                  <a:tcPr/>
                </a:tc>
                <a:tc>
                  <a:txBody>
                    <a:bodyPr/>
                    <a:lstStyle/>
                    <a:p>
                      <a:r>
                        <a:rPr lang="en-US" sz="2400" dirty="0" smtClean="0"/>
                        <a:t>Identical behavior in 2016</a:t>
                      </a:r>
                      <a:r>
                        <a:rPr lang="en-US" sz="2400" baseline="0" dirty="0" smtClean="0"/>
                        <a:t> / Azure SQL</a:t>
                      </a:r>
                      <a:endParaRPr lang="en-US" sz="2400" dirty="0"/>
                    </a:p>
                  </a:txBody>
                  <a:tcPr/>
                </a:tc>
              </a:tr>
            </a:tbl>
          </a:graphicData>
        </a:graphic>
      </p:graphicFrame>
    </p:spTree>
    <p:extLst>
      <p:ext uri="{BB962C8B-B14F-4D97-AF65-F5344CB8AC3E}">
        <p14:creationId xmlns:p14="http://schemas.microsoft.com/office/powerpoint/2010/main" val="42768778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API Authorization</a:t>
            </a:r>
            <a:br>
              <a:rPr lang="en-US" sz="4800" dirty="0" smtClean="0"/>
            </a:br>
            <a:r>
              <a:rPr lang="en-US" sz="4800" dirty="0"/>
              <a:t/>
            </a:r>
            <a:br>
              <a:rPr lang="en-US" sz="4800" dirty="0"/>
            </a:br>
            <a:r>
              <a:rPr lang="en-US" dirty="0" smtClean="0">
                <a:solidFill>
                  <a:srgbClr val="013947"/>
                </a:solidFill>
              </a:rPr>
              <a:t>Cool kids create web APIs, not web pages</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367253"/>
            <a:ext cx="11271417" cy="3506664"/>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444309"/>
            <a:ext cx="11216842" cy="3352551"/>
          </a:xfrm>
          <a:prstGeom prst="rect">
            <a:avLst/>
          </a:prstGeom>
        </p:spPr>
      </p:pic>
      <p:pic>
        <p:nvPicPr>
          <p:cNvPr id="6" name="Picture 5"/>
          <p:cNvPicPr>
            <a:picLocks noChangeAspect="1"/>
          </p:cNvPicPr>
          <p:nvPr/>
        </p:nvPicPr>
        <p:blipFill>
          <a:blip r:embed="rId4"/>
          <a:stretch>
            <a:fillRect/>
          </a:stretch>
        </p:blipFill>
        <p:spPr>
          <a:xfrm>
            <a:off x="838200" y="5184665"/>
            <a:ext cx="9367430" cy="1365816"/>
          </a:xfrm>
          <a:prstGeom prst="rect">
            <a:avLst/>
          </a:prstGeom>
        </p:spPr>
      </p:pic>
      <p:pic>
        <p:nvPicPr>
          <p:cNvPr id="7" name="Picture 6"/>
          <p:cNvPicPr>
            <a:picLocks noChangeAspect="1"/>
          </p:cNvPicPr>
          <p:nvPr/>
        </p:nvPicPr>
        <p:blipFill>
          <a:blip r:embed="rId5"/>
          <a:stretch>
            <a:fillRect/>
          </a:stretch>
        </p:blipFill>
        <p:spPr>
          <a:xfrm>
            <a:off x="761946" y="4289315"/>
            <a:ext cx="11058525" cy="895350"/>
          </a:xfrm>
          <a:prstGeom prst="rect">
            <a:avLst/>
          </a:prstGeom>
        </p:spPr>
      </p:pic>
      <p:pic>
        <p:nvPicPr>
          <p:cNvPr id="8" name="Picture 7"/>
          <p:cNvPicPr>
            <a:picLocks noChangeAspect="1"/>
          </p:cNvPicPr>
          <p:nvPr/>
        </p:nvPicPr>
        <p:blipFill>
          <a:blip r:embed="rId5"/>
          <a:stretch>
            <a:fillRect/>
          </a:stretch>
        </p:blipFill>
        <p:spPr>
          <a:xfrm>
            <a:off x="566737" y="3428281"/>
            <a:ext cx="11058525" cy="895350"/>
          </a:xfrm>
          <a:prstGeom prst="rect">
            <a:avLst/>
          </a:prstGeom>
        </p:spPr>
      </p:pic>
    </p:spTree>
    <p:extLst>
      <p:ext uri="{BB962C8B-B14F-4D97-AF65-F5344CB8AC3E}">
        <p14:creationId xmlns:p14="http://schemas.microsoft.com/office/powerpoint/2010/main" val="835154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Down the rabbit hole with </a:t>
            </a:r>
            <a:r>
              <a:rPr lang="en-US" dirty="0" err="1" smtClean="0">
                <a:solidFill>
                  <a:srgbClr val="013947"/>
                </a:solidFill>
              </a:rPr>
              <a:t>PostSharp</a:t>
            </a:r>
            <a:endParaRPr lang="en-US" sz="4800" dirty="0">
              <a:solidFill>
                <a:srgbClr val="013947"/>
              </a:solidFill>
            </a:endParaRPr>
          </a:p>
        </p:txBody>
      </p:sp>
    </p:spTree>
    <p:extLst>
      <p:ext uri="{BB962C8B-B14F-4D97-AF65-F5344CB8AC3E}">
        <p14:creationId xmlns:p14="http://schemas.microsoft.com/office/powerpoint/2010/main" val="3432596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7" name="Picture 6"/>
          <p:cNvPicPr>
            <a:picLocks noChangeAspect="1"/>
          </p:cNvPicPr>
          <p:nvPr/>
        </p:nvPicPr>
        <p:blipFill>
          <a:blip r:embed="rId3"/>
          <a:stretch>
            <a:fillRect/>
          </a:stretch>
        </p:blipFill>
        <p:spPr>
          <a:xfrm>
            <a:off x="838199" y="1690688"/>
            <a:ext cx="9281845" cy="5115328"/>
          </a:xfrm>
          <a:prstGeom prst="rect">
            <a:avLst/>
          </a:prstGeom>
        </p:spPr>
      </p:pic>
    </p:spTree>
    <p:extLst>
      <p:ext uri="{BB962C8B-B14F-4D97-AF65-F5344CB8AC3E}">
        <p14:creationId xmlns:p14="http://schemas.microsoft.com/office/powerpoint/2010/main" val="2933274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3" name="Picture 2"/>
          <p:cNvPicPr>
            <a:picLocks noChangeAspect="1"/>
          </p:cNvPicPr>
          <p:nvPr/>
        </p:nvPicPr>
        <p:blipFill>
          <a:blip r:embed="rId3"/>
          <a:stretch>
            <a:fillRect/>
          </a:stretch>
        </p:blipFill>
        <p:spPr>
          <a:xfrm>
            <a:off x="838200" y="1690687"/>
            <a:ext cx="9526072" cy="5059433"/>
          </a:xfrm>
          <a:prstGeom prst="rect">
            <a:avLst/>
          </a:prstGeom>
        </p:spPr>
      </p:pic>
    </p:spTree>
    <p:extLst>
      <p:ext uri="{BB962C8B-B14F-4D97-AF65-F5344CB8AC3E}">
        <p14:creationId xmlns:p14="http://schemas.microsoft.com/office/powerpoint/2010/main" val="136855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26812</TotalTime>
  <Words>9011</Words>
  <Application>Microsoft Office PowerPoint</Application>
  <PresentationFormat>Widescreen</PresentationFormat>
  <Paragraphs>798</Paragraphs>
  <Slides>81</Slides>
  <Notes>81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Base classes vs HTTP Modules</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API Authorization  Cool kids create web APIs, not web pages</vt:lpstr>
      <vt:lpstr>API Authorization</vt:lpstr>
      <vt:lpstr>API Authorization</vt:lpstr>
      <vt:lpstr>Property-level Authorization  Down the rabbit hole with PostSharp</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Other uses for PostSharp</vt:lpstr>
      <vt:lpstr>Other uses for PostSharp</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842</cp:revision>
  <dcterms:created xsi:type="dcterms:W3CDTF">2013-12-09T01:29:59Z</dcterms:created>
  <dcterms:modified xsi:type="dcterms:W3CDTF">2017-03-21T02:16:34Z</dcterms:modified>
</cp:coreProperties>
</file>