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6"/>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74" r:id="rId38"/>
    <p:sldId id="534" r:id="rId39"/>
    <p:sldId id="505" r:id="rId40"/>
    <p:sldId id="535" r:id="rId41"/>
    <p:sldId id="576" r:id="rId42"/>
    <p:sldId id="507" r:id="rId43"/>
    <p:sldId id="536" r:id="rId44"/>
    <p:sldId id="580" r:id="rId45"/>
    <p:sldId id="538" r:id="rId46"/>
    <p:sldId id="539" r:id="rId47"/>
    <p:sldId id="577" r:id="rId48"/>
    <p:sldId id="537" r:id="rId49"/>
    <p:sldId id="551" r:id="rId50"/>
    <p:sldId id="552" r:id="rId51"/>
    <p:sldId id="581" r:id="rId52"/>
    <p:sldId id="501" r:id="rId53"/>
    <p:sldId id="529" r:id="rId54"/>
    <p:sldId id="546" r:id="rId55"/>
    <p:sldId id="502" r:id="rId56"/>
    <p:sldId id="503" r:id="rId57"/>
    <p:sldId id="584" r:id="rId58"/>
    <p:sldId id="586" r:id="rId59"/>
    <p:sldId id="531" r:id="rId60"/>
    <p:sldId id="585" r:id="rId61"/>
    <p:sldId id="554" r:id="rId62"/>
    <p:sldId id="530" r:id="rId63"/>
    <p:sldId id="555" r:id="rId64"/>
    <p:sldId id="556" r:id="rId65"/>
    <p:sldId id="557" r:id="rId66"/>
    <p:sldId id="558" r:id="rId67"/>
    <p:sldId id="559" r:id="rId68"/>
    <p:sldId id="564" r:id="rId69"/>
    <p:sldId id="561" r:id="rId70"/>
    <p:sldId id="565" r:id="rId71"/>
    <p:sldId id="566" r:id="rId72"/>
    <p:sldId id="568" r:id="rId73"/>
    <p:sldId id="588" r:id="rId74"/>
    <p:sldId id="58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2" d="100"/>
          <a:sy n="62" d="100"/>
        </p:scale>
        <p:origin x="1236" y="2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a:t>
            </a:r>
            <a:r>
              <a:rPr lang="en-US" sz="1200" kern="1200" baseline="0" dirty="0" smtClean="0">
                <a:solidFill>
                  <a:schemeClr val="tx1"/>
                </a:solidFill>
                <a:effectLst/>
                <a:latin typeface="+mn-lt"/>
                <a:ea typeface="+mn-ea"/>
                <a:cs typeface="+mn-cs"/>
              </a:rPr>
              <a:t> Modules let you tap into the entire ASPNET request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a:t>
            </a:r>
            <a:r>
              <a:rPr lang="en-US" sz="1200" kern="1200" baseline="0" dirty="0" smtClean="0">
                <a:solidFill>
                  <a:schemeClr val="tx1"/>
                </a:solidFill>
                <a:effectLst/>
                <a:latin typeface="+mn-lt"/>
                <a:ea typeface="+mn-ea"/>
                <a:cs typeface="+mn-cs"/>
              </a:rPr>
              <a:t> FOCUSED </a:t>
            </a:r>
            <a:r>
              <a:rPr lang="en-US" sz="1200" kern="1200" dirty="0" smtClean="0">
                <a:solidFill>
                  <a:schemeClr val="tx1"/>
                </a:solidFill>
                <a:effectLst/>
                <a:latin typeface="+mn-lt"/>
                <a:ea typeface="+mn-ea"/>
                <a:cs typeface="+mn-cs"/>
              </a:rPr>
              <a:t>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inside body of form, &amp; add </a:t>
            </a:r>
            <a:r>
              <a:rPr lang="en-US" sz="1200" kern="1200" dirty="0" err="1" smtClean="0">
                <a:solidFill>
                  <a:schemeClr val="tx1"/>
                </a:solidFill>
                <a:effectLst/>
                <a:latin typeface="+mn-lt"/>
                <a:ea typeface="+mn-ea"/>
                <a:cs typeface="+mn-cs"/>
              </a:rPr>
              <a:t>ValidateAntiForgeryToken</a:t>
            </a:r>
            <a:r>
              <a:rPr lang="en-US" sz="1200" kern="1200" dirty="0" smtClean="0">
                <a:solidFill>
                  <a:schemeClr val="tx1"/>
                </a:solidFill>
                <a:effectLst/>
                <a:latin typeface="+mn-lt"/>
                <a:ea typeface="+mn-ea"/>
                <a:cs typeface="+mn-cs"/>
              </a:rPr>
              <a:t> attribute to the 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 so only way the tokens will match is if the form being submitted is coming from the friendly site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remembers helper, but forgets the attribute, form post will be accepted. Dev might think they’re secure, but actually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pretty simple, but I don’t have time to show the code in this session so just check out my demo app to see how it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Now, every single request that comes into my site will be automatically redirected to the login page unless the user is logged in, OR the URL matches a whitelist that I can control in a single, centralized place. 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type of requirement tends to cut across multiple features. For instance, if there’s some code that prevents Bob from seeing Alice’s orders on a list page, then we probably want to apply that same restriction on the order details page. This makes it a good candidate for a cross-cutting concern.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an access control requirement looks like in the List page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layer, get a list of all orders, and then I explicitly remove ones the user can’t access.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an example of security logic being intermingled with feature logic.</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same requirement looks like this</a:t>
            </a:r>
            <a:r>
              <a:rPr lang="en-US" sz="1200" kern="1200" baseline="0" dirty="0" smtClean="0">
                <a:solidFill>
                  <a:schemeClr val="tx1"/>
                </a:solidFill>
                <a:effectLst/>
                <a:latin typeface="+mn-lt"/>
                <a:ea typeface="+mn-ea"/>
                <a:cs typeface="+mn-cs"/>
              </a:rPr>
              <a:t> when implemented on the Order Detail page.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the order, then I check the permission and kick the user out if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the situation I showed you at the start of my talk. We have same 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make this a cross-cutting concern is to push responsibility for access control into your data access code where 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I’d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like you see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I’ve added the suffix “Insecure” to the methods that do NOT do any access control. The idea here is to remind programmers of their obligations when calling these methods.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it isn’t explicitly obvious whether or not access control is being handled. 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far from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what’s called a predicate function. This function will get executed against each row of a result set containing Order records. If the function returns TRUE then the Order gets returned, and if it returns FALSE the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then it means that the given order record is owned by the current user, and the function returns TRUE.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NOT equal to the value in the session context, we do a permission lookup for the currently logged in user. If they are allowed to manage all orders, we return TRUE, and otherwise we return FALSE.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this like a lambda expression that you might pass into a LINQ query, it’s basically a filter function that is used to reduce a result 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r>
              <a:rPr lang="en-US" sz="1200" kern="1200" dirty="0" smtClean="0">
                <a:solidFill>
                  <a:schemeClr val="tx1"/>
                </a:solidFill>
                <a:effectLst/>
                <a:latin typeface="+mn-lt"/>
                <a:ea typeface="+mn-ea"/>
                <a:cs typeface="+mn-cs"/>
              </a:rPr>
              <a:t>I learned this the hard way. When I was writing the sample code for this section I couldn’t figure out why my test data scripts were successful, but the Orders table was empty. It took me about 30 minutes to realize that my security policy was working flawlessly and was successfully hiding every record in the table. Good times.</a:t>
            </a: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very new feature in SQL Server and there are a couple of restrictions that you need to be aware of, so definitely do your own research before you totally replace your existing security code. Based on my preliminary analysis though it looks promising.</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two examples 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the necessary permission, and be done with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There’s no reference in this class to my Application User object, which is a cleaner design, and it would be really easy to use this approach on multiple properties of multiple classes without duplicating any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this is easier said than done. Putting attributes on MVC actions is easy because the MVC framework provides specific hooks for those attributes to plug into. By default, however, .NET doesn’t provide any hooks for property access.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an Aspect Oriented Programming tool that is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Instead of just masking values, we could implement an encryption scheme as well. The interception aspect could encrypt a value when it’s being stored and decrypt it when it’s being read. I don’t have time to show it today, but there’s a working sample of this in my demo app.</a:t>
            </a: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 calls, not just property access. You could use it to automatically inject access control code into every MVC controller action, if you don’t want to take a property-based approach. You could use it for auditing, for logging, there are tons of use cases where it can radically simplify your feature code by eliminating cross-cutting concerns.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and I encourage you to check it out on your own, or through my demo app. It IS a paid tool, although there’s a free version available if your projects are small and simple enough. The cost is extremely reasonable given the things it can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different endpoints. It’s reasonable to expect the QA team to validate that every endpoint implements the correct permission check. </a:t>
            </a:r>
          </a:p>
          <a:p>
            <a:r>
              <a:rPr lang="en-US" sz="1200" kern="1200" dirty="0" smtClean="0">
                <a:solidFill>
                  <a:schemeClr val="tx1"/>
                </a:solidFill>
                <a:effectLst/>
                <a:latin typeface="+mn-lt"/>
                <a:ea typeface="+mn-ea"/>
                <a:cs typeface="+mn-cs"/>
              </a:rPr>
              <a:t>The brute force approach would be for QA to perform black-box testing against every single endpoint, verifying that the authentication and authorization checks are properly implemented. This is a really expensive way to go; even if they automate those tests, they still need to spend a lot of effort granting and removing permissions for each test, and automated browser-level tests can be very brittle.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the dev to write unit tests for those controller 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we’re not giving QA an opportunity to double-check the developer’s work. The testing is less expensive, but at the cost of creating a single point of failure.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we’d have QA involved in the verification process, but they’d have a more efficient way of doing so. 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snippet of a report from my demo app showing a couple of endpoints. You can see that a couple of them allow public access, others require a login but do not require any specific permissions, and one of them is only accessible to logged in users that also have the </a:t>
            </a:r>
            <a:r>
              <a:rPr lang="en-US" sz="1200" kern="1200" dirty="0" err="1" smtClean="0">
                <a:solidFill>
                  <a:schemeClr val="tx1"/>
                </a:solidFill>
                <a:effectLst/>
                <a:latin typeface="+mn-lt"/>
                <a:ea typeface="+mn-ea"/>
                <a:cs typeface="+mn-cs"/>
              </a:rPr>
              <a:t>ManageOrders</a:t>
            </a:r>
            <a:r>
              <a:rPr lang="en-US" sz="1200" kern="1200" dirty="0" smtClean="0">
                <a:solidFill>
                  <a:schemeClr val="tx1"/>
                </a:solidFill>
                <a:effectLst/>
                <a:latin typeface="+mn-lt"/>
                <a:ea typeface="+mn-ea"/>
                <a:cs typeface="+mn-cs"/>
              </a:rPr>
              <a:t>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p>
          <a:p>
            <a:r>
              <a:rPr lang="en-US" sz="1200" kern="1200" dirty="0" smtClean="0">
                <a:solidFill>
                  <a:schemeClr val="tx1"/>
                </a:solidFill>
                <a:effectLst/>
                <a:latin typeface="+mn-lt"/>
                <a:ea typeface="+mn-ea"/>
                <a:cs typeface="+mn-cs"/>
              </a:rPr>
              <a:t>The whole point of this is to identity when you have security code intermingled with your feature code that could be decoupled and pushed into your application framework. Separating them will make your system easier to maintain and more secure.</a:t>
            </a:r>
          </a:p>
          <a:p>
            <a:r>
              <a:rPr lang="en-US" sz="1200" kern="1200" dirty="0" smtClean="0">
                <a:solidFill>
                  <a:schemeClr val="tx1"/>
                </a:solidFill>
                <a:effectLst/>
                <a:latin typeface="+mn-lt"/>
                <a:ea typeface="+mn-ea"/>
                <a:cs typeface="+mn-cs"/>
              </a:rPr>
              <a:t>To do that, leverage “hooks” in the underlying system to run your security code across multiple features. Examples of these hooks are</a:t>
            </a:r>
          </a:p>
          <a:p>
            <a:pPr lvl="0"/>
            <a:r>
              <a:rPr lang="en-US" sz="1200" kern="1200" dirty="0" smtClean="0">
                <a:solidFill>
                  <a:schemeClr val="tx1"/>
                </a:solidFill>
                <a:effectLst/>
                <a:latin typeface="+mn-lt"/>
                <a:ea typeface="+mn-ea"/>
                <a:cs typeface="+mn-cs"/>
              </a:rPr>
              <a:t>MVC action filters</a:t>
            </a:r>
          </a:p>
          <a:p>
            <a:pPr lvl="0"/>
            <a:r>
              <a:rPr lang="en-US" sz="1200" kern="1200" dirty="0" smtClean="0">
                <a:solidFill>
                  <a:schemeClr val="tx1"/>
                </a:solidFill>
                <a:effectLst/>
                <a:latin typeface="+mn-lt"/>
                <a:ea typeface="+mn-ea"/>
                <a:cs typeface="+mn-cs"/>
              </a:rPr>
              <a:t>HTTP Modules</a:t>
            </a:r>
          </a:p>
          <a:p>
            <a:pPr lvl="0"/>
            <a:r>
              <a:rPr lang="en-US" sz="1200" kern="1200" dirty="0" smtClean="0">
                <a:solidFill>
                  <a:schemeClr val="tx1"/>
                </a:solidFill>
                <a:effectLst/>
                <a:latin typeface="+mn-lt"/>
                <a:ea typeface="+mn-ea"/>
                <a:cs typeface="+mn-cs"/>
              </a:rPr>
              <a:t>jQuery AJAX events</a:t>
            </a:r>
          </a:p>
          <a:p>
            <a:pPr lvl="0"/>
            <a:r>
              <a:rPr lang="en-US" sz="1200" kern="1200" dirty="0" smtClean="0">
                <a:solidFill>
                  <a:schemeClr val="tx1"/>
                </a:solidFill>
                <a:effectLst/>
                <a:latin typeface="+mn-lt"/>
                <a:ea typeface="+mn-ea"/>
                <a:cs typeface="+mn-cs"/>
              </a:rPr>
              <a:t>Base classes</a:t>
            </a:r>
          </a:p>
          <a:p>
            <a:pPr lvl="0"/>
            <a:r>
              <a:rPr lang="en-US" sz="1200" kern="1200" dirty="0" smtClean="0">
                <a:solidFill>
                  <a:schemeClr val="tx1"/>
                </a:solidFill>
                <a:effectLst/>
                <a:latin typeface="+mn-lt"/>
                <a:ea typeface="+mn-ea"/>
                <a:cs typeface="+mn-cs"/>
              </a:rPr>
              <a:t>ORM interceptors </a:t>
            </a:r>
          </a:p>
          <a:p>
            <a:pPr lvl="0"/>
            <a:r>
              <a:rPr lang="en-US" sz="1200" kern="1200" dirty="0" smtClean="0">
                <a:solidFill>
                  <a:schemeClr val="tx1"/>
                </a:solidFill>
                <a:effectLst/>
                <a:latin typeface="+mn-lt"/>
                <a:ea typeface="+mn-ea"/>
                <a:cs typeface="+mn-cs"/>
              </a:rPr>
              <a:t>SQL Server security </a:t>
            </a:r>
            <a:r>
              <a:rPr lang="en-US" sz="1200" kern="1200" dirty="0" err="1" smtClean="0">
                <a:solidFill>
                  <a:schemeClr val="tx1"/>
                </a:solidFill>
                <a:effectLst/>
                <a:latin typeface="+mn-lt"/>
                <a:ea typeface="+mn-ea"/>
                <a:cs typeface="+mn-cs"/>
              </a:rPr>
              <a:t>policities</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Etc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if C# or MVC or your custom application framework don’t provide the hooks 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you own. It’s specifically designed to handle cross cutting concerns and is well worth your time to research.</a:t>
            </a:r>
          </a:p>
          <a:p>
            <a:r>
              <a:rPr lang="en-US" sz="1200" kern="1200" dirty="0" smtClean="0">
                <a:solidFill>
                  <a:schemeClr val="tx1"/>
                </a:solidFill>
                <a:effectLst/>
                <a:latin typeface="+mn-lt"/>
                <a:ea typeface="+mn-ea"/>
                <a:cs typeface="+mn-cs"/>
              </a:rPr>
              <a:t>The holy grail of course is to make features “secure by default” by completely handling the security requirements in a global way. Sometimes though you’ll still need to do </a:t>
            </a:r>
            <a:r>
              <a:rPr lang="en-US" sz="1200" i="1" kern="1200" dirty="0" smtClean="0">
                <a:solidFill>
                  <a:schemeClr val="tx1"/>
                </a:solidFill>
                <a:effectLst/>
                <a:latin typeface="+mn-lt"/>
                <a:ea typeface="+mn-ea"/>
                <a:cs typeface="+mn-cs"/>
              </a:rPr>
              <a:t>something on</a:t>
            </a:r>
            <a:r>
              <a:rPr lang="en-US" sz="1200" kern="1200" dirty="0" smtClean="0">
                <a:solidFill>
                  <a:schemeClr val="tx1"/>
                </a:solidFill>
                <a:effectLst/>
                <a:latin typeface="+mn-lt"/>
                <a:ea typeface="+mn-ea"/>
                <a:cs typeface="+mn-cs"/>
              </a:rPr>
              <a:t> a per-feature basis. The best way to do that is to use some sort of attribute or marker interface to declaratively specify what rules should be applied, and them implement those rules in a consistent part of the processing pipeline. </a:t>
            </a:r>
          </a:p>
          <a:p>
            <a:r>
              <a:rPr lang="en-US" sz="1200" kern="1200" dirty="0" smtClean="0">
                <a:solidFill>
                  <a:schemeClr val="tx1"/>
                </a:solidFill>
                <a:effectLst/>
                <a:latin typeface="+mn-lt"/>
                <a:ea typeface="+mn-ea"/>
                <a:cs typeface="+mn-cs"/>
              </a:rPr>
              <a:t>If you do that, then you can make your life easy for testers by using reflection to generate reports showing which areas or classes implement which security rules. This allows QA to better validate those rules with less effort than brute force, black-box testing. And for bonus points, use the Approval Tests library to further automate that sort of security audit.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including:</a:t>
            </a:r>
          </a:p>
          <a:p>
            <a:pPr lvl="0"/>
            <a:r>
              <a:rPr lang="en-US" sz="1200" kern="1200" dirty="0" smtClean="0">
                <a:solidFill>
                  <a:schemeClr val="tx1"/>
                </a:solidFill>
                <a:effectLst/>
                <a:latin typeface="+mn-lt"/>
                <a:ea typeface="+mn-ea"/>
                <a:cs typeface="+mn-cs"/>
              </a:rPr>
              <a:t>Global CSRF defense</a:t>
            </a:r>
          </a:p>
          <a:p>
            <a:pPr lvl="0"/>
            <a:r>
              <a:rPr lang="en-US" sz="1200" kern="1200" dirty="0" smtClean="0">
                <a:solidFill>
                  <a:schemeClr val="tx1"/>
                </a:solidFill>
                <a:effectLst/>
                <a:latin typeface="+mn-lt"/>
                <a:ea typeface="+mn-ea"/>
                <a:cs typeface="+mn-cs"/>
              </a:rPr>
              <a:t>MVC authentication that makes actions private, unless explicitly made public</a:t>
            </a:r>
          </a:p>
          <a:p>
            <a:pPr lvl="0"/>
            <a:r>
              <a:rPr lang="en-US" sz="1200" kern="1200" dirty="0" smtClean="0">
                <a:solidFill>
                  <a:schemeClr val="tx1"/>
                </a:solidFill>
                <a:effectLst/>
                <a:latin typeface="+mn-lt"/>
                <a:ea typeface="+mn-ea"/>
                <a:cs typeface="+mn-cs"/>
              </a:rPr>
              <a:t>Row level security using SQL Server 2016 and Entity Framework</a:t>
            </a:r>
          </a:p>
          <a:p>
            <a:pPr lvl="0"/>
            <a:r>
              <a:rPr lang="en-US" sz="1200" kern="1200" dirty="0" smtClean="0">
                <a:solidFill>
                  <a:schemeClr val="tx1"/>
                </a:solidFill>
                <a:effectLst/>
                <a:latin typeface="+mn-lt"/>
                <a:ea typeface="+mn-ea"/>
                <a:cs typeface="+mn-cs"/>
              </a:rPr>
              <a:t>Permission-based authorization at both the MVC action level, and on specific C# properties using </a:t>
            </a:r>
            <a:r>
              <a:rPr lang="en-US" sz="1200" kern="1200" dirty="0" err="1" smtClean="0">
                <a:solidFill>
                  <a:schemeClr val="tx1"/>
                </a:solidFill>
                <a:effectLst/>
                <a:latin typeface="+mn-lt"/>
                <a:ea typeface="+mn-ea"/>
                <a:cs typeface="+mn-cs"/>
              </a:rPr>
              <a:t>PostSharp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Auditing using reflection and the Approval Tests library</a:t>
            </a: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own.</a:t>
            </a:r>
          </a:p>
          <a:p>
            <a:r>
              <a:rPr lang="en-US" sz="1200" kern="1200" dirty="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000130" y="6136820"/>
            <a:ext cx="4191725" cy="1200329"/>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r>
              <a:rPr lang="en-US" sz="4000" i="1" dirty="0" smtClean="0"/>
              <a:t>)</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a:t>
            </a:r>
            <a:r>
              <a:rPr lang="en-US" sz="2800" dirty="0" smtClean="0"/>
              <a:t>only see their own Orders…</a:t>
            </a:r>
            <a:r>
              <a:rPr lang="en-US" sz="2800" dirty="0" smtClean="0"/>
              <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24962</TotalTime>
  <Words>8632</Words>
  <Application>Microsoft Office PowerPoint</Application>
  <PresentationFormat>Widescreen</PresentationFormat>
  <Paragraphs>722</Paragraphs>
  <Slides>74</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809</cp:revision>
  <dcterms:created xsi:type="dcterms:W3CDTF">2013-12-09T01:29:59Z</dcterms:created>
  <dcterms:modified xsi:type="dcterms:W3CDTF">2017-01-10T18:40:22Z</dcterms:modified>
</cp:coreProperties>
</file>