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80"/>
  </p:notesMasterIdLst>
  <p:sldIdLst>
    <p:sldId id="395" r:id="rId2"/>
    <p:sldId id="486" r:id="rId3"/>
    <p:sldId id="488" r:id="rId4"/>
    <p:sldId id="489" r:id="rId5"/>
    <p:sldId id="482" r:id="rId6"/>
    <p:sldId id="547" r:id="rId7"/>
    <p:sldId id="548" r:id="rId8"/>
    <p:sldId id="549" r:id="rId9"/>
    <p:sldId id="497" r:id="rId10"/>
    <p:sldId id="582" r:id="rId11"/>
    <p:sldId id="570" r:id="rId12"/>
    <p:sldId id="491" r:id="rId13"/>
    <p:sldId id="495" r:id="rId14"/>
    <p:sldId id="492" r:id="rId15"/>
    <p:sldId id="493" r:id="rId16"/>
    <p:sldId id="494" r:id="rId17"/>
    <p:sldId id="498" r:id="rId18"/>
    <p:sldId id="496" r:id="rId19"/>
    <p:sldId id="510" r:id="rId20"/>
    <p:sldId id="511" r:id="rId21"/>
    <p:sldId id="512" r:id="rId22"/>
    <p:sldId id="499" r:id="rId23"/>
    <p:sldId id="545" r:id="rId24"/>
    <p:sldId id="541" r:id="rId25"/>
    <p:sldId id="550" r:id="rId26"/>
    <p:sldId id="579" r:id="rId27"/>
    <p:sldId id="519" r:id="rId28"/>
    <p:sldId id="524" r:id="rId29"/>
    <p:sldId id="521" r:id="rId30"/>
    <p:sldId id="522" r:id="rId31"/>
    <p:sldId id="525" r:id="rId32"/>
    <p:sldId id="523" r:id="rId33"/>
    <p:sldId id="520" r:id="rId34"/>
    <p:sldId id="526" r:id="rId35"/>
    <p:sldId id="540" r:id="rId36"/>
    <p:sldId id="500" r:id="rId37"/>
    <p:sldId id="553" r:id="rId38"/>
    <p:sldId id="574" r:id="rId39"/>
    <p:sldId id="573" r:id="rId40"/>
    <p:sldId id="575" r:id="rId41"/>
    <p:sldId id="534" r:id="rId42"/>
    <p:sldId id="505" r:id="rId43"/>
    <p:sldId id="535" r:id="rId44"/>
    <p:sldId id="576" r:id="rId45"/>
    <p:sldId id="507" r:id="rId46"/>
    <p:sldId id="536" r:id="rId47"/>
    <p:sldId id="580" r:id="rId48"/>
    <p:sldId id="538" r:id="rId49"/>
    <p:sldId id="539" r:id="rId50"/>
    <p:sldId id="577" r:id="rId51"/>
    <p:sldId id="537" r:id="rId52"/>
    <p:sldId id="551" r:id="rId53"/>
    <p:sldId id="552" r:id="rId54"/>
    <p:sldId id="581" r:id="rId55"/>
    <p:sldId id="501" r:id="rId56"/>
    <p:sldId id="529" r:id="rId57"/>
    <p:sldId id="546" r:id="rId58"/>
    <p:sldId id="502" r:id="rId59"/>
    <p:sldId id="503" r:id="rId60"/>
    <p:sldId id="584" r:id="rId61"/>
    <p:sldId id="586" r:id="rId62"/>
    <p:sldId id="585" r:id="rId63"/>
    <p:sldId id="531" r:id="rId64"/>
    <p:sldId id="532" r:id="rId65"/>
    <p:sldId id="533" r:id="rId66"/>
    <p:sldId id="554" r:id="rId67"/>
    <p:sldId id="530" r:id="rId68"/>
    <p:sldId id="555" r:id="rId69"/>
    <p:sldId id="556" r:id="rId70"/>
    <p:sldId id="557" r:id="rId71"/>
    <p:sldId id="558" r:id="rId72"/>
    <p:sldId id="559" r:id="rId73"/>
    <p:sldId id="564" r:id="rId74"/>
    <p:sldId id="561" r:id="rId75"/>
    <p:sldId id="565" r:id="rId76"/>
    <p:sldId id="566" r:id="rId77"/>
    <p:sldId id="568" r:id="rId78"/>
    <p:sldId id="583" r:id="rId7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th Petry-Johnson" initials="SP" lastIdx="1" clrIdx="0">
    <p:extLst>
      <p:ext uri="{19B8F6BF-5375-455C-9EA6-DF929625EA0E}">
        <p15:presenceInfo xmlns:p15="http://schemas.microsoft.com/office/powerpoint/2012/main" userId="Seth Petry-Johns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3947"/>
    <a:srgbClr val="FD7D00"/>
    <a:srgbClr val="D1EB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0218" autoAdjust="0"/>
  </p:normalViewPr>
  <p:slideViewPr>
    <p:cSldViewPr snapToGrid="0">
      <p:cViewPr varScale="1">
        <p:scale>
          <a:sx n="65" d="100"/>
          <a:sy n="65" d="100"/>
        </p:scale>
        <p:origin x="1656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7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27T21:40:50.582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A4886-B4AF-42F7-97BE-95CDF82A73E3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29652-62E7-43D6-83B5-097D7B7AA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59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551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24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85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111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491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454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877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497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8181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239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94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652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783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395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371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315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082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9348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8348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632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48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00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990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0295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655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891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1057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192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303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251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082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9944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63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5182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4805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5586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3207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39967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3969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5756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3586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70618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32391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9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15506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7704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9246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4525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1518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9609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46867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9336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5890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6985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91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3510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91691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40062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8095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2669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2496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7323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5382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7724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8523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18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6844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0602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9972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4087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2892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9172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16577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9307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0785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55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49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53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83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9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7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FD7D00"/>
                </a:solidFill>
                <a:latin typeface="Corbel" panose="020B05030202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 baseline="0">
                <a:solidFill>
                  <a:srgbClr val="013947"/>
                </a:solidFill>
                <a:latin typeface="Corbel" panose="020B0503020204020204" pitchFamily="34" charset="0"/>
              </a:defRPr>
            </a:lvl1pPr>
            <a:lvl2pPr>
              <a:defRPr sz="2600" baseline="0">
                <a:solidFill>
                  <a:srgbClr val="013947"/>
                </a:solidFill>
                <a:latin typeface="Corbel" panose="020B0503020204020204" pitchFamily="34" charset="0"/>
              </a:defRPr>
            </a:lvl2pPr>
            <a:lvl3pPr>
              <a:defRPr sz="2400" baseline="0">
                <a:solidFill>
                  <a:srgbClr val="013947"/>
                </a:solidFill>
                <a:latin typeface="Corbel" panose="020B0503020204020204" pitchFamily="34" charset="0"/>
              </a:defRPr>
            </a:lvl3pPr>
            <a:lvl4pPr>
              <a:defRPr baseline="0">
                <a:solidFill>
                  <a:srgbClr val="013947"/>
                </a:solidFill>
                <a:latin typeface="Corbel" panose="020B0503020204020204" pitchFamily="34" charset="0"/>
              </a:defRPr>
            </a:lvl4pPr>
            <a:lvl5pPr>
              <a:defRPr baseline="0">
                <a:solidFill>
                  <a:srgbClr val="013947"/>
                </a:solidFill>
                <a:latin typeface="Corbel" panose="020B0503020204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97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17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87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06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12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75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7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1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A6396-395E-4ADA-8EE5-F328BC863A04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73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e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etryjohnson/Talk-Patterns_of_Effective_Test_Setup/" TargetMode="External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etry-johnson.com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6" y="1456506"/>
            <a:ext cx="10515600" cy="20698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 smtClean="0"/>
              <a:t>Don't Write Secure Code!</a:t>
            </a:r>
            <a:br>
              <a:rPr lang="en-US" sz="6000" dirty="0" smtClean="0"/>
            </a:b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(Build secure systems instead)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00133" y="5222420"/>
            <a:ext cx="41917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013947"/>
                </a:solidFill>
              </a:rPr>
              <a:t>Seth Petry-Johnson</a:t>
            </a:r>
            <a:br>
              <a:rPr lang="en-US" sz="4000" dirty="0" smtClean="0">
                <a:solidFill>
                  <a:srgbClr val="013947"/>
                </a:solidFill>
              </a:rPr>
            </a:br>
            <a:r>
              <a:rPr lang="en-US" sz="3200" dirty="0" smtClean="0">
                <a:solidFill>
                  <a:srgbClr val="013947"/>
                </a:solidFill>
              </a:rPr>
              <a:t>@</a:t>
            </a:r>
            <a:r>
              <a:rPr lang="en-US" sz="4000" dirty="0" smtClean="0">
                <a:solidFill>
                  <a:srgbClr val="013947"/>
                </a:solidFill>
              </a:rPr>
              <a:t>spetryjohnson</a:t>
            </a:r>
            <a:endParaRPr lang="en-US" sz="32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50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What framework stuff can I tap into?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MVC </a:t>
            </a:r>
            <a:r>
              <a:rPr lang="en-US" sz="4000" dirty="0" err="1" smtClean="0"/>
              <a:t>ActionFilter</a:t>
            </a:r>
            <a:r>
              <a:rPr lang="en-US" sz="4000" dirty="0" smtClean="0"/>
              <a:t> attributes (</a:t>
            </a:r>
            <a:r>
              <a:rPr lang="en-US" sz="4000" i="1" dirty="0" err="1" smtClean="0"/>
              <a:t>OnActionExecuting</a:t>
            </a:r>
            <a:r>
              <a:rPr lang="en-US" sz="4000" i="1" dirty="0" smtClean="0"/>
              <a:t>)</a:t>
            </a:r>
            <a:br>
              <a:rPr lang="en-US" sz="4000" i="1" dirty="0" smtClean="0"/>
            </a:br>
            <a:endParaRPr lang="en-US" sz="4000" dirty="0" smtClean="0"/>
          </a:p>
          <a:p>
            <a:r>
              <a:rPr lang="en-US" sz="4000" dirty="0"/>
              <a:t>jQuery AJAX events (</a:t>
            </a:r>
            <a:r>
              <a:rPr lang="en-US" sz="4000" i="1" dirty="0" err="1"/>
              <a:t>ajaxStart</a:t>
            </a:r>
            <a:r>
              <a:rPr lang="en-US" sz="4000" i="1" dirty="0"/>
              <a:t>, </a:t>
            </a:r>
            <a:r>
              <a:rPr lang="en-US" sz="4000" i="1" dirty="0" err="1"/>
              <a:t>ajaxEnd</a:t>
            </a:r>
            <a:r>
              <a:rPr lang="en-US" sz="4000" i="1" dirty="0"/>
              <a:t>, </a:t>
            </a:r>
            <a:r>
              <a:rPr lang="en-US" sz="4000" i="1" dirty="0" err="1"/>
              <a:t>ajaxPrefilter</a:t>
            </a:r>
            <a:r>
              <a:rPr lang="en-US" sz="4000" i="1" dirty="0"/>
              <a:t>)</a:t>
            </a:r>
            <a:br>
              <a:rPr lang="en-US" sz="4000" i="1" dirty="0"/>
            </a:br>
            <a:endParaRPr lang="en-US" sz="4000" i="1" dirty="0"/>
          </a:p>
          <a:p>
            <a:r>
              <a:rPr lang="en-US" sz="4000" dirty="0" smtClean="0"/>
              <a:t>ORM interceptors (</a:t>
            </a:r>
            <a:r>
              <a:rPr lang="en-US" sz="4000" i="1" dirty="0" smtClean="0"/>
              <a:t>connection opened)</a:t>
            </a:r>
            <a:br>
              <a:rPr lang="en-US" sz="4000" i="1" dirty="0" smtClean="0"/>
            </a:br>
            <a:endParaRPr lang="en-US" sz="4000" dirty="0" smtClean="0"/>
          </a:p>
          <a:p>
            <a:r>
              <a:rPr lang="en-US" sz="4000" dirty="0" err="1" smtClean="0"/>
              <a:t>PostSharp</a:t>
            </a:r>
            <a:r>
              <a:rPr lang="en-US" sz="4000" dirty="0" smtClean="0"/>
              <a:t> (</a:t>
            </a:r>
            <a:r>
              <a:rPr lang="en-US" sz="4000" i="1" dirty="0" smtClean="0"/>
              <a:t>property access, method boundaries</a:t>
            </a:r>
            <a:r>
              <a:rPr lang="en-US" sz="4000" dirty="0" smtClean="0"/>
              <a:t>)</a:t>
            </a:r>
          </a:p>
          <a:p>
            <a:endParaRPr lang="en-US" sz="3200" dirty="0" smtClean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4000" dirty="0" smtClean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96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7449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"Cross cutting" concern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18387"/>
            <a:ext cx="10515600" cy="18140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Any security requirement that </a:t>
            </a:r>
          </a:p>
          <a:p>
            <a:pPr marL="0" indent="0" algn="ctr">
              <a:buNone/>
            </a:pPr>
            <a:r>
              <a:rPr lang="en-US" sz="4000" dirty="0" smtClean="0"/>
              <a:t>spans multiple features</a:t>
            </a:r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69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3229789"/>
            <a:ext cx="2303208" cy="30424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947385" y="337963"/>
            <a:ext cx="4810602" cy="800223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628103" y="2418734"/>
            <a:ext cx="764825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Security Requirements:</a:t>
            </a:r>
          </a:p>
          <a:p>
            <a:endParaRPr lang="en-US" sz="2800" dirty="0"/>
          </a:p>
          <a:p>
            <a:pPr marL="342900" indent="-342900">
              <a:buAutoNum type="arabicParenR"/>
            </a:pPr>
            <a:r>
              <a:rPr lang="en-US" sz="2800" dirty="0" smtClean="0"/>
              <a:t>User must be logged in</a:t>
            </a:r>
            <a:br>
              <a:rPr lang="en-US" sz="2800" dirty="0" smtClean="0"/>
            </a:br>
            <a:endParaRPr lang="en-US" sz="2800" dirty="0" smtClean="0"/>
          </a:p>
          <a:p>
            <a:pPr marL="342900" indent="-342900">
              <a:buAutoNum type="arabicParenR"/>
            </a:pPr>
            <a:r>
              <a:rPr lang="en-US" sz="2800" dirty="0" smtClean="0"/>
              <a:t>Users with the "Manage Orders" permission see all Orders</a:t>
            </a:r>
            <a:br>
              <a:rPr lang="en-US" sz="2800" dirty="0" smtClean="0"/>
            </a:br>
            <a:endParaRPr lang="en-US" sz="2800" dirty="0" smtClean="0"/>
          </a:p>
          <a:p>
            <a:pPr marL="342900" indent="-342900">
              <a:buAutoNum type="arabicParenR"/>
            </a:pPr>
            <a:r>
              <a:rPr lang="en-US" sz="2800" dirty="0" smtClean="0"/>
              <a:t>Everyone else sees only their own Orders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8178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438157" cy="50640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947385" y="337963"/>
            <a:ext cx="4810602" cy="800223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28103" y="2418734"/>
            <a:ext cx="764825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Security Requirements:</a:t>
            </a:r>
          </a:p>
          <a:p>
            <a:endParaRPr lang="en-US" sz="2800" dirty="0"/>
          </a:p>
          <a:p>
            <a:pPr marL="342900" indent="-342900">
              <a:buAutoNum type="arabicParenR"/>
            </a:pPr>
            <a:r>
              <a:rPr lang="en-US" sz="2800" dirty="0" smtClean="0"/>
              <a:t>User must be logged in</a:t>
            </a:r>
            <a:br>
              <a:rPr lang="en-US" sz="2800" dirty="0" smtClean="0"/>
            </a:br>
            <a:endParaRPr lang="en-US" sz="2800" dirty="0" smtClean="0"/>
          </a:p>
          <a:p>
            <a:pPr marL="342900" indent="-342900">
              <a:buAutoNum type="arabicParenR"/>
            </a:pPr>
            <a:r>
              <a:rPr lang="en-US" sz="2800" dirty="0" smtClean="0"/>
              <a:t>Users with the "Manage Orders" permission see all Orders</a:t>
            </a:r>
            <a:br>
              <a:rPr lang="en-US" sz="2800" dirty="0" smtClean="0"/>
            </a:br>
            <a:endParaRPr lang="en-US" sz="2800" dirty="0" smtClean="0"/>
          </a:p>
          <a:p>
            <a:pPr marL="342900" indent="-342900">
              <a:buAutoNum type="arabicParenR"/>
            </a:pPr>
            <a:r>
              <a:rPr lang="en-US" sz="2800" dirty="0" smtClean="0"/>
              <a:t>Everyone else sees only their own Orders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9272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438157" cy="50640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6295019" y="1685597"/>
            <a:ext cx="4810602" cy="530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438157" cy="50640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585502" y="2976081"/>
            <a:ext cx="4810602" cy="272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03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438157" cy="506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58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53158"/>
            <a:ext cx="10522191" cy="51048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7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2" y="2193260"/>
            <a:ext cx="10783355" cy="4561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07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2" y="2193260"/>
            <a:ext cx="10783355" cy="4561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0103" y="1742919"/>
            <a:ext cx="7781452" cy="237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22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I hate writing secure code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59991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2" y="2193260"/>
            <a:ext cx="10783355" cy="4561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7789" y="1690688"/>
            <a:ext cx="7198579" cy="245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44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2" y="2193260"/>
            <a:ext cx="10783355" cy="4561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7046" y="2058324"/>
            <a:ext cx="7704509" cy="181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68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Show me the codez!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dirty="0" smtClean="0">
                <a:solidFill>
                  <a:srgbClr val="013947"/>
                </a:solidFill>
              </a:rPr>
              <a:t>bit.ly/2i0J91d</a:t>
            </a:r>
            <a:endParaRPr lang="en-US" sz="48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1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SQL Injection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dirty="0" smtClean="0">
                <a:solidFill>
                  <a:srgbClr val="013947"/>
                </a:solidFill>
              </a:rPr>
              <a:t>Little Bobby Tables, at it again</a:t>
            </a:r>
            <a:endParaRPr lang="en-US" sz="48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68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SQL Injection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39744"/>
            <a:ext cx="10783529" cy="17972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386055"/>
            <a:ext cx="10870128" cy="143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Cross </a:t>
            </a:r>
            <a:r>
              <a:rPr lang="en-US" sz="4800" dirty="0"/>
              <a:t>Site Request </a:t>
            </a:r>
            <a:r>
              <a:rPr lang="en-US" sz="4800" dirty="0" smtClean="0"/>
              <a:t>Forgery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dirty="0" smtClean="0">
                <a:solidFill>
                  <a:srgbClr val="013947"/>
                </a:solidFill>
              </a:rPr>
              <a:t>Fun fact</a:t>
            </a:r>
            <a:r>
              <a:rPr lang="en-US" baseline="30000" dirty="0" smtClean="0">
                <a:solidFill>
                  <a:srgbClr val="013947"/>
                </a:solidFill>
              </a:rPr>
              <a:t>*</a:t>
            </a:r>
            <a:r>
              <a:rPr lang="en-US" dirty="0" smtClean="0">
                <a:solidFill>
                  <a:srgbClr val="013947"/>
                </a:solidFill>
              </a:rPr>
              <a:t>: users never log out. Ever.</a:t>
            </a:r>
            <a:endParaRPr lang="en-US" sz="4800" dirty="0">
              <a:solidFill>
                <a:srgbClr val="013947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457891"/>
            <a:ext cx="2733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aseline="30000" dirty="0" smtClean="0">
                <a:solidFill>
                  <a:schemeClr val="bg1">
                    <a:lumMod val="50000"/>
                  </a:schemeClr>
                </a:solidFill>
              </a:rPr>
              <a:t>*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Not actually a fact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60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Cross Site Request Forgery (CSRF)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7"/>
            <a:ext cx="11175520" cy="460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12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CSRF Defense </a:t>
            </a:r>
            <a:r>
              <a:rPr lang="en-US" sz="4800" dirty="0"/>
              <a:t>– feature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961" y="1690688"/>
            <a:ext cx="10990006" cy="2853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962" y="4759518"/>
            <a:ext cx="7819104" cy="184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68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CSRF Defense – feature (ajax)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990797"/>
            <a:ext cx="5415116" cy="12509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3748290"/>
            <a:ext cx="11309381" cy="241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50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051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CSRF Defense </a:t>
            </a:r>
            <a:r>
              <a:rPr lang="en-US" sz="4800" dirty="0"/>
              <a:t>– </a:t>
            </a:r>
            <a:r>
              <a:rPr lang="en-US" sz="4800" dirty="0" smtClean="0"/>
              <a:t>cross cutting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49972"/>
            <a:ext cx="8481011" cy="189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26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strike="sngStrike" dirty="0" smtClean="0">
                <a:solidFill>
                  <a:schemeClr val="bg1">
                    <a:lumMod val="75000"/>
                  </a:schemeClr>
                </a:solidFill>
              </a:rPr>
              <a:t>I hate writing secure code</a:t>
            </a:r>
            <a:r>
              <a:rPr lang="en-US" sz="4800" strike="sngStrike" dirty="0" smtClean="0"/>
              <a:t/>
            </a:r>
            <a:br>
              <a:rPr lang="en-US" sz="4800" strike="sngStrike" dirty="0" smtClean="0"/>
            </a:br>
            <a:r>
              <a:rPr lang="en-US" sz="4800" dirty="0" smtClean="0"/>
              <a:t>I hate writing secure </a:t>
            </a:r>
            <a:r>
              <a:rPr lang="en-US" sz="4800" i="1" dirty="0" smtClean="0"/>
              <a:t>feature </a:t>
            </a:r>
            <a:r>
              <a:rPr lang="en-US" sz="4800" dirty="0" smtClean="0"/>
              <a:t>code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7593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051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CSRF Defense </a:t>
            </a:r>
            <a:r>
              <a:rPr lang="en-US" sz="4800" dirty="0"/>
              <a:t>– cross cutting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24" y="1941411"/>
            <a:ext cx="11918630" cy="478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97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051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CSRF Defense </a:t>
            </a:r>
            <a:r>
              <a:rPr lang="en-US" sz="4800" dirty="0"/>
              <a:t>– cross cutting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81" y="2354365"/>
            <a:ext cx="11754038" cy="332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99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051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CSRF Defense </a:t>
            </a:r>
            <a:r>
              <a:rPr lang="en-US" sz="4800" dirty="0"/>
              <a:t>– cross cutting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17" y="2238493"/>
            <a:ext cx="11946824" cy="402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25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CSRF Defense </a:t>
            </a:r>
            <a:r>
              <a:rPr lang="en-US" sz="4800" dirty="0"/>
              <a:t>– cross cutting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121741"/>
            <a:ext cx="11077519" cy="14190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4378322"/>
            <a:ext cx="8985692" cy="217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46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CSRF Defense </a:t>
            </a:r>
            <a:r>
              <a:rPr lang="en-US" sz="4800" dirty="0"/>
              <a:t>– cross </a:t>
            </a:r>
            <a:r>
              <a:rPr lang="en-US" sz="4800" dirty="0" smtClean="0"/>
              <a:t>cutting (ajax)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5088"/>
            <a:ext cx="9342718" cy="22154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175994"/>
            <a:ext cx="9452294" cy="25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23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Authentication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dirty="0" smtClean="0">
                <a:solidFill>
                  <a:srgbClr val="013947"/>
                </a:solidFill>
              </a:rPr>
              <a:t>Keeping out the unwashed masses</a:t>
            </a:r>
            <a:endParaRPr lang="en-US" sz="48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80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Authentication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21630"/>
            <a:ext cx="11114728" cy="326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3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Authentication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1353800" cy="503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0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Authentication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690688"/>
            <a:ext cx="11363759" cy="503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29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Authentication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690688"/>
            <a:ext cx="9373015" cy="503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28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strike="sngStrike" dirty="0" smtClean="0">
                <a:solidFill>
                  <a:schemeClr val="bg1">
                    <a:lumMod val="75000"/>
                  </a:schemeClr>
                </a:solidFill>
              </a:rPr>
              <a:t>I hate writing secure code</a:t>
            </a:r>
            <a:br>
              <a:rPr lang="en-US" sz="4800" strike="sngStrike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4800" strike="sngStrike" dirty="0" smtClean="0">
                <a:solidFill>
                  <a:schemeClr val="bg1">
                    <a:lumMod val="75000"/>
                  </a:schemeClr>
                </a:solidFill>
              </a:rPr>
              <a:t>I hate writing secure features</a:t>
            </a:r>
            <a:r>
              <a:rPr lang="en-US" sz="4800" strike="sngStrike" dirty="0" smtClean="0"/>
              <a:t/>
            </a:r>
            <a:br>
              <a:rPr lang="en-US" sz="4800" strike="sngStrike" dirty="0" smtClean="0"/>
            </a:br>
            <a:r>
              <a:rPr lang="en-US" sz="4800" dirty="0" smtClean="0"/>
              <a:t>I hate implementing </a:t>
            </a:r>
            <a:r>
              <a:rPr lang="en-US" sz="4800" i="1" dirty="0" smtClean="0"/>
              <a:t>cross-cutting security concerns</a:t>
            </a:r>
            <a:r>
              <a:rPr lang="en-US" sz="4800" dirty="0" smtClean="0"/>
              <a:t> by repeating the same patterns over and over again in my feature-level code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84605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Authentication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690688"/>
            <a:ext cx="11363759" cy="503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65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Access Control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dirty="0" smtClean="0">
                <a:solidFill>
                  <a:srgbClr val="013947"/>
                </a:solidFill>
              </a:rPr>
              <a:t>Keeping Bob's hands off Alice's data</a:t>
            </a:r>
            <a:endParaRPr lang="en-US" sz="48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38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</a:t>
            </a:r>
            <a:r>
              <a:rPr lang="en-US" sz="4800" dirty="0" smtClean="0"/>
              <a:t>feature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35339"/>
            <a:ext cx="11037660" cy="428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97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</a:t>
            </a:r>
            <a:r>
              <a:rPr lang="en-US" sz="4800" dirty="0" smtClean="0"/>
              <a:t>feature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419" y="1825624"/>
            <a:ext cx="11614245" cy="432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00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94332"/>
            <a:ext cx="10894379" cy="385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46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253325"/>
            <a:ext cx="10782445" cy="382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97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</a:t>
            </a:r>
            <a:r>
              <a:rPr lang="en-US" sz="4800" dirty="0" smtClean="0"/>
              <a:t>Row Level Security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32100"/>
            <a:ext cx="11207988" cy="438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63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</a:t>
            </a:r>
            <a:r>
              <a:rPr lang="en-US" sz="4800" dirty="0" smtClean="0"/>
              <a:t>Row Level Security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09082"/>
            <a:ext cx="8920022" cy="22744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866968"/>
            <a:ext cx="4033116" cy="199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91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</a:t>
            </a:r>
            <a:r>
              <a:rPr lang="en-US" sz="4800" dirty="0" smtClean="0"/>
              <a:t>Row Level Security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046" y="1471339"/>
            <a:ext cx="11808716" cy="538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90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</a:t>
            </a:r>
            <a:r>
              <a:rPr lang="en-US" sz="4800" dirty="0" smtClean="0"/>
              <a:t>Row Level Security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711" y="3034992"/>
            <a:ext cx="11345289" cy="156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17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What's on </a:t>
            </a:r>
            <a:r>
              <a:rPr lang="en-US" sz="4800" smtClean="0"/>
              <a:t>the agenda?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Define "cross cutting" security concerns</a:t>
            </a:r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23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</a:t>
            </a:r>
            <a:r>
              <a:rPr lang="en-US" sz="4800" dirty="0" smtClean="0"/>
              <a:t>Row Level Security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91594"/>
            <a:ext cx="10701511" cy="523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86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07646"/>
            <a:ext cx="11147699" cy="317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96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Page-level Authorization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dirty="0" smtClean="0">
                <a:solidFill>
                  <a:srgbClr val="013947"/>
                </a:solidFill>
              </a:rPr>
              <a:t>Keeping Bob in his sandbox </a:t>
            </a:r>
            <a:endParaRPr lang="en-US" sz="48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5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Page Authorization – feature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11595"/>
            <a:ext cx="11163466" cy="285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30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Page Authorization – feature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11595"/>
            <a:ext cx="11163466" cy="2855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911595"/>
            <a:ext cx="11163466" cy="285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06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Page Authorization – </a:t>
            </a:r>
            <a:r>
              <a:rPr lang="en-US" sz="4800" dirty="0" smtClean="0"/>
              <a:t>cross cutting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21471"/>
            <a:ext cx="9677400" cy="197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00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31" y="133650"/>
            <a:ext cx="11973255" cy="648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9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Property-level Authorization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dirty="0" smtClean="0">
                <a:solidFill>
                  <a:srgbClr val="013947"/>
                </a:solidFill>
              </a:rPr>
              <a:t>Keeping private data private!</a:t>
            </a:r>
            <a:endParaRPr lang="en-US" sz="48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98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Property </a:t>
            </a:r>
            <a:r>
              <a:rPr lang="en-US" sz="4800" dirty="0"/>
              <a:t>Authorization – feature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19735"/>
            <a:ext cx="11325789" cy="426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86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Property Authorization – </a:t>
            </a:r>
            <a:r>
              <a:rPr lang="en-US" sz="4800" dirty="0" smtClean="0"/>
              <a:t>cross cutting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36103"/>
            <a:ext cx="7184923" cy="396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01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What's on </a:t>
            </a:r>
            <a:r>
              <a:rPr lang="en-US" sz="4800" smtClean="0"/>
              <a:t>the agenda?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Define "cross cutting" security concerns</a:t>
            </a:r>
          </a:p>
          <a:p>
            <a:endParaRPr lang="en-US" sz="4000" dirty="0"/>
          </a:p>
          <a:p>
            <a:r>
              <a:rPr lang="en-US" sz="4000" dirty="0" smtClean="0"/>
              <a:t>"Secure by default" examples</a:t>
            </a:r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31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Property Authorization – </a:t>
            </a:r>
            <a:r>
              <a:rPr lang="en-US" sz="4800" dirty="0" smtClean="0"/>
              <a:t>cross cutting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501" y="1599785"/>
            <a:ext cx="11690263" cy="144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84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Property Authorization – </a:t>
            </a:r>
            <a:r>
              <a:rPr lang="en-US" sz="4800" dirty="0" smtClean="0"/>
              <a:t>cross cutting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502" y="1599786"/>
            <a:ext cx="11690262" cy="52582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3396" y="5167398"/>
            <a:ext cx="880010" cy="68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41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Property Authorization – </a:t>
            </a:r>
            <a:r>
              <a:rPr lang="en-US" sz="4800" dirty="0" smtClean="0"/>
              <a:t>cross cutting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36103"/>
            <a:ext cx="7184923" cy="396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18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03" y="85314"/>
            <a:ext cx="9276976" cy="677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39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Property Authorization – </a:t>
            </a:r>
            <a:r>
              <a:rPr lang="en-US" sz="4800" dirty="0" smtClean="0"/>
              <a:t>cross cutting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87507"/>
            <a:ext cx="8391822" cy="217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80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Property </a:t>
            </a:r>
            <a:r>
              <a:rPr lang="en-US" sz="4800" dirty="0" smtClean="0"/>
              <a:t>Encryption </a:t>
            </a:r>
            <a:r>
              <a:rPr lang="en-US" sz="4800" dirty="0"/>
              <a:t>– </a:t>
            </a:r>
            <a:r>
              <a:rPr lang="en-US" sz="4800" dirty="0" smtClean="0"/>
              <a:t>cross cutting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55525"/>
            <a:ext cx="8980131" cy="130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66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Auditing and Testing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dirty="0" smtClean="0">
                <a:solidFill>
                  <a:srgbClr val="013947"/>
                </a:solidFill>
              </a:rPr>
              <a:t>Try </a:t>
            </a:r>
            <a:r>
              <a:rPr lang="en-US" i="1" dirty="0" smtClean="0">
                <a:solidFill>
                  <a:srgbClr val="013947"/>
                </a:solidFill>
              </a:rPr>
              <a:t>this </a:t>
            </a:r>
            <a:r>
              <a:rPr lang="en-US" dirty="0" smtClean="0">
                <a:solidFill>
                  <a:srgbClr val="013947"/>
                </a:solidFill>
              </a:rPr>
              <a:t>with your fancy dynamic language!</a:t>
            </a:r>
            <a:endParaRPr lang="en-US" sz="48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20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Authorization auditing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690688"/>
            <a:ext cx="7509387" cy="507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98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Authorization auditing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8817773" cy="500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28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Authorization auditing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78206"/>
            <a:ext cx="11318310" cy="547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88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What's on </a:t>
            </a:r>
            <a:r>
              <a:rPr lang="en-US" sz="4800" smtClean="0"/>
              <a:t>the agenda?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Define "cross cutting" security concerns</a:t>
            </a:r>
          </a:p>
          <a:p>
            <a:endParaRPr lang="en-US" sz="4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"Secure by default" examples</a:t>
            </a:r>
          </a:p>
          <a:p>
            <a:endParaRPr lang="en-US" sz="4000" dirty="0"/>
          </a:p>
          <a:p>
            <a:r>
              <a:rPr lang="en-US" sz="4000" dirty="0" smtClean="0"/>
              <a:t>Declarative vs Imperative security</a:t>
            </a:r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69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Authorization auditing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4"/>
            <a:ext cx="8467167" cy="445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14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Authorization auditing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8817773" cy="500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4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554" y="1672545"/>
            <a:ext cx="5496889" cy="15988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32122" y="3797419"/>
            <a:ext cx="4854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13947"/>
                </a:solidFill>
              </a:rPr>
              <a:t>http://</a:t>
            </a:r>
            <a:r>
              <a:rPr lang="en-US" sz="3600" dirty="0" smtClean="0">
                <a:solidFill>
                  <a:srgbClr val="013947"/>
                </a:solidFill>
              </a:rPr>
              <a:t>approvaltests.com</a:t>
            </a:r>
            <a:endParaRPr lang="en-US" sz="36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85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Approval Tests – Step 1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4"/>
            <a:ext cx="7946506" cy="481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66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Approval Tests – Step 2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06187"/>
            <a:ext cx="11249815" cy="302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74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Approval Tests – Step 3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84210"/>
            <a:ext cx="7361903" cy="533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58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Approval Tests – Step </a:t>
            </a:r>
            <a:r>
              <a:rPr lang="en-US" sz="4800" dirty="0"/>
              <a:t>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705436"/>
            <a:ext cx="11180747" cy="472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46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What makes auditing easier?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Using [Attributes] to decorate classes/methods</a:t>
            </a:r>
          </a:p>
          <a:p>
            <a:endParaRPr lang="en-US" sz="4000" dirty="0" smtClean="0"/>
          </a:p>
          <a:p>
            <a:r>
              <a:rPr lang="en-US" sz="4000" dirty="0" smtClean="0"/>
              <a:t>Inheriting a base class</a:t>
            </a:r>
          </a:p>
          <a:p>
            <a:endParaRPr lang="en-US" sz="4000" dirty="0"/>
          </a:p>
          <a:p>
            <a:r>
              <a:rPr lang="en-US" sz="4000" dirty="0" smtClean="0"/>
              <a:t>Implementing an interface</a:t>
            </a:r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54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Recap – 55 minutes of knowledge, 1 slide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31013" cy="5032376"/>
          </a:xfrm>
        </p:spPr>
        <p:txBody>
          <a:bodyPr>
            <a:normAutofit fontScale="92500" lnSpcReduction="20000"/>
          </a:bodyPr>
          <a:lstStyle/>
          <a:p>
            <a:r>
              <a:rPr lang="en-US" sz="4000" dirty="0" smtClean="0"/>
              <a:t>Cross cutting concerns </a:t>
            </a:r>
            <a:r>
              <a:rPr lang="en-US" sz="4000" dirty="0" smtClean="0">
                <a:sym typeface="Wingdings" panose="05000000000000000000" pitchFamily="2" charset="2"/>
              </a:rPr>
              <a:t> framework code</a:t>
            </a:r>
            <a:endParaRPr lang="en-US" sz="4000" dirty="0" smtClean="0"/>
          </a:p>
          <a:p>
            <a:r>
              <a:rPr lang="en-US" sz="4000" dirty="0" smtClean="0"/>
              <a:t>"Secure by default" is the holy grail</a:t>
            </a:r>
          </a:p>
          <a:p>
            <a:r>
              <a:rPr lang="en-US" sz="4000" dirty="0" smtClean="0"/>
              <a:t>Declarative &gt; imperative</a:t>
            </a:r>
          </a:p>
          <a:p>
            <a:r>
              <a:rPr lang="en-US" sz="4000" dirty="0" smtClean="0"/>
              <a:t>Automated audits &gt; exhaustive testing</a:t>
            </a:r>
          </a:p>
          <a:p>
            <a:pPr marL="0" indent="0">
              <a:buNone/>
            </a:pP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>bit.ly/2i0J91d</a:t>
            </a:r>
            <a:endParaRPr lang="en-US" sz="4000" b="1" dirty="0"/>
          </a:p>
          <a:p>
            <a:endParaRPr lang="en-US" sz="4000" dirty="0"/>
          </a:p>
          <a:p>
            <a:pPr marL="0" indent="0">
              <a:buNone/>
            </a:pPr>
            <a:r>
              <a:rPr lang="en-US" sz="4000" dirty="0">
                <a:hlinkClick r:id="rId3"/>
              </a:rPr>
              <a:t>github.com/</a:t>
            </a:r>
            <a:r>
              <a:rPr lang="en-US" sz="4000" dirty="0" err="1">
                <a:hlinkClick r:id="rId3"/>
              </a:rPr>
              <a:t>spetryjohnson</a:t>
            </a:r>
            <a:r>
              <a:rPr lang="en-US" sz="4000" dirty="0"/>
              <a:t> 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|</a:t>
            </a:r>
            <a:r>
              <a:rPr lang="en-US" sz="4000" dirty="0"/>
              <a:t> </a:t>
            </a:r>
            <a:r>
              <a:rPr lang="en-US" sz="4000" dirty="0">
                <a:hlinkClick r:id="rId4"/>
              </a:rPr>
              <a:t>www.petry-johnson.com</a:t>
            </a: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  <a:p>
            <a:pPr marL="0" indent="0" algn="ctr">
              <a:buNone/>
            </a:pPr>
            <a:r>
              <a:rPr lang="en-US" sz="4000" b="1" dirty="0"/>
              <a:t>@</a:t>
            </a:r>
            <a:r>
              <a:rPr lang="en-US" sz="4000" b="1" dirty="0" err="1"/>
              <a:t>spetryjohnson</a:t>
            </a:r>
            <a:endParaRPr lang="en-US" sz="4000" b="1" dirty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5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What's on </a:t>
            </a:r>
            <a:r>
              <a:rPr lang="en-US" sz="4800" smtClean="0"/>
              <a:t>the agenda?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Define "cross cutting" security concerns</a:t>
            </a:r>
          </a:p>
          <a:p>
            <a:endParaRPr lang="en-US" sz="4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"Secure by default" examples</a:t>
            </a:r>
          </a:p>
          <a:p>
            <a:endParaRPr lang="en-US" sz="4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Declarative vs Imperative security</a:t>
            </a:r>
          </a:p>
          <a:p>
            <a:endParaRPr lang="en-US" sz="4000" dirty="0"/>
          </a:p>
          <a:p>
            <a:r>
              <a:rPr lang="en-US" sz="4000" dirty="0" smtClean="0"/>
              <a:t>Audit / Testing</a:t>
            </a:r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63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7449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Application "framework"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18387"/>
            <a:ext cx="10515600" cy="18140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Any code that leverages "hooks"</a:t>
            </a:r>
          </a:p>
          <a:p>
            <a:pPr marL="0" indent="0" algn="ctr">
              <a:buNone/>
            </a:pPr>
            <a:r>
              <a:rPr lang="en-US" sz="4000" dirty="0" smtClean="0"/>
              <a:t>in the underlying system</a:t>
            </a:r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41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24308</TotalTime>
  <Words>550</Words>
  <Application>Microsoft Office PowerPoint</Application>
  <PresentationFormat>Widescreen</PresentationFormat>
  <Paragraphs>374</Paragraphs>
  <Slides>78</Slides>
  <Notes>78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4" baseType="lpstr">
      <vt:lpstr>Arial</vt:lpstr>
      <vt:lpstr>Calibri</vt:lpstr>
      <vt:lpstr>Calibri Light</vt:lpstr>
      <vt:lpstr>Corbel</vt:lpstr>
      <vt:lpstr>Wingdings</vt:lpstr>
      <vt:lpstr>Office Theme</vt:lpstr>
      <vt:lpstr>Don't Write Secure Code!  (Build secure systems instead)</vt:lpstr>
      <vt:lpstr>I hate writing secure code</vt:lpstr>
      <vt:lpstr>I hate writing secure code I hate writing secure feature code</vt:lpstr>
      <vt:lpstr>I hate writing secure code I hate writing secure features I hate implementing cross-cutting security concerns by repeating the same patterns over and over again in my feature-level code</vt:lpstr>
      <vt:lpstr>What's on the agenda?</vt:lpstr>
      <vt:lpstr>What's on the agenda?</vt:lpstr>
      <vt:lpstr>What's on the agenda?</vt:lpstr>
      <vt:lpstr>What's on the agenda?</vt:lpstr>
      <vt:lpstr>Application "framework"</vt:lpstr>
      <vt:lpstr>What framework stuff can I tap into?</vt:lpstr>
      <vt:lpstr>"Cross cutting" concern</vt:lpstr>
      <vt:lpstr>"Cross cutting" concerns</vt:lpstr>
      <vt:lpstr>"Cross cutting" concerns</vt:lpstr>
      <vt:lpstr>"Cross cutting" concerns</vt:lpstr>
      <vt:lpstr>"Cross cutting" concerns</vt:lpstr>
      <vt:lpstr>"Cross cutting" concerns</vt:lpstr>
      <vt:lpstr>"Cross cutting" concerns</vt:lpstr>
      <vt:lpstr>"Cross cutting" concerns</vt:lpstr>
      <vt:lpstr>"Cross cutting" concerns</vt:lpstr>
      <vt:lpstr>"Cross cutting" concerns</vt:lpstr>
      <vt:lpstr>"Cross cutting" concerns</vt:lpstr>
      <vt:lpstr>Show me the codez!  bit.ly/2i0J91d</vt:lpstr>
      <vt:lpstr>SQL Injection  Little Bobby Tables, at it again</vt:lpstr>
      <vt:lpstr>SQL Injection</vt:lpstr>
      <vt:lpstr>Cross Site Request Forgery  Fun fact*: users never log out. Ever.</vt:lpstr>
      <vt:lpstr>Cross Site Request Forgery (CSRF)</vt:lpstr>
      <vt:lpstr>CSRF Defense – feature</vt:lpstr>
      <vt:lpstr>CSRF Defense – feature (ajax)</vt:lpstr>
      <vt:lpstr>CSRF Defense – cross cutting</vt:lpstr>
      <vt:lpstr>CSRF Defense – cross cutting</vt:lpstr>
      <vt:lpstr>CSRF Defense – cross cutting</vt:lpstr>
      <vt:lpstr>CSRF Defense – cross cutting</vt:lpstr>
      <vt:lpstr>CSRF Defense – cross cutting</vt:lpstr>
      <vt:lpstr>CSRF Defense – cross cutting (ajax)</vt:lpstr>
      <vt:lpstr>Authentication  Keeping out the unwashed masses</vt:lpstr>
      <vt:lpstr>Authentication</vt:lpstr>
      <vt:lpstr>Authentication</vt:lpstr>
      <vt:lpstr>Authentication</vt:lpstr>
      <vt:lpstr>Authentication</vt:lpstr>
      <vt:lpstr>Authentication</vt:lpstr>
      <vt:lpstr>Access Control  Keeping Bob's hands off Alice's data</vt:lpstr>
      <vt:lpstr>Access Control – feature</vt:lpstr>
      <vt:lpstr>Access Control – feature</vt:lpstr>
      <vt:lpstr>Access Control – framework</vt:lpstr>
      <vt:lpstr>Access Control – framework</vt:lpstr>
      <vt:lpstr>Access Control – Row Level Security</vt:lpstr>
      <vt:lpstr>Access Control – Row Level Security</vt:lpstr>
      <vt:lpstr>Access Control – Row Level Security</vt:lpstr>
      <vt:lpstr>Access Control – Row Level Security</vt:lpstr>
      <vt:lpstr>Access Control – Row Level Security</vt:lpstr>
      <vt:lpstr>Access Control – framework</vt:lpstr>
      <vt:lpstr>Page-level Authorization  Keeping Bob in his sandbox </vt:lpstr>
      <vt:lpstr>Page Authorization – feature</vt:lpstr>
      <vt:lpstr>Page Authorization – feature</vt:lpstr>
      <vt:lpstr>Page Authorization – cross cutting</vt:lpstr>
      <vt:lpstr>PowerPoint Presentation</vt:lpstr>
      <vt:lpstr>Property-level Authorization  Keeping private data private!</vt:lpstr>
      <vt:lpstr>Property Authorization – feature</vt:lpstr>
      <vt:lpstr>Property Authorization – cross cutting</vt:lpstr>
      <vt:lpstr>Property Authorization – cross cutting</vt:lpstr>
      <vt:lpstr>Property Authorization – cross cutting</vt:lpstr>
      <vt:lpstr>Property Authorization – cross cutting</vt:lpstr>
      <vt:lpstr>PowerPoint Presentation</vt:lpstr>
      <vt:lpstr>Property Authorization – cross cutting</vt:lpstr>
      <vt:lpstr>Property Encryption – cross cutting</vt:lpstr>
      <vt:lpstr>Auditing and Testing  Try this with your fancy dynamic language!</vt:lpstr>
      <vt:lpstr>Authorization auditing</vt:lpstr>
      <vt:lpstr>Authorization auditing</vt:lpstr>
      <vt:lpstr>Authorization auditing</vt:lpstr>
      <vt:lpstr>Authorization auditing</vt:lpstr>
      <vt:lpstr>Authorization auditing</vt:lpstr>
      <vt:lpstr>PowerPoint Presentation</vt:lpstr>
      <vt:lpstr>Approval Tests – Step 1</vt:lpstr>
      <vt:lpstr>Approval Tests – Step 2</vt:lpstr>
      <vt:lpstr>Approval Tests – Step 3</vt:lpstr>
      <vt:lpstr>Approval Tests – Step 4</vt:lpstr>
      <vt:lpstr>What makes auditing easier?</vt:lpstr>
      <vt:lpstr>Recap – 55 minutes of knowledge, 1 slide</vt:lpstr>
    </vt:vector>
  </TitlesOfParts>
  <Company>Heuristic Solutions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Patterns of Effective Test Setup</dc:title>
  <dc:creator>Seth Petry-Johnson</dc:creator>
  <cp:lastModifiedBy>Seth Petry-Johnson</cp:lastModifiedBy>
  <cp:revision>771</cp:revision>
  <dcterms:created xsi:type="dcterms:W3CDTF">2013-12-09T01:29:59Z</dcterms:created>
  <dcterms:modified xsi:type="dcterms:W3CDTF">2017-01-07T23:36:33Z</dcterms:modified>
</cp:coreProperties>
</file>