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7"/>
  </p:notesMasterIdLst>
  <p:sldIdLst>
    <p:sldId id="395" r:id="rId2"/>
    <p:sldId id="486" r:id="rId3"/>
    <p:sldId id="488" r:id="rId4"/>
    <p:sldId id="489" r:id="rId5"/>
    <p:sldId id="482" r:id="rId6"/>
    <p:sldId id="547" r:id="rId7"/>
    <p:sldId id="548" r:id="rId8"/>
    <p:sldId id="549" r:id="rId9"/>
    <p:sldId id="497" r:id="rId10"/>
    <p:sldId id="582" r:id="rId11"/>
    <p:sldId id="570" r:id="rId12"/>
    <p:sldId id="491" r:id="rId13"/>
    <p:sldId id="495" r:id="rId14"/>
    <p:sldId id="492" r:id="rId15"/>
    <p:sldId id="493" r:id="rId16"/>
    <p:sldId id="494" r:id="rId17"/>
    <p:sldId id="498" r:id="rId18"/>
    <p:sldId id="496" r:id="rId19"/>
    <p:sldId id="510" r:id="rId20"/>
    <p:sldId id="511" r:id="rId21"/>
    <p:sldId id="512" r:id="rId22"/>
    <p:sldId id="499" r:id="rId23"/>
    <p:sldId id="545" r:id="rId24"/>
    <p:sldId id="541" r:id="rId25"/>
    <p:sldId id="550" r:id="rId26"/>
    <p:sldId id="579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53" r:id="rId38"/>
    <p:sldId id="574" r:id="rId39"/>
    <p:sldId id="573" r:id="rId40"/>
    <p:sldId id="575" r:id="rId41"/>
    <p:sldId id="534" r:id="rId42"/>
    <p:sldId id="505" r:id="rId43"/>
    <p:sldId id="535" r:id="rId44"/>
    <p:sldId id="576" r:id="rId45"/>
    <p:sldId id="507" r:id="rId46"/>
    <p:sldId id="536" r:id="rId47"/>
    <p:sldId id="580" r:id="rId48"/>
    <p:sldId id="538" r:id="rId49"/>
    <p:sldId id="539" r:id="rId50"/>
    <p:sldId id="577" r:id="rId51"/>
    <p:sldId id="537" r:id="rId52"/>
    <p:sldId id="551" r:id="rId53"/>
    <p:sldId id="552" r:id="rId54"/>
    <p:sldId id="581" r:id="rId55"/>
    <p:sldId id="501" r:id="rId56"/>
    <p:sldId id="529" r:id="rId57"/>
    <p:sldId id="546" r:id="rId58"/>
    <p:sldId id="502" r:id="rId59"/>
    <p:sldId id="503" r:id="rId60"/>
    <p:sldId id="531" r:id="rId61"/>
    <p:sldId id="532" r:id="rId62"/>
    <p:sldId id="533" r:id="rId63"/>
    <p:sldId id="554" r:id="rId64"/>
    <p:sldId id="530" r:id="rId65"/>
    <p:sldId id="555" r:id="rId66"/>
    <p:sldId id="556" r:id="rId67"/>
    <p:sldId id="557" r:id="rId68"/>
    <p:sldId id="558" r:id="rId69"/>
    <p:sldId id="559" r:id="rId70"/>
    <p:sldId id="564" r:id="rId71"/>
    <p:sldId id="561" r:id="rId72"/>
    <p:sldId id="565" r:id="rId73"/>
    <p:sldId id="566" r:id="rId74"/>
    <p:sldId id="568" r:id="rId75"/>
    <p:sldId id="58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165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8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99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61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70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5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96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51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8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52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89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60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97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68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89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7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57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30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78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framework stuff can I tap into?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MVC </a:t>
            </a:r>
            <a:r>
              <a:rPr lang="en-US" sz="4000" dirty="0" err="1" smtClean="0"/>
              <a:t>ActionFilter</a:t>
            </a:r>
            <a:r>
              <a:rPr lang="en-US" sz="4000" dirty="0" smtClean="0"/>
              <a:t> attributes (</a:t>
            </a:r>
            <a:r>
              <a:rPr lang="en-US" sz="4000" i="1" dirty="0" err="1" smtClean="0"/>
              <a:t>OnActionExecuting</a:t>
            </a:r>
            <a:r>
              <a:rPr lang="en-US" sz="4000" i="1" dirty="0" smtClean="0"/>
              <a:t>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/>
              <a:t>jQuery AJAX events (</a:t>
            </a:r>
            <a:r>
              <a:rPr lang="en-US" sz="4000" i="1" dirty="0" err="1"/>
              <a:t>ajaxStart</a:t>
            </a:r>
            <a:r>
              <a:rPr lang="en-US" sz="4000" i="1" dirty="0"/>
              <a:t>, </a:t>
            </a:r>
            <a:r>
              <a:rPr lang="en-US" sz="4000" i="1" dirty="0" err="1"/>
              <a:t>ajaxEnd</a:t>
            </a:r>
            <a:r>
              <a:rPr lang="en-US" sz="4000" i="1" dirty="0"/>
              <a:t>, </a:t>
            </a:r>
            <a:r>
              <a:rPr lang="en-US" sz="4000" i="1" dirty="0" err="1"/>
              <a:t>ajaxPrefilter</a:t>
            </a:r>
            <a:r>
              <a:rPr lang="en-US" sz="4000" i="1" dirty="0"/>
              <a:t>)</a:t>
            </a:r>
            <a:br>
              <a:rPr lang="en-US" sz="4000" i="1" dirty="0"/>
            </a:br>
            <a:endParaRPr lang="en-US" sz="4000" i="1" dirty="0"/>
          </a:p>
          <a:p>
            <a:r>
              <a:rPr lang="en-US" sz="4000" dirty="0" smtClean="0"/>
              <a:t>ORM </a:t>
            </a:r>
            <a:r>
              <a:rPr lang="en-US" sz="4000" dirty="0" smtClean="0"/>
              <a:t>interceptors (</a:t>
            </a:r>
            <a:r>
              <a:rPr lang="en-US" sz="4000" i="1" dirty="0" smtClean="0"/>
              <a:t>connection opened)</a:t>
            </a:r>
            <a:br>
              <a:rPr lang="en-US" sz="4000" i="1" dirty="0" smtClean="0"/>
            </a:br>
            <a:endParaRPr lang="en-US" sz="4000" dirty="0" smtClean="0"/>
          </a:p>
          <a:p>
            <a:r>
              <a:rPr lang="en-US" sz="4000" dirty="0" err="1" smtClean="0"/>
              <a:t>PostSharp</a:t>
            </a:r>
            <a:r>
              <a:rPr lang="en-US" sz="4000" dirty="0" smtClean="0"/>
              <a:t> </a:t>
            </a:r>
            <a:r>
              <a:rPr lang="en-US" sz="4000" dirty="0" smtClean="0"/>
              <a:t>(</a:t>
            </a:r>
            <a:r>
              <a:rPr lang="en-US" sz="4000" i="1" dirty="0" smtClean="0"/>
              <a:t>property access, method boundaries</a:t>
            </a:r>
            <a:r>
              <a:rPr lang="en-US" sz="4000" dirty="0" smtClean="0"/>
              <a:t>)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codez!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SQL Injection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Little Bobby Tables, at it again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Cross </a:t>
            </a:r>
            <a:r>
              <a:rPr lang="en-US" sz="4800" dirty="0"/>
              <a:t>Site Request </a:t>
            </a:r>
            <a:r>
              <a:rPr lang="en-US" sz="4800" dirty="0" smtClean="0"/>
              <a:t>Forgery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1175520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 </a:t>
            </a:r>
            <a:r>
              <a:rPr lang="en-US" sz="4800" dirty="0" smtClean="0"/>
              <a:t>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Authentication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out the unwashed masses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30"/>
            <a:ext cx="11114728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353800" cy="5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373015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Authentication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1363759" cy="50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9" y="1825624"/>
            <a:ext cx="11614245" cy="43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4332"/>
            <a:ext cx="10894379" cy="385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53325"/>
            <a:ext cx="10782445" cy="38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2100"/>
            <a:ext cx="11207988" cy="438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9082"/>
            <a:ext cx="8920022" cy="2274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66968"/>
            <a:ext cx="4033116" cy="19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594"/>
            <a:ext cx="10701511" cy="52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Page-level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 in his sandbox 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11595"/>
            <a:ext cx="11163466" cy="28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Property-level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"Secure by default" examples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8391822" cy="21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8980131" cy="130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Auditing and Testing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Try </a:t>
            </a:r>
            <a:r>
              <a:rPr lang="en-US" i="1" dirty="0" smtClean="0">
                <a:solidFill>
                  <a:srgbClr val="013947"/>
                </a:solidFill>
              </a:rPr>
              <a:t>this </a:t>
            </a:r>
            <a:r>
              <a:rPr lang="en-US" dirty="0" smtClean="0">
                <a:solidFill>
                  <a:srgbClr val="013947"/>
                </a:solidFill>
              </a:rPr>
              <a:t>with your fancy dynamic language!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Authorization 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8206"/>
            <a:ext cx="11318310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8467167" cy="44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Authorization auditing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17773" cy="5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1672545"/>
            <a:ext cx="5496889" cy="159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2122" y="3797419"/>
            <a:ext cx="4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13947"/>
                </a:solidFill>
              </a:rPr>
              <a:t>http://</a:t>
            </a:r>
            <a:r>
              <a:rPr lang="en-US" sz="3600" dirty="0" smtClean="0">
                <a:solidFill>
                  <a:srgbClr val="013947"/>
                </a:solidFill>
              </a:rPr>
              <a:t>approvaltests.com</a:t>
            </a:r>
            <a:endParaRPr lang="en-US" sz="36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/>
          </a:p>
          <a:p>
            <a:r>
              <a:rPr lang="en-US" sz="4000" dirty="0" smtClean="0"/>
              <a:t>Declarative vs Imperative security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1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7946506" cy="48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2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6187"/>
            <a:ext cx="11249815" cy="3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3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210"/>
            <a:ext cx="7361903" cy="53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8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Approval Tests – Step </a:t>
            </a:r>
            <a:r>
              <a:rPr lang="en-US" sz="4800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5436"/>
            <a:ext cx="11180747" cy="47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makes auditing easier?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Using [Attributes] to decorate classes/methods</a:t>
            </a:r>
          </a:p>
          <a:p>
            <a:endParaRPr lang="en-US" sz="4000" dirty="0" smtClean="0"/>
          </a:p>
          <a:p>
            <a:r>
              <a:rPr lang="en-US" sz="4000" dirty="0" smtClean="0"/>
              <a:t>Inheriting a base class</a:t>
            </a:r>
          </a:p>
          <a:p>
            <a:endParaRPr lang="en-US" sz="4000" dirty="0"/>
          </a:p>
          <a:p>
            <a:r>
              <a:rPr lang="en-US" sz="4000" dirty="0" smtClean="0"/>
              <a:t>Implementing an interface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– 55 minutes of knowledge, 1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31013" cy="503237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Cross cutting concerns </a:t>
            </a:r>
            <a:r>
              <a:rPr lang="en-US" sz="4000" dirty="0" smtClean="0">
                <a:sym typeface="Wingdings" panose="05000000000000000000" pitchFamily="2" charset="2"/>
              </a:rPr>
              <a:t> framework code</a:t>
            </a:r>
            <a:endParaRPr lang="en-US" sz="4000" dirty="0" smtClean="0"/>
          </a:p>
          <a:p>
            <a:r>
              <a:rPr lang="en-US" sz="4000" dirty="0" smtClean="0"/>
              <a:t>"Secure by default" is the holy grail</a:t>
            </a:r>
          </a:p>
          <a:p>
            <a:r>
              <a:rPr lang="en-US" sz="4000" dirty="0" smtClean="0"/>
              <a:t>Declarative &gt; imperative</a:t>
            </a:r>
          </a:p>
          <a:p>
            <a:r>
              <a:rPr lang="en-US" sz="4000" dirty="0" smtClean="0"/>
              <a:t>Automated audits &gt; exhaustive testing</a:t>
            </a:r>
          </a:p>
          <a:p>
            <a:pPr marL="0" indent="0">
              <a:buNone/>
            </a:pP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bit.ly/2i0J91d</a:t>
            </a:r>
            <a:endParaRPr lang="en-US" sz="4000" b="1" dirty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3"/>
              </a:rPr>
              <a:t>github.com/</a:t>
            </a:r>
            <a:r>
              <a:rPr lang="en-US" sz="4000" dirty="0" err="1">
                <a:hlinkClick r:id="rId3"/>
              </a:rPr>
              <a:t>spetryjohnson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4000" dirty="0"/>
              <a:t> </a:t>
            </a:r>
            <a:r>
              <a:rPr lang="en-US" sz="4000" dirty="0">
                <a:hlinkClick r:id="rId4"/>
              </a:rPr>
              <a:t>www.petry-johnson.com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@</a:t>
            </a:r>
            <a:r>
              <a:rPr lang="en-US" sz="4000" b="1" dirty="0" err="1"/>
              <a:t>spetryjohnson</a:t>
            </a:r>
            <a:endParaRPr lang="en-US" sz="4000" b="1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Define "cross cutting" security concerns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"Secure by default" examples</a:t>
            </a: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Declarative vs Imperative security</a:t>
            </a:r>
          </a:p>
          <a:p>
            <a:endParaRPr lang="en-US" sz="4000" dirty="0"/>
          </a:p>
          <a:p>
            <a:r>
              <a:rPr lang="en-US" sz="4000" dirty="0" smtClean="0"/>
              <a:t>Audit / Testing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Application "framework"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code that leverages "hooks"</a:t>
            </a:r>
          </a:p>
          <a:p>
            <a:pPr marL="0" indent="0" algn="ctr">
              <a:buNone/>
            </a:pPr>
            <a:r>
              <a:rPr lang="en-US" sz="4000" dirty="0" smtClean="0"/>
              <a:t>in the underlying system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22614</TotalTime>
  <Words>532</Words>
  <Application>Microsoft Office PowerPoint</Application>
  <PresentationFormat>Widescreen</PresentationFormat>
  <Paragraphs>362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Corbel</vt:lpstr>
      <vt:lpstr>Wingdings</vt:lpstr>
      <vt:lpstr>Office Theme</vt:lpstr>
      <vt:lpstr>Don't Write Secure Code!  (Build secure systems instead)</vt:lpstr>
      <vt:lpstr>I hate writing secure code</vt:lpstr>
      <vt:lpstr>I hate writing secure code I hate writing secure feature code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What's on the agenda?</vt:lpstr>
      <vt:lpstr>What's on the agenda?</vt:lpstr>
      <vt:lpstr>What's on the agenda?</vt:lpstr>
      <vt:lpstr>Application "framework"</vt:lpstr>
      <vt:lpstr>What framework stuff can I tap into?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Show me the codez!  bit.ly/2i0J91d</vt:lpstr>
      <vt:lpstr>SQL Injection  Little Bobby Tables, at it again</vt:lpstr>
      <vt:lpstr>SQL Injection</vt:lpstr>
      <vt:lpstr>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Authentication  Keeping out the unwashed masses</vt:lpstr>
      <vt:lpstr>Authentication</vt:lpstr>
      <vt:lpstr>Authentication</vt:lpstr>
      <vt:lpstr>Authentication</vt:lpstr>
      <vt:lpstr>Authentication</vt:lpstr>
      <vt:lpstr>Authentication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Page-level Authorization  Keeping Bob in his sandbox </vt:lpstr>
      <vt:lpstr>Page Authorization – feature</vt:lpstr>
      <vt:lpstr>Page Authorization – feature</vt:lpstr>
      <vt:lpstr>Page Authorization – cross cutting</vt:lpstr>
      <vt:lpstr>PowerPoint Presentation</vt:lpstr>
      <vt:lpstr>Property-level Authorization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Auditing and Testing  Try this with your fancy dynamic language!</vt:lpstr>
      <vt:lpstr>Authorization auditing</vt:lpstr>
      <vt:lpstr>Authorization auditing</vt:lpstr>
      <vt:lpstr>Authorization auditing</vt:lpstr>
      <vt:lpstr>Authorization auditing</vt:lpstr>
      <vt:lpstr>Authorization auditing</vt:lpstr>
      <vt:lpstr>PowerPoint Presentation</vt:lpstr>
      <vt:lpstr>Approval Tests – Step 1</vt:lpstr>
      <vt:lpstr>Approval Tests – Step 2</vt:lpstr>
      <vt:lpstr>Approval Tests – Step 3</vt:lpstr>
      <vt:lpstr>Approval Tests – Step 4</vt:lpstr>
      <vt:lpstr>What makes auditing easier?</vt:lpstr>
      <vt:lpstr>Recap – 55 minutes of knowledge, 1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767</cp:revision>
  <dcterms:created xsi:type="dcterms:W3CDTF">2013-12-09T01:29:59Z</dcterms:created>
  <dcterms:modified xsi:type="dcterms:W3CDTF">2017-01-06T16:55:47Z</dcterms:modified>
</cp:coreProperties>
</file>