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6"/>
  </p:notesMasterIdLst>
  <p:sldIdLst>
    <p:sldId id="395" r:id="rId2"/>
    <p:sldId id="486" r:id="rId3"/>
    <p:sldId id="488" r:id="rId4"/>
    <p:sldId id="489" r:id="rId5"/>
    <p:sldId id="482" r:id="rId6"/>
    <p:sldId id="547" r:id="rId7"/>
    <p:sldId id="548" r:id="rId8"/>
    <p:sldId id="549" r:id="rId9"/>
    <p:sldId id="497" r:id="rId10"/>
    <p:sldId id="582" r:id="rId11"/>
    <p:sldId id="570" r:id="rId12"/>
    <p:sldId id="491" r:id="rId13"/>
    <p:sldId id="495" r:id="rId14"/>
    <p:sldId id="492" r:id="rId15"/>
    <p:sldId id="493" r:id="rId16"/>
    <p:sldId id="494" r:id="rId17"/>
    <p:sldId id="498" r:id="rId18"/>
    <p:sldId id="496" r:id="rId19"/>
    <p:sldId id="510" r:id="rId20"/>
    <p:sldId id="511" r:id="rId21"/>
    <p:sldId id="512" r:id="rId22"/>
    <p:sldId id="499" r:id="rId23"/>
    <p:sldId id="550" r:id="rId24"/>
    <p:sldId id="579" r:id="rId25"/>
    <p:sldId id="519" r:id="rId26"/>
    <p:sldId id="524" r:id="rId27"/>
    <p:sldId id="521" r:id="rId28"/>
    <p:sldId id="522" r:id="rId29"/>
    <p:sldId id="525" r:id="rId30"/>
    <p:sldId id="523" r:id="rId31"/>
    <p:sldId id="520" r:id="rId32"/>
    <p:sldId id="526" r:id="rId33"/>
    <p:sldId id="540" r:id="rId34"/>
    <p:sldId id="500" r:id="rId35"/>
    <p:sldId id="573" r:id="rId36"/>
    <p:sldId id="553" r:id="rId37"/>
    <p:sldId id="574" r:id="rId38"/>
    <p:sldId id="534" r:id="rId39"/>
    <p:sldId id="505" r:id="rId40"/>
    <p:sldId id="535" r:id="rId41"/>
    <p:sldId id="576" r:id="rId42"/>
    <p:sldId id="507" r:id="rId43"/>
    <p:sldId id="536" r:id="rId44"/>
    <p:sldId id="580" r:id="rId45"/>
    <p:sldId id="538" r:id="rId46"/>
    <p:sldId id="539" r:id="rId47"/>
    <p:sldId id="577" r:id="rId48"/>
    <p:sldId id="537" r:id="rId49"/>
    <p:sldId id="551" r:id="rId50"/>
    <p:sldId id="552" r:id="rId51"/>
    <p:sldId id="581" r:id="rId52"/>
    <p:sldId id="501" r:id="rId53"/>
    <p:sldId id="529" r:id="rId54"/>
    <p:sldId id="546" r:id="rId55"/>
    <p:sldId id="502" r:id="rId56"/>
    <p:sldId id="503" r:id="rId57"/>
    <p:sldId id="584" r:id="rId58"/>
    <p:sldId id="586" r:id="rId59"/>
    <p:sldId id="531" r:id="rId60"/>
    <p:sldId id="585" r:id="rId61"/>
    <p:sldId id="554" r:id="rId62"/>
    <p:sldId id="530" r:id="rId63"/>
    <p:sldId id="555" r:id="rId64"/>
    <p:sldId id="556" r:id="rId65"/>
    <p:sldId id="557" r:id="rId66"/>
    <p:sldId id="558" r:id="rId67"/>
    <p:sldId id="559" r:id="rId68"/>
    <p:sldId id="564" r:id="rId69"/>
    <p:sldId id="561" r:id="rId70"/>
    <p:sldId id="565" r:id="rId71"/>
    <p:sldId id="566" r:id="rId72"/>
    <p:sldId id="568" r:id="rId73"/>
    <p:sldId id="588" r:id="rId74"/>
    <p:sldId id="58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h Petry-Johnson" initials="SP" lastIdx="1" clrIdx="0">
    <p:extLst>
      <p:ext uri="{19B8F6BF-5375-455C-9EA6-DF929625EA0E}">
        <p15:presenceInfo xmlns:p15="http://schemas.microsoft.com/office/powerpoint/2012/main" userId="Seth Petry-Joh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2" d="100"/>
          <a:sy n="62" d="100"/>
        </p:scale>
        <p:origin x="1236"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and welcome to “Don’t Write Secure Code”. I’m Seth Petry-Johnson, and unlike some of the other speakers in this track, I am not a security professional. I’m just a normal programmer, although I do have a security related confession to make.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ASPNET MVC lets you tap into the MVC pipeline w/ Action Filter.</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HTTP</a:t>
            </a:r>
            <a:r>
              <a:rPr lang="en-US" sz="1200" kern="1200" baseline="0" dirty="0" smtClean="0">
                <a:solidFill>
                  <a:schemeClr val="tx1"/>
                </a:solidFill>
                <a:effectLst/>
                <a:latin typeface="+mn-lt"/>
                <a:ea typeface="+mn-ea"/>
                <a:cs typeface="+mn-cs"/>
              </a:rPr>
              <a:t> Modules let you tap into the entire ASPNET request pipeline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jQuery lets you tap into AJAX request pipeline using global event handlers.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ORMs like EF &amp; NH let you run code whenever a database connection is opened or transaction begins.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if you need hook that doesn’t already exist, tools like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let you create your own. We’ll talk about this in a bit.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of course, your custom application code might provide own framework level hooks. For instance, if you have some base class that everything derives from, then you can provide your extension points that make sense in your own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when I say “framework code”, I’m referring to something that you write that gets executed automatically by some underlying system, as opposed to the specific feature-level code you write at the top of your stack.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3932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I say “cross cutting concern”, I’m referring to any security requirement that spans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Cross cutting concerns can be low level &amp; unrelated to your business domain, such as SQL injection.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Higher level requirements can be cross-cutting as well. You might have group of related pages or features that share permission requirement or access control strategy.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both cases, the point is that separating cross-cutting concerns from feature or page-specific concerns makes code easier to maintain and your system more secure.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illustrate this, I used my world-class Visio skills to bring you this example.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99668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beautiful green square represents a feature on our website. It’s the “Order List” feature that displays to a user the list of orders that user is allowed to see.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Page has three requirements:</a:t>
            </a:r>
          </a:p>
          <a:p>
            <a:pPr lvl="0"/>
            <a:r>
              <a:rPr lang="en-US" sz="1200" kern="1200" dirty="0" smtClean="0">
                <a:solidFill>
                  <a:schemeClr val="tx1"/>
                </a:solidFill>
                <a:effectLst/>
                <a:latin typeface="+mn-lt"/>
                <a:ea typeface="+mn-ea"/>
                <a:cs typeface="+mn-cs"/>
              </a:rPr>
              <a:t>1) user must be logged in to see the page.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2) users can only see their own data,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 Unless they have a specific permission that grants them access to all records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9522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naïve approach is to implement those requirements directly within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beautiful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red square represents the security code being intermingled with the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this was an MVC app, for instance, this red square might represent a couple of lines of code in the body of a controller action.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412734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next feature we build is the Order Detail page so that the user can click on an Order and get more information about it. This page probably has the exact same security requirements for obvious reasons.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sake of this example, let’s assume those requirements are implemented exactly the same way on this feature as the first one.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524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build a feature to Cancel the order.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feature </a:t>
            </a:r>
            <a:r>
              <a:rPr lang="en-US" sz="1200" i="1"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have same requirements as the first two, but maybe it was built by a different developer that wasn’t security conscious or was under some deadline pressure.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whatever reason, this feature isn't secure at all.</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246387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build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feature to Refund the order. Again</a:t>
            </a:r>
            <a:r>
              <a:rPr lang="en-US" sz="1200" kern="1200" baseline="0" dirty="0" smtClean="0">
                <a:solidFill>
                  <a:schemeClr val="tx1"/>
                </a:solidFill>
                <a:effectLst/>
                <a:latin typeface="+mn-lt"/>
                <a:ea typeface="+mn-ea"/>
                <a:cs typeface="+mn-cs"/>
              </a:rPr>
              <a:t> s</a:t>
            </a:r>
            <a:r>
              <a:rPr lang="en-US" sz="1200" kern="1200" dirty="0" smtClean="0">
                <a:solidFill>
                  <a:schemeClr val="tx1"/>
                </a:solidFill>
                <a:effectLst/>
                <a:latin typeface="+mn-lt"/>
                <a:ea typeface="+mn-ea"/>
                <a:cs typeface="+mn-cs"/>
              </a:rPr>
              <a:t>ame requirements as other features, but maybe dev was unfamiliar with those implementations and they implement the same rules, but in a different manner. Maybe instead of doing check in controller action, they move into model or something. Red diamond represents the same basic rules, but implemented in a different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Problems with this approach might be obvious.</a:t>
            </a:r>
          </a:p>
          <a:p>
            <a:pPr marL="228600" lvl="0" indent="-228600">
              <a:buAutoNum type="arabicParenR"/>
            </a:pPr>
            <a:r>
              <a:rPr lang="en-US" sz="1200" kern="1200" dirty="0" smtClean="0">
                <a:solidFill>
                  <a:schemeClr val="tx1"/>
                </a:solidFill>
                <a:effectLst/>
                <a:latin typeface="+mn-lt"/>
                <a:ea typeface="+mn-ea"/>
                <a:cs typeface="+mn-cs"/>
              </a:rPr>
              <a:t>1 of these 4 features is insecure. If QA primarily tests through the UI, then as long as List &amp; Detail page implement the rules, they might never discover that the Cancel feature allows anonymous access. With this architecture, only way to guarantee QA would find issue is via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exhaustive, black-box testing of every rule against every endpoint</a:t>
            </a:r>
          </a:p>
          <a:p>
            <a:pPr marL="228600" lvl="0" indent="-228600">
              <a:buAutoNum type="arabicParenR"/>
            </a:pPr>
            <a:endParaRPr lang="en-US" sz="1200" kern="1200" dirty="0" smtClean="0">
              <a:solidFill>
                <a:schemeClr val="tx1"/>
              </a:solidFill>
              <a:effectLst/>
              <a:latin typeface="+mn-lt"/>
              <a:ea typeface="+mn-ea"/>
              <a:cs typeface="+mn-cs"/>
            </a:endParaRPr>
          </a:p>
          <a:p>
            <a:pPr marL="228600" lvl="0" indent="-228600">
              <a:buAutoNum type="arabicParenR"/>
            </a:pPr>
            <a:r>
              <a:rPr lang="en-US" sz="1200" kern="1200" dirty="0" smtClean="0">
                <a:solidFill>
                  <a:schemeClr val="tx1"/>
                </a:solidFill>
                <a:effectLst/>
                <a:latin typeface="+mn-lt"/>
                <a:ea typeface="+mn-ea"/>
                <a:cs typeface="+mn-cs"/>
              </a:rPr>
              <a:t>Maintaining the security code will be difficult. What happens when we add a new user role…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62234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dev making the change doesn’t realize same rules are duplicated in other features, might end up changing just one of them. Now we have </a:t>
            </a:r>
            <a:r>
              <a:rPr lang="en-US" sz="1200" i="1" kern="1200" dirty="0" smtClean="0">
                <a:solidFill>
                  <a:schemeClr val="tx1"/>
                </a:solidFill>
                <a:effectLst/>
                <a:latin typeface="+mn-lt"/>
                <a:ea typeface="+mn-ea"/>
                <a:cs typeface="+mn-cs"/>
              </a:rPr>
              <a:t>three </a:t>
            </a:r>
            <a:r>
              <a:rPr lang="en-US" sz="1200" kern="1200" dirty="0" smtClean="0">
                <a:solidFill>
                  <a:schemeClr val="tx1"/>
                </a:solidFill>
                <a:effectLst/>
                <a:latin typeface="+mn-lt"/>
                <a:ea typeface="+mn-ea"/>
                <a:cs typeface="+mn-cs"/>
              </a:rPr>
              <a:t>implementations: triangle, square, and diamond.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if dev does replace all places using the “square”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might still miss Cancel feature w/ no security and Refund feature w/ “diamond”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how security defects creep into software. Well-meaning developers either forget to implement a security check, or they inconsistently maintain security checks over time. Either way, we end up with a confusing and inconsistent mess of security code intermingled with feature code, or missing altogether.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778818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approach would be to extract those business rules into something reusable so that we can implement the requirements only once.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multiple ways that you could do this.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55932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would be to extract this logic into a helper method and call it from all 4 controller actions or something.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would standardize on a single “square” implementation, but nothing prevents a developer from forgetting to call this method and leaving the feature insecure. </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again,</a:t>
            </a:r>
            <a:r>
              <a:rPr lang="en-US" sz="1200" kern="1200" baseline="0" dirty="0" smtClean="0">
                <a:solidFill>
                  <a:schemeClr val="tx1"/>
                </a:solidFill>
                <a:effectLst/>
                <a:latin typeface="+mn-lt"/>
                <a:ea typeface="+mn-ea"/>
                <a:cs typeface="+mn-cs"/>
              </a:rPr>
              <a:t> the only way to guarantee that we'll find those insecure features, is if we're doing black-box testing of every single endpoint </a:t>
            </a:r>
            <a:r>
              <a:rPr lang="en-US" sz="1200" kern="1200" dirty="0" smtClean="0">
                <a:solidFill>
                  <a:schemeClr val="tx1"/>
                </a:solidFill>
                <a:effectLst/>
                <a:latin typeface="+mn-lt"/>
                <a:ea typeface="+mn-ea"/>
                <a:cs typeface="+mn-cs"/>
              </a:rPr>
              <a:t>against the security requirements.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09719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confession is that I hate writing secure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proud of it, but when building a feature and elbow deep in complex business logic or functional requirements, I don’t want to think about security.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to be totally focused on biz problem, but ever-present security issues keep stealing focus.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User has to be logged in to do this. Have to have some permission to do that. Alice shouldn’t be able to see Bob’s data. … yadda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Constant need to pay attention to those same security concerns, over and over, feature after feature, bums me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maybe a better way of expressing myself is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71256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approach would be to extract the logic into some sort of attribute that injects that logic into the appropriate part of the processing pipeline.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also results in a consistent implementation, but it’s just as easy for a developer to forget. However, this approach is easier to audit. In a little bit I’ll talk about using static analysis to generate a report of secure and insecure endpoints based on attribute usage.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11417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perfect world, the developer wouldn’t have to do anything at all except write their business logic, and the security stuff would be handled automagically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in a way that was easily audited and tested. And that’s the point of this talk.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isn’t always possible to get it </a:t>
            </a:r>
            <a:r>
              <a:rPr lang="en-US" sz="1200" i="1" kern="1200" dirty="0" smtClean="0">
                <a:solidFill>
                  <a:schemeClr val="tx1"/>
                </a:solidFill>
                <a:effectLst/>
                <a:latin typeface="+mn-lt"/>
                <a:ea typeface="+mn-ea"/>
                <a:cs typeface="+mn-cs"/>
              </a:rPr>
              <a:t>quite </a:t>
            </a:r>
            <a:r>
              <a:rPr lang="en-US" sz="1200" kern="1200" dirty="0" smtClean="0">
                <a:solidFill>
                  <a:schemeClr val="tx1"/>
                </a:solidFill>
                <a:effectLst/>
                <a:latin typeface="+mn-lt"/>
                <a:ea typeface="+mn-ea"/>
                <a:cs typeface="+mn-cs"/>
              </a:rPr>
              <a:t>this magical, but we can probably get a lot closer than you’d expect.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52123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rest of this talk I’ll be showing you a bunch of code samples from a demo app I wrote. This app, which you can get from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 shows the same features implemented three ways: first, with no security at all, then using “secure feature” code where the security requirement is handled directly within the business logic, and finally with the security concerns extracted into some part of the framework.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move through my slides pretty quickly, but everything you’ll see up here comes straight from that project that you can reference later. It’s fully functional and heavily commented so I hope it’s a useful resource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start, I’m going to show you 3 examples of what I call a “secure by default” system. Each of these examples demonstrates how you can solve a problem once, and then more or less forget about it. Once it’s been solved in the framework, no additional developer effort is needed on a feature-by-feature basis.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18103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first example deals with #8 on the OWASP Top 10, Cross Site Request Forgery. In case you’re not familiar with CSRF, here’s a quick overview.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79793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a user logs into a site they trust, such as their bank.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while the session with the bank is active, they visit a malicious website. This could be in a different tab but it doesn’t have to be.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bad guy website tricks the user into submitting a form post TO the bank’s website, for example to the “transfer money” endpoint. If the bank website hasn’t been properly secured, all it’s going to see is a request coming in, from a logged in user with a valid session, requesting a fund transfer into the bad guy’s account.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protect itself from this sort of thing, the bank needs a way to differentiate between a form post that initiated from its own domain versus a post that initiated from the bad guy’s website. The HTTP Referrer can help with this, but it’s insufficient on its own because that value is </a:t>
            </a:r>
            <a:r>
              <a:rPr lang="en-US" sz="1200" kern="1200" dirty="0" err="1" smtClean="0">
                <a:solidFill>
                  <a:schemeClr val="tx1"/>
                </a:solidFill>
                <a:effectLst/>
                <a:latin typeface="+mn-lt"/>
                <a:ea typeface="+mn-ea"/>
                <a:cs typeface="+mn-cs"/>
              </a:rPr>
              <a:t>spoofable</a:t>
            </a:r>
            <a:r>
              <a:rPr lang="en-US" sz="1200" kern="1200" dirty="0" smtClean="0">
                <a:solidFill>
                  <a:schemeClr val="tx1"/>
                </a:solidFill>
                <a:effectLst/>
                <a:latin typeface="+mn-lt"/>
                <a:ea typeface="+mn-ea"/>
                <a:cs typeface="+mn-cs"/>
              </a:rPr>
              <a: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92083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ASP.NET gives us tools to protect against CSRF. You have to do 2 things: call helper inside body of form, &amp; add </a:t>
            </a:r>
            <a:r>
              <a:rPr lang="en-US" sz="1200" kern="1200" dirty="0" err="1" smtClean="0">
                <a:solidFill>
                  <a:schemeClr val="tx1"/>
                </a:solidFill>
                <a:effectLst/>
                <a:latin typeface="+mn-lt"/>
                <a:ea typeface="+mn-ea"/>
                <a:cs typeface="+mn-cs"/>
              </a:rPr>
              <a:t>ValidateAntiForgeryToken</a:t>
            </a:r>
            <a:r>
              <a:rPr lang="en-US" sz="1200" kern="1200" dirty="0" smtClean="0">
                <a:solidFill>
                  <a:schemeClr val="tx1"/>
                </a:solidFill>
                <a:effectLst/>
                <a:latin typeface="+mn-lt"/>
                <a:ea typeface="+mn-ea"/>
                <a:cs typeface="+mn-cs"/>
              </a:rPr>
              <a:t> attribute to the action.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helper does three things. (1) creates a cryptographic token, (2) emits hidden form field, (3) creates cookie.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form is submitted, the attribute compares the value in the form body against the cookie value and rejects the post if they don't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Browser’s security model prevents the</a:t>
            </a:r>
            <a:r>
              <a:rPr lang="en-US" sz="1200" kern="1200" baseline="0" dirty="0" smtClean="0">
                <a:solidFill>
                  <a:schemeClr val="tx1"/>
                </a:solidFill>
                <a:effectLst/>
                <a:latin typeface="+mn-lt"/>
                <a:ea typeface="+mn-ea"/>
                <a:cs typeface="+mn-cs"/>
              </a:rPr>
              <a:t> bad guy </a:t>
            </a:r>
            <a:r>
              <a:rPr lang="en-US" sz="1200" kern="1200" dirty="0" smtClean="0">
                <a:solidFill>
                  <a:schemeClr val="tx1"/>
                </a:solidFill>
                <a:effectLst/>
                <a:latin typeface="+mn-lt"/>
                <a:ea typeface="+mn-ea"/>
                <a:cs typeface="+mn-cs"/>
              </a:rPr>
              <a:t>website from reading or writing the cookies for the friendly site, so only way the tokens will match is if the form being submitted is coming from the friendly site itself.</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Easy to do, but not secure by default. Requires dev to make corresponding changes in two files. And if dev remembers helper, but forgets the attribute, form post will be accepted. Dev might think they’re secure, but actually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this only works if you’re submitting a form. This helper doesn’t really help if you’re doing an AJAX post because there’s no form to write the hidden field into.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77766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making an AJAX form post, you have to do something like create a div, call the helper to create the hidden form field, and then manually copy that hidden form field value into your AJAX payload.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really sucks. It’s ugly, it’s error prone, and it’s not a pattern that I want to be repeating every single time I need to make an AJAX post.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2828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this in a cross-cutting way we need to do a few things.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we need to create one, global anti-CSRF token. I do this in my global layout file so that it applies to every page on my site. Remember that this creates a hidden text field AND creates a cookie.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26620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on document ready I run a tiny bit of jQuery that loops through every form on the page, looks to see if it already has a token field, and if not, clones the global one and adds it to the form.</a:t>
            </a:r>
          </a:p>
          <a:p>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ensures that every single form that I use on my site will end up with a hidden field containing that security token.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516029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handle AJAX posts, I run a second bit of JQuery that defines a global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“ajax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handler.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Hooking into the </a:t>
            </a:r>
            <a:r>
              <a:rPr lang="en-US" sz="1200" kern="1200" dirty="0" err="1" smtClean="0">
                <a:solidFill>
                  <a:schemeClr val="tx1"/>
                </a:solidFill>
                <a:effectLst/>
                <a:latin typeface="+mn-lt"/>
                <a:ea typeface="+mn-ea"/>
                <a:cs typeface="+mn-cs"/>
              </a:rPr>
              <a:t>prefilter</a:t>
            </a:r>
            <a:r>
              <a:rPr lang="en-US" sz="1200" kern="1200" dirty="0" smtClean="0">
                <a:solidFill>
                  <a:schemeClr val="tx1"/>
                </a:solidFill>
                <a:effectLst/>
                <a:latin typeface="+mn-lt"/>
                <a:ea typeface="+mn-ea"/>
                <a:cs typeface="+mn-cs"/>
              </a:rPr>
              <a:t> event lets you can modify the AJAX options </a:t>
            </a:r>
            <a:r>
              <a:rPr lang="en-US" sz="1200" i="1" kern="1200" dirty="0" smtClean="0">
                <a:solidFill>
                  <a:schemeClr val="tx1"/>
                </a:solidFill>
                <a:effectLst/>
                <a:latin typeface="+mn-lt"/>
                <a:ea typeface="+mn-ea"/>
                <a:cs typeface="+mn-cs"/>
              </a:rPr>
              <a:t>before </a:t>
            </a:r>
            <a:r>
              <a:rPr lang="en-US" sz="1200" kern="1200" dirty="0" smtClean="0">
                <a:solidFill>
                  <a:schemeClr val="tx1"/>
                </a:solidFill>
                <a:effectLst/>
                <a:latin typeface="+mn-lt"/>
                <a:ea typeface="+mn-ea"/>
                <a:cs typeface="+mn-cs"/>
              </a:rPr>
              <a:t>the request is sent. In this case, I add that CSRF token to every single AJAX POST.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404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hate writing secure </a:t>
            </a:r>
            <a:r>
              <a:rPr lang="en-US" sz="1200" i="1" kern="1200" dirty="0" smtClean="0">
                <a:solidFill>
                  <a:schemeClr val="tx1"/>
                </a:solidFill>
                <a:effectLst/>
                <a:latin typeface="+mn-lt"/>
                <a:ea typeface="+mn-ea"/>
                <a:cs typeface="+mn-cs"/>
              </a:rPr>
              <a:t>feature </a:t>
            </a:r>
            <a:r>
              <a:rPr lang="en-US" sz="1200" kern="1200" dirty="0" smtClean="0">
                <a:solidFill>
                  <a:schemeClr val="tx1"/>
                </a:solidFill>
                <a:effectLst/>
                <a:latin typeface="+mn-lt"/>
                <a:ea typeface="+mn-ea"/>
                <a:cs typeface="+mn-cs"/>
              </a:rPr>
              <a:t>code.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Actually don’t mind thinking about security, enjoy making system secure, just want to separate security code from features.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Want features to be clean / simple / elegant, not sullied up with a bunch of duplicate security checks copied and pasted between features.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I guess what I’m </a:t>
            </a:r>
            <a:r>
              <a:rPr lang="en-US" sz="1200" i="1" kern="1200" dirty="0" smtClean="0">
                <a:solidFill>
                  <a:schemeClr val="tx1"/>
                </a:solidFill>
                <a:effectLst/>
                <a:latin typeface="+mn-lt"/>
                <a:ea typeface="+mn-ea"/>
                <a:cs typeface="+mn-cs"/>
              </a:rPr>
              <a:t>really </a:t>
            </a:r>
            <a:r>
              <a:rPr lang="en-US" sz="1200" kern="1200" dirty="0" smtClean="0">
                <a:solidFill>
                  <a:schemeClr val="tx1"/>
                </a:solidFill>
                <a:effectLst/>
                <a:latin typeface="+mn-lt"/>
                <a:ea typeface="+mn-ea"/>
                <a:cs typeface="+mn-cs"/>
              </a:rPr>
              <a:t>trying to say is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480999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we need to run the token validation logic automatically for all form post actions. We can do that by creating a custom controller class and overriding the </a:t>
            </a:r>
            <a:r>
              <a:rPr lang="en-US" sz="1200" kern="1200" dirty="0" err="1" smtClean="0">
                <a:solidFill>
                  <a:schemeClr val="tx1"/>
                </a:solidFill>
                <a:effectLst/>
                <a:latin typeface="+mn-lt"/>
                <a:ea typeface="+mn-ea"/>
                <a:cs typeface="+mn-cs"/>
              </a:rPr>
              <a:t>OnActionExecuting</a:t>
            </a:r>
            <a:r>
              <a:rPr lang="en-US" sz="1200" kern="1200" dirty="0" smtClean="0">
                <a:solidFill>
                  <a:schemeClr val="tx1"/>
                </a:solidFill>
                <a:effectLst/>
                <a:latin typeface="+mn-lt"/>
                <a:ea typeface="+mn-ea"/>
                <a:cs typeface="+mn-cs"/>
              </a:rPr>
              <a:t> method. The code that we put here will run on every single request, so if that request is a form post then we run the token verification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only thing </a:t>
            </a:r>
            <a:r>
              <a:rPr lang="en-US" sz="1200" kern="1200" dirty="0" smtClean="0">
                <a:solidFill>
                  <a:schemeClr val="tx1"/>
                </a:solidFill>
                <a:effectLst/>
                <a:latin typeface="+mn-lt"/>
                <a:ea typeface="+mn-ea"/>
                <a:cs typeface="+mn-cs"/>
              </a:rPr>
              <a:t>the developer has to do is derive their controller from the correct base class. As long as they do that, everything is handled automatically.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2712589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what the feature level code looks like when we’re done. This is 100% business logic, and yet every single form post is still protected from cross site request forgery attacks.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609105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here’s what it looks like for an AJAX POST. Again, it’s 100% business logic, yet still protected.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CSRF defense is a great example of a cross-cutting concern because it’s orthogonal to individual feature requirements, it applies globally to the whole system, and it’s pretty easy to make it “secure by default”.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4079219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next example of making a feature “secure by default” deals with Authentication, or specifically with preventing anonymous access to protected areas of your site.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web frameworks make this fairly easy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830730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ASPNET MVC, for instance, you can add the [Authorize] attribute to an Action and it will automatically redirect users to the login page if they aren’t logged 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don’t like using this though, because it represents a “public by default” model where any given MVC endpoint is accessible anonymously unless it is explicitly flagged as private. I tend to work on applications where the vast majority of resources are private, and only a specific few are public, so I want a “private by default” model instead.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build a “private by default” model is to create a custom HTTP Module that runs on every request and enforces a login, unless the URL matches a whitelist of endpoints that allow anonymous access.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actually really easy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56152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some place to manage that whitelist. Since our goal is to require zero changes to the feature code, I like to use a custom section of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to do this. That way I don’t need to make any changes at all to the controllers themselves.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it’s important to note that HTTP Modules run for EVERY request, not just ones that get routed into MVC. That means that our whitelist needs to include static resources, such as stylesheets or scripts, that we want to use on our login page.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I like to build my whitelist using regular expressions. That way I can create a single rule that grants access to my entire Scripts folder so that I don’t have to continually modify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each time we add a new </a:t>
            </a:r>
            <a:r>
              <a:rPr lang="en-US" sz="1200" kern="1200" dirty="0" err="1" smtClean="0">
                <a:solidFill>
                  <a:schemeClr val="tx1"/>
                </a:solidFill>
                <a:effectLst/>
                <a:latin typeface="+mn-lt"/>
                <a:ea typeface="+mn-ea"/>
                <a:cs typeface="+mn-cs"/>
              </a:rPr>
              <a:t>jquery</a:t>
            </a:r>
            <a:r>
              <a:rPr lang="en-US" sz="1200" kern="1200" dirty="0" smtClean="0">
                <a:solidFill>
                  <a:schemeClr val="tx1"/>
                </a:solidFill>
                <a:effectLst/>
                <a:latin typeface="+mn-lt"/>
                <a:ea typeface="+mn-ea"/>
                <a:cs typeface="+mn-cs"/>
              </a:rPr>
              <a:t> plugin.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custom web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sections is pretty simple, but I don’t have time to show the code in this session so just check out my demo app to see how it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255163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we’ve defined the whitelist, we need to create the HTTP module to enforce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also really easy to do. It’s just a class that implements the </a:t>
            </a:r>
            <a:r>
              <a:rPr lang="en-US" sz="1200" kern="1200" dirty="0" err="1" smtClean="0">
                <a:solidFill>
                  <a:schemeClr val="tx1"/>
                </a:solidFill>
                <a:effectLst/>
                <a:latin typeface="+mn-lt"/>
                <a:ea typeface="+mn-ea"/>
                <a:cs typeface="+mn-cs"/>
              </a:rPr>
              <a:t>IHttpModule</a:t>
            </a:r>
            <a:r>
              <a:rPr lang="en-US" sz="1200" kern="1200" dirty="0" smtClean="0">
                <a:solidFill>
                  <a:schemeClr val="tx1"/>
                </a:solidFill>
                <a:effectLst/>
                <a:latin typeface="+mn-lt"/>
                <a:ea typeface="+mn-ea"/>
                <a:cs typeface="+mn-cs"/>
              </a:rPr>
              <a:t> interface and then provides an implementation for this </a:t>
            </a:r>
            <a:r>
              <a:rPr lang="en-US" sz="1200" kern="1200" dirty="0" err="1" smtClean="0">
                <a:solidFill>
                  <a:schemeClr val="tx1"/>
                </a:solidFill>
                <a:effectLst/>
                <a:latin typeface="+mn-lt"/>
                <a:ea typeface="+mn-ea"/>
                <a:cs typeface="+mn-cs"/>
              </a:rPr>
              <a:t>OnAcquireRequestState</a:t>
            </a:r>
            <a:r>
              <a:rPr lang="en-US" sz="1200" kern="1200" dirty="0" smtClean="0">
                <a:solidFill>
                  <a:schemeClr val="tx1"/>
                </a:solidFill>
                <a:effectLst/>
                <a:latin typeface="+mn-lt"/>
                <a:ea typeface="+mn-ea"/>
                <a:cs typeface="+mn-cs"/>
              </a:rPr>
              <a:t>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body of this method we look to see whether or not the URL matches our whitelist and whether or not the user is already logged in. If either of those things are true then we do nothing. Otherwise, we send the user to the login page.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514808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last piece of the puzzle is to tell IIS to run that module for all requests, and we can do that with a single line of code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it. Now, every single request that comes into my site will be automatically redirected to the login page unless the user is logged in, OR the URL matches a whitelist that I can control in a single, centralized place. The developers literally need to take zero additional effort to make their endpoints secure, and if they want to make something public it’s just a single adjustment to the whitelist.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the last segment of this talk, I’ll show you a way to generate a report of all of your MVC controller actions and whether or not they are publicly accessible. That sort of auditing is a useful way of validating that your whitelist is doing what you expect it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263699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final example of “secure by default” framework deals w/ access control, which is about preventing users from accessing data they don’t own.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type of requirement tends to cut across multiple features. For instance, if there’s some code that prevents Bob from seeing Alice’s orders on a list page, then we probably want to apply that same restriction on the order details page. This makes it a good candidate for a cross-cutting concern.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286755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an access control requirement looks like in the List page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call the data access layer, get a list of all orders, and then I explicitly remove ones the user can’t access.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an example of security logic being intermingled with feature logic.</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65333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Hate implementing </a:t>
            </a:r>
            <a:r>
              <a:rPr lang="en-US" sz="1200" i="1" kern="1200" dirty="0" smtClean="0">
                <a:solidFill>
                  <a:schemeClr val="tx1"/>
                </a:solidFill>
                <a:effectLst/>
                <a:latin typeface="+mn-lt"/>
                <a:ea typeface="+mn-ea"/>
                <a:cs typeface="+mn-cs"/>
              </a:rPr>
              <a:t>cross-cutting security concerns </a:t>
            </a:r>
            <a:r>
              <a:rPr lang="en-US" sz="1200" kern="1200" dirty="0" smtClean="0">
                <a:solidFill>
                  <a:schemeClr val="tx1"/>
                </a:solidFill>
                <a:effectLst/>
                <a:latin typeface="+mn-lt"/>
                <a:ea typeface="+mn-ea"/>
                <a:cs typeface="+mn-cs"/>
              </a:rPr>
              <a:t>by repeating the same patterns over and over again in my </a:t>
            </a:r>
            <a:r>
              <a:rPr lang="en-US" sz="1200" i="1" kern="1200" dirty="0" smtClean="0">
                <a:solidFill>
                  <a:schemeClr val="tx1"/>
                </a:solidFill>
                <a:effectLst/>
                <a:latin typeface="+mn-lt"/>
                <a:ea typeface="+mn-ea"/>
                <a:cs typeface="+mn-cs"/>
              </a:rPr>
              <a:t>feature-level code</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mouthful, but it’s exactly what this talk is all about. Because I hate doing this, I’ve invested time and energy looking for ways to avoid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Way I typically avoid it is by extracting security code into some part of my application framework so that it can be automatically applied across all features. This lets me keep brain in “feature mode”, keeps my feature code clean, and I still get to deliver secure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 next 55 minutes going to share techniques with you. I want you to recognize intermingling of security &amp; feature code in your systems, and give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tools for decoupling them so that you can maximize </a:t>
            </a:r>
            <a:r>
              <a:rPr lang="en-US" sz="1200" i="1" kern="1200" dirty="0" smtClean="0">
                <a:solidFill>
                  <a:schemeClr val="tx1"/>
                </a:solidFill>
                <a:effectLst/>
                <a:latin typeface="+mn-lt"/>
                <a:ea typeface="+mn-ea"/>
                <a:cs typeface="+mn-cs"/>
              </a:rPr>
              <a:t>both </a:t>
            </a:r>
            <a:r>
              <a:rPr lang="en-US" sz="1200" kern="1200" dirty="0" smtClean="0">
                <a:solidFill>
                  <a:schemeClr val="tx1"/>
                </a:solidFill>
                <a:effectLst/>
                <a:latin typeface="+mn-lt"/>
                <a:ea typeface="+mn-ea"/>
                <a:cs typeface="+mn-cs"/>
              </a:rPr>
              <a:t>security AND maintainability.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414051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same requirement looks like this</a:t>
            </a:r>
            <a:r>
              <a:rPr lang="en-US" sz="1200" kern="1200" baseline="0" dirty="0" smtClean="0">
                <a:solidFill>
                  <a:schemeClr val="tx1"/>
                </a:solidFill>
                <a:effectLst/>
                <a:latin typeface="+mn-lt"/>
                <a:ea typeface="+mn-ea"/>
                <a:cs typeface="+mn-cs"/>
              </a:rPr>
              <a:t> when implemented on the Order Detail page.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I call </a:t>
            </a:r>
            <a:r>
              <a:rPr lang="en-US" sz="1200" kern="1200" dirty="0" err="1" smtClean="0">
                <a:solidFill>
                  <a:schemeClr val="tx1"/>
                </a:solidFill>
                <a:effectLst/>
                <a:latin typeface="+mn-lt"/>
                <a:ea typeface="+mn-ea"/>
                <a:cs typeface="+mn-cs"/>
              </a:rPr>
              <a:t>GetById</a:t>
            </a:r>
            <a:r>
              <a:rPr lang="en-US" sz="1200" kern="1200" dirty="0" smtClean="0">
                <a:solidFill>
                  <a:schemeClr val="tx1"/>
                </a:solidFill>
                <a:effectLst/>
                <a:latin typeface="+mn-lt"/>
                <a:ea typeface="+mn-ea"/>
                <a:cs typeface="+mn-cs"/>
              </a:rPr>
              <a:t> to retrieve the order, then I check the permission and kick the user out if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the situation I showed you at the start of my talk. We have same LOGICAL RULE being implemented in two different ways. One of these</a:t>
            </a:r>
            <a:r>
              <a:rPr lang="en-US" sz="1200" kern="1200" baseline="0" dirty="0" smtClean="0">
                <a:solidFill>
                  <a:schemeClr val="tx1"/>
                </a:solidFill>
                <a:effectLst/>
                <a:latin typeface="+mn-lt"/>
                <a:ea typeface="+mn-ea"/>
                <a:cs typeface="+mn-cs"/>
              </a:rPr>
              <a:t> is a red square, and the other is a red diamond.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Without a centralized </a:t>
            </a:r>
            <a:r>
              <a:rPr lang="en-US" sz="1200" kern="1200" dirty="0" err="1" smtClean="0">
                <a:solidFill>
                  <a:schemeClr val="tx1"/>
                </a:solidFill>
                <a:effectLst/>
                <a:latin typeface="+mn-lt"/>
                <a:ea typeface="+mn-ea"/>
                <a:cs typeface="+mn-cs"/>
              </a:rPr>
              <a:t>impl</a:t>
            </a:r>
            <a:r>
              <a:rPr lang="en-US" sz="1200" kern="1200" dirty="0" smtClean="0">
                <a:solidFill>
                  <a:schemeClr val="tx1"/>
                </a:solidFill>
                <a:effectLst/>
                <a:latin typeface="+mn-lt"/>
                <a:ea typeface="+mn-ea"/>
                <a:cs typeface="+mn-cs"/>
              </a:rPr>
              <a:t> it’s going to be very difficult to keep them in sync as requirements change.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ways that we could centralize the implementation of this access control logic.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778399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easiest way to make this a cross-cutting concern is to push responsibility for access control into your data access code where it can be reused by multiple features.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simple data service that provides two ways to get order data. </a:t>
            </a:r>
            <a:r>
              <a:rPr lang="en-US" sz="1200" kern="1200" dirty="0" err="1" smtClean="0">
                <a:solidFill>
                  <a:schemeClr val="tx1"/>
                </a:solidFill>
                <a:effectLst/>
                <a:latin typeface="+mn-lt"/>
                <a:ea typeface="+mn-ea"/>
                <a:cs typeface="+mn-cs"/>
              </a:rPr>
              <a:t>GetAll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GetById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Two versions of each method – one that takes the current user as an argument, and one that doesn’t.  The one that does provides</a:t>
            </a:r>
            <a:r>
              <a:rPr lang="en-US" sz="1200" kern="1200" baseline="0" dirty="0" smtClean="0">
                <a:solidFill>
                  <a:schemeClr val="tx1"/>
                </a:solidFill>
                <a:effectLst/>
                <a:latin typeface="+mn-lt"/>
                <a:ea typeface="+mn-ea"/>
                <a:cs typeface="+mn-cs"/>
              </a:rPr>
              <a:t> access control</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Why have two versions? Well, there might be scenarios where there is no “current user”, such as an automated maintenance program running on a schedule.  </a:t>
            </a:r>
          </a:p>
          <a:p>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4047639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can avoid it, I’d recommend NOT having the insecure versions at all. But if you </a:t>
            </a:r>
            <a:r>
              <a:rPr lang="en-US" sz="1200" i="1" kern="1200" dirty="0" smtClean="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have to provide two versions of your data access methods, I recommend a naming convention like you see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I’ve added the suffix “Insecure” to the methods that do NOT do any access control. The idea here is to remind programmers of their obligations when calling these methods.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instance, if I type “</a:t>
            </a:r>
            <a:r>
              <a:rPr lang="en-US" sz="1200" kern="1200" dirty="0" err="1" smtClean="0">
                <a:solidFill>
                  <a:schemeClr val="tx1"/>
                </a:solidFill>
                <a:effectLst/>
                <a:latin typeface="+mn-lt"/>
                <a:ea typeface="+mn-ea"/>
                <a:cs typeface="+mn-cs"/>
              </a:rPr>
              <a:t>OrderService.GetById</a:t>
            </a:r>
            <a:r>
              <a:rPr lang="en-US" sz="1200" kern="1200" dirty="0" smtClean="0">
                <a:solidFill>
                  <a:schemeClr val="tx1"/>
                </a:solidFill>
                <a:effectLst/>
                <a:latin typeface="+mn-lt"/>
                <a:ea typeface="+mn-ea"/>
                <a:cs typeface="+mn-cs"/>
              </a:rPr>
              <a:t>”, it isn’t explicitly obvious whether or not access control is being handled. But if I type “</a:t>
            </a:r>
            <a:r>
              <a:rPr lang="en-US" sz="1200" kern="1200" dirty="0" err="1" smtClean="0">
                <a:solidFill>
                  <a:schemeClr val="tx1"/>
                </a:solidFill>
                <a:effectLst/>
                <a:latin typeface="+mn-lt"/>
                <a:ea typeface="+mn-ea"/>
                <a:cs typeface="+mn-cs"/>
              </a:rPr>
              <a:t>GetById</a:t>
            </a:r>
            <a:r>
              <a:rPr lang="en-US" sz="1200" u="sng" kern="1200" dirty="0" err="1" smtClean="0">
                <a:solidFill>
                  <a:schemeClr val="tx1"/>
                </a:solidFill>
                <a:effectLst/>
                <a:latin typeface="+mn-lt"/>
                <a:ea typeface="+mn-ea"/>
                <a:cs typeface="+mn-cs"/>
              </a:rPr>
              <a:t>Insecure</a:t>
            </a:r>
            <a:r>
              <a:rPr lang="en-US" sz="1200" kern="1200" dirty="0" smtClean="0">
                <a:solidFill>
                  <a:schemeClr val="tx1"/>
                </a:solidFill>
                <a:effectLst/>
                <a:latin typeface="+mn-lt"/>
                <a:ea typeface="+mn-ea"/>
                <a:cs typeface="+mn-cs"/>
              </a:rPr>
              <a:t>”, that’s a pretty clear reminder that I’m on the hook for security in my feature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better than nothing, and it does push the access control logic down from the top level feature code and into the data access layer. But this is far from “secure by default”; the security code needs to be manually added to every data access method, and that can result in a lot of duplication. It can also result in a lot of inconsistency if each method implements those rules in a haphazard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271057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handle access control is through a technique called Row Level Security. The idea here is that instead of filtering out data in our application code, we create a security policy </a:t>
            </a:r>
            <a:r>
              <a:rPr lang="en-US" sz="1200" i="1" kern="1200" dirty="0" smtClean="0">
                <a:solidFill>
                  <a:schemeClr val="tx1"/>
                </a:solidFill>
                <a:effectLst/>
                <a:latin typeface="+mn-lt"/>
                <a:ea typeface="+mn-ea"/>
                <a:cs typeface="+mn-cs"/>
              </a:rPr>
              <a:t>in the database itself </a:t>
            </a:r>
            <a:r>
              <a:rPr lang="en-US" sz="1200" kern="1200" dirty="0" smtClean="0">
                <a:solidFill>
                  <a:schemeClr val="tx1"/>
                </a:solidFill>
                <a:effectLst/>
                <a:latin typeface="+mn-lt"/>
                <a:ea typeface="+mn-ea"/>
                <a:cs typeface="+mn-cs"/>
              </a:rPr>
              <a:t>that does the filtering. Then, the application can simply ask for the data it needs, and the database will only return the data that the user is allowed to access. This essentially makes the access control transparent to the application code and makes the entire data access layer “secure by default”.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 course, the devil is in the details, and this approach depends heavily on making this security policy thing aware of who the current user is. Unless you want to give each of your users a dedicated database login, this is typically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SQL Server 2016 added a new feature that makes this much, much easier to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150335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new feature is called the “session context”, and it’s basically a key/value collection that’s scoped to the database connection. This gives us a global dictionary that is shared by all queries within a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put a value into the collection like this, and you can select it back out like this. And you can read this value anywhere in the connection: inside a view, inside a stored procedure, etc.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now gives us a really easy way to tell that security policy who the current user is. Here’s how it all works.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480706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 need to create what’s called a predicate function. This function will get executed against each row of a result set containing Order records. If the function returns TRUE then the Order gets returned, and if it returns FALSE the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function assumes that the current user ID has been added to the session context. It accepts as input the user ID associated with an Order.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equal to the value in the session context, then it means that the given order record is owned by the current user, and the function returns TRUE.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user ID that’s passed in is NOT equal to the value in the session context, we do a permission lookup for the currently logged in user. If they are allowed to manage all orders, we return TRUE, and otherwise we return FALSE.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think of this like a lambda expression that you might pass into a LINQ query, it’s basically a filter function that is used to reduce a result set.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is one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here: when we’re done, the security policy is going to execute this predicate whenever ANYONE tries to access the Orders table. It’s important that you check to see if the user ID is in the session context or not. If not, don’t filter anything. Otherwise, you won’t be able to see the data in SSMS without setting a user id.</a:t>
            </a:r>
          </a:p>
          <a:p>
            <a:r>
              <a:rPr lang="en-US" sz="1200" kern="1200" dirty="0" smtClean="0">
                <a:solidFill>
                  <a:schemeClr val="tx1"/>
                </a:solidFill>
                <a:effectLst/>
                <a:latin typeface="+mn-lt"/>
                <a:ea typeface="+mn-ea"/>
                <a:cs typeface="+mn-cs"/>
              </a:rPr>
              <a:t>I learned this the hard way. When I was writing the sample code for this section I couldn’t figure out why my test data scripts were successful, but the Orders table was empty. It took me about 30 minutes to realize that my security policy was working flawlessly and was successfully hiding every record in the table. Good times.</a:t>
            </a:r>
          </a:p>
          <a:p>
            <a:r>
              <a:rPr lang="en-US" sz="1200" kern="1200" dirty="0" smtClean="0">
                <a:solidFill>
                  <a:schemeClr val="tx1"/>
                </a:solidFill>
                <a:effectLst/>
                <a:latin typeface="+mn-lt"/>
                <a:ea typeface="+mn-ea"/>
                <a:cs typeface="+mn-cs"/>
              </a:rPr>
              <a:t>Once we have this predicate defined, we need to tell SQL Server where to use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174323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create a security policy on the Orders table that contains a FILTER PREDICATE referencing the function we just created.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this is in place, any attempt to read from the Orders table will be subject to the access control logic we defined.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last piece of the puzzle is to actually set the user ID into the session context so that it’s available to the security policy.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29296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do that, we need some sort of hook that we can tap into and run custom code at the start of every database connection.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Entity Framework, for example, we can create a class that implements the </a:t>
            </a:r>
            <a:r>
              <a:rPr lang="en-US" sz="1200" kern="1200" dirty="0" err="1" smtClean="0">
                <a:solidFill>
                  <a:schemeClr val="tx1"/>
                </a:solidFill>
                <a:effectLst/>
                <a:latin typeface="+mn-lt"/>
                <a:ea typeface="+mn-ea"/>
                <a:cs typeface="+mn-cs"/>
              </a:rPr>
              <a:t>IDbConnectionInterceptor</a:t>
            </a:r>
            <a:r>
              <a:rPr lang="en-US" sz="1200" kern="1200" dirty="0" smtClean="0">
                <a:solidFill>
                  <a:schemeClr val="tx1"/>
                </a:solidFill>
                <a:effectLst/>
                <a:latin typeface="+mn-lt"/>
                <a:ea typeface="+mn-ea"/>
                <a:cs typeface="+mn-cs"/>
              </a:rPr>
              <a:t> interface and implement the “Opened” method. The code we put here gets run each time Entity Framework opens a new connection.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we need to do is figure out who the current user is, and then add that value to the session context.</a:t>
            </a:r>
          </a:p>
          <a:p>
            <a:r>
              <a:rPr lang="en-US" sz="1200" kern="1200" dirty="0" smtClean="0">
                <a:solidFill>
                  <a:schemeClr val="tx1"/>
                </a:solidFill>
                <a:effectLst/>
                <a:latin typeface="+mn-lt"/>
                <a:ea typeface="+mn-ea"/>
                <a:cs typeface="+mn-cs"/>
              </a:rPr>
              <a:t>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508677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those things are in place, our feature code can be 100% focused on business logic because all of the access control is taking place automatically. Pretty sweet!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very new feature in SQL Server and there are a couple of restrictions that you need to be aware of, so definitely do your own research before you totally replace your existing security code. Based on my preliminary analysis though it looks promising.</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079792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just showed you three things that you can implement completely in your framework, with no feature level code whatsoever. </a:t>
            </a:r>
          </a:p>
          <a:p>
            <a:r>
              <a:rPr lang="en-US" sz="1200" kern="1200" dirty="0" smtClean="0">
                <a:solidFill>
                  <a:schemeClr val="tx1"/>
                </a:solidFill>
                <a:effectLst/>
                <a:latin typeface="+mn-lt"/>
                <a:ea typeface="+mn-ea"/>
                <a:cs typeface="+mn-cs"/>
              </a:rPr>
              <a:t>In many cases, though, the security concerns can’t be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swept under the covers. Authorization is a good example of why. You can move the code that implements a permission check into the framework, but you still need </a:t>
            </a:r>
            <a:r>
              <a:rPr lang="en-US" sz="1200" i="1" kern="1200" dirty="0" smtClean="0">
                <a:solidFill>
                  <a:schemeClr val="tx1"/>
                </a:solidFill>
                <a:effectLst/>
                <a:latin typeface="+mn-lt"/>
                <a:ea typeface="+mn-ea"/>
                <a:cs typeface="+mn-cs"/>
              </a:rPr>
              <a:t>something</a:t>
            </a:r>
            <a:r>
              <a:rPr lang="en-US" sz="1200" kern="1200" dirty="0" smtClean="0">
                <a:solidFill>
                  <a:schemeClr val="tx1"/>
                </a:solidFill>
                <a:effectLst/>
                <a:latin typeface="+mn-lt"/>
                <a:ea typeface="+mn-ea"/>
                <a:cs typeface="+mn-cs"/>
              </a:rPr>
              <a:t> at the feature level to indicate which permissions are required.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next two examples are going to show you how to take a declarative approach to those concerns so that you can decouple the implementation of the security check from the declaration that it’s actually needed.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start with a basic example where we want to ensure that only users with a specific permission are allowed to access a certain MVC endpoint.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70464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our agenda: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I’ll define what it means for something to be a “cross cutting” security concern and what types of things are best suited to pushed into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implement this rule in feature code it will look something like this: somewhere in the body of each page or action you’ll check to see if the user has the necessary permission and, if not, you’ll kick them out.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simple, but it results in a lot of duplicative code. If you change how the permission check works, or if you decide you want to do something different than return an </a:t>
            </a:r>
            <a:r>
              <a:rPr lang="en-US" sz="1200" kern="1200" dirty="0" err="1" smtClean="0">
                <a:solidFill>
                  <a:schemeClr val="tx1"/>
                </a:solidFill>
                <a:effectLst/>
                <a:latin typeface="+mn-lt"/>
                <a:ea typeface="+mn-ea"/>
                <a:cs typeface="+mn-cs"/>
              </a:rPr>
              <a:t>HttpUnauthorizedResult</a:t>
            </a:r>
            <a:r>
              <a:rPr lang="en-US" sz="1200" kern="1200" dirty="0" smtClean="0">
                <a:solidFill>
                  <a:schemeClr val="tx1"/>
                </a:solidFill>
                <a:effectLst/>
                <a:latin typeface="+mn-lt"/>
                <a:ea typeface="+mn-ea"/>
                <a:cs typeface="+mn-cs"/>
              </a:rPr>
              <a:t>, you’re going to have a lot of places to modify.</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81415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only thing about this piece of code that will change between features is the specific permission that is required; the rest of this code is boilerplate, and that makes it a good candidate for being solved in the framework.</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234596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make this a cross-cutting concern, extract the </a:t>
            </a:r>
            <a:r>
              <a:rPr lang="en-US" sz="1200" i="1"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of the permission check into an Action Filter attribute, and then provide the </a:t>
            </a:r>
            <a:r>
              <a:rPr lang="en-US" sz="1200" i="1" kern="1200" dirty="0" smtClean="0">
                <a:solidFill>
                  <a:schemeClr val="tx1"/>
                </a:solidFill>
                <a:effectLst/>
                <a:latin typeface="+mn-lt"/>
                <a:ea typeface="+mn-ea"/>
                <a:cs typeface="+mn-cs"/>
              </a:rPr>
              <a:t>feature-specific </a:t>
            </a:r>
            <a:r>
              <a:rPr lang="en-US" sz="1200" kern="1200" dirty="0" smtClean="0">
                <a:solidFill>
                  <a:schemeClr val="tx1"/>
                </a:solidFill>
                <a:effectLst/>
                <a:latin typeface="+mn-lt"/>
                <a:ea typeface="+mn-ea"/>
                <a:cs typeface="+mn-cs"/>
              </a:rPr>
              <a:t>data as an argument to that attribute.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344468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implementation is really straightforward. MVC will automatically execute the code at the right time, so the only tricky thing is figuring out what permissions the user has. If your controllers all derive from that base class I keep talking about, then just add a “</a:t>
            </a:r>
            <a:r>
              <a:rPr lang="en-US" sz="1200" kern="1200" dirty="0" err="1" smtClean="0">
                <a:solidFill>
                  <a:schemeClr val="tx1"/>
                </a:solidFill>
                <a:effectLst/>
                <a:latin typeface="+mn-lt"/>
                <a:ea typeface="+mn-ea"/>
                <a:cs typeface="+mn-cs"/>
              </a:rPr>
              <a:t>CurrentUser</a:t>
            </a:r>
            <a:r>
              <a:rPr lang="en-US" sz="1200" kern="1200" dirty="0" smtClean="0">
                <a:solidFill>
                  <a:schemeClr val="tx1"/>
                </a:solidFill>
                <a:effectLst/>
                <a:latin typeface="+mn-lt"/>
                <a:ea typeface="+mn-ea"/>
                <a:cs typeface="+mn-cs"/>
              </a:rPr>
              <a:t>” property to that base controller and then you can access it with a little bit of casting.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we know who the user is, we can enforce the permission check from a centralized place.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143393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some cases, you might need to apply permission checks at a more granular level than you get with page-level authorization. For instance, certain parts of a page might be hidden or locked based on the user’s permissions, or specific pieces of data might be hidden for certain types of users.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a little extra effort, you can handle these requirements with framework level code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557858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a feature-level code sample from a view model in my sample app. It implements a business rule that a user must have a specific permission in order to see plain-text social security numbers. If the user doesn’t have the permission, the value gets masked for display.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page-level authorization, this is simple to do in the feature code, but it can result in a lot of duplication. It also requires that we couple the object model to the concept of a user identity, which might be undesirable.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since this rule applies to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feature that displays SSNs, it meets our definition of a cross cutting concern that should be extracted from feature level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4504698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we’d </a:t>
            </a:r>
            <a:r>
              <a:rPr lang="en-US" sz="1200" i="1"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to do: just put an attribute on the property, declare the necessary permission, and be done with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this worked, it would be awesome. There’s no reference in this class to my Application User object, which is a cleaner design, and it would be really easy to use this approach on multiple properties of multiple classes without duplicating any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Unfortunately, this is easier said than done. Putting attributes on MVC actions is easy because the MVC framework provides specific hooks for those attributes to plug into. By default, however, .NET doesn’t provide any hooks for property access. There’s no way to </a:t>
            </a:r>
            <a:r>
              <a:rPr lang="en-US" sz="1200" i="1" kern="1200" dirty="0" smtClean="0">
                <a:solidFill>
                  <a:schemeClr val="tx1"/>
                </a:solidFill>
                <a:effectLst/>
                <a:latin typeface="+mn-lt"/>
                <a:ea typeface="+mn-ea"/>
                <a:cs typeface="+mn-cs"/>
              </a:rPr>
              <a:t>automatically </a:t>
            </a:r>
            <a:r>
              <a:rPr lang="en-US" sz="1200" kern="1200" dirty="0" smtClean="0">
                <a:solidFill>
                  <a:schemeClr val="tx1"/>
                </a:solidFill>
                <a:effectLst/>
                <a:latin typeface="+mn-lt"/>
                <a:ea typeface="+mn-ea"/>
                <a:cs typeface="+mn-cs"/>
              </a:rPr>
              <a:t>run this code whenever someone tries to read the SSN property.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we can use a really neat tool called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a:t>
            </a:r>
            <a:r>
              <a:rPr lang="en-US" sz="1200" i="1" kern="1200" dirty="0" smtClean="0">
                <a:solidFill>
                  <a:schemeClr val="tx1"/>
                </a:solidFill>
                <a:effectLst/>
                <a:latin typeface="+mn-lt"/>
                <a:ea typeface="+mn-ea"/>
                <a:cs typeface="+mn-cs"/>
              </a:rPr>
              <a:t>create </a:t>
            </a:r>
            <a:r>
              <a:rPr lang="en-US" sz="1200" kern="1200" dirty="0" smtClean="0">
                <a:solidFill>
                  <a:schemeClr val="tx1"/>
                </a:solidFill>
                <a:effectLst/>
                <a:latin typeface="+mn-lt"/>
                <a:ea typeface="+mn-ea"/>
                <a:cs typeface="+mn-cs"/>
              </a:rPr>
              <a:t>those hooks.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is an Aspect Oriented Programming tool that is specifically designed to handle cross cutting concerns. It works by modifying the IL that is produced by the C# compiler in order to do things that aren’t natively supported in the language.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647091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 example. This is a standard C# property. Behind the scenes, the C# compiler creates a getter method that returns some instance variable, and any code that reads this property is essentially calling this method. The property syntax is just a syntactic sugar over this getter method.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8299169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 can create what’s called a “property interception aspect”. This is basically a piece of code that we want to “inject into” the property.</a:t>
            </a:r>
          </a:p>
          <a:p>
            <a:r>
              <a:rPr lang="en-US" sz="1200" kern="1200" dirty="0" smtClean="0">
                <a:solidFill>
                  <a:schemeClr val="tx1"/>
                </a:solidFill>
                <a:effectLst/>
                <a:latin typeface="+mn-lt"/>
                <a:ea typeface="+mn-ea"/>
                <a:cs typeface="+mn-cs"/>
              </a:rPr>
              <a:t>When I compile the project, the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engine basically re-writes the getter method, injecting the code from the aspect into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any code that is reading that SSN property is actually calling a method that now includes the security code.</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9544006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that interception aspect actually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created a base class called a “</a:t>
            </a:r>
            <a:r>
              <a:rPr lang="en-US" sz="1200" kern="1200" dirty="0" err="1" smtClean="0">
                <a:solidFill>
                  <a:schemeClr val="tx1"/>
                </a:solidFill>
                <a:effectLst/>
                <a:latin typeface="+mn-lt"/>
                <a:ea typeface="+mn-ea"/>
                <a:cs typeface="+mn-cs"/>
              </a:rPr>
              <a:t>UserAwarePropertyInterceptor</a:t>
            </a:r>
            <a:r>
              <a:rPr lang="en-US" sz="1200" kern="1200" dirty="0" smtClean="0">
                <a:solidFill>
                  <a:schemeClr val="tx1"/>
                </a:solidFill>
                <a:effectLst/>
                <a:latin typeface="+mn-lt"/>
                <a:ea typeface="+mn-ea"/>
                <a:cs typeface="+mn-cs"/>
              </a:rPr>
              <a:t>”. That class is responsible for talking to the current thread and figuring out who the current user is. This is what allows us to decouple the view model itself from the application user class.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gives us this </a:t>
            </a:r>
            <a:r>
              <a:rPr lang="en-US" sz="1200" i="1" kern="1200" dirty="0" err="1" smtClean="0">
                <a:solidFill>
                  <a:schemeClr val="tx1"/>
                </a:solidFill>
                <a:effectLst/>
                <a:latin typeface="+mn-lt"/>
                <a:ea typeface="+mn-ea"/>
                <a:cs typeface="+mn-cs"/>
              </a:rPr>
              <a:t>OnGetValue</a:t>
            </a:r>
            <a:r>
              <a:rPr lang="en-US" sz="1200" kern="1200" dirty="0" smtClean="0">
                <a:solidFill>
                  <a:schemeClr val="tx1"/>
                </a:solidFill>
                <a:effectLst/>
                <a:latin typeface="+mn-lt"/>
                <a:ea typeface="+mn-ea"/>
                <a:cs typeface="+mn-cs"/>
              </a:rPr>
              <a:t> method to override. This method basically provides the code that will get injected into that property getter method. This is where I put the permission check and, if the user doesn’t have the necessary privileges, I return a masked value instead of the raw SSN.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603726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going to show you some examples of cross-cutting concerns that you can 100% completely solve in your framework code, without requiring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changes to your feature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Call this being “secure by default” b/c once these things are in place, it takes literally zero effort for developers to ship secure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familiar with the phrase "pit of success", then that applies here because it actually takes more effort to be INSECURE than secure.</a:t>
            </a:r>
            <a:endParaRPr lang="en-US" sz="1200"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164235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as a result of that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magic, I’m able to do exactly what I want to do. All I need to do is put this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attribute on a view model property, and the raw value of that property will be automatically hidden if the user lacks the correct permissions.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has tons of other uses as well. Instead of just masking values, we could implement an encryption scheme as well. The interception aspect could encrypt a value when it’s being stored and decrypt it when it’s being read. I don’t have time to show it today, but there’s a working sample of this in my demo app.</a:t>
            </a: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can also intercept method calls, not just property access. You could use it to automatically inject access control code into every MVC controller action, if you don’t want to take a property-based approach. You could use it for auditing, for logging, there are tons of use cases where it can radically simplify your feature code by eliminating cross-cutting concerns.</a:t>
            </a:r>
          </a:p>
          <a:p>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is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and I encourage you to check it out on your own, or through my demo app. It IS a paid tool, although there’s a free version available if your projects are small and simple enough. The cost is extremely reasonable given the things it can do.</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7647809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final segment of this session I want to talk about auditing and testing.</a:t>
            </a:r>
          </a:p>
          <a:p>
            <a:r>
              <a:rPr lang="en-US" sz="1200" kern="1200" dirty="0" smtClean="0">
                <a:solidFill>
                  <a:schemeClr val="tx1"/>
                </a:solidFill>
                <a:effectLst/>
                <a:latin typeface="+mn-lt"/>
                <a:ea typeface="+mn-ea"/>
                <a:cs typeface="+mn-cs"/>
              </a:rPr>
              <a:t>Building a secure system is about more than just writing secure code. It’s also about the overall development process and how effectively it helps your team spot and remove vulnerabilities that might otherwise sneak past the developer.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my experience, exhaustively testing the security of an application is a moving target. You can spend an obscene amount of time and energy doing a full system test, and then your confidence in the results vanishes with the first non-trivial commit that gets pushed. Every time a dev changes existing code there’s the risk that they inadvertently broke an existing security check, or inadvertently introduced a new vulnerability.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mitigate that risk is to automate as much of the security audit and testing as possible, so that you can continually re-run it as the code changes. And in very general terms, this will be easier to do when you’ve isolated your security code into cross cutting concerns.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9239538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we have a large website with lots of different endpoints. It’s reasonable to expect the QA team to validate that every endpoint implements the correct permission check. </a:t>
            </a:r>
          </a:p>
          <a:p>
            <a:r>
              <a:rPr lang="en-US" sz="1200" kern="1200" dirty="0" smtClean="0">
                <a:solidFill>
                  <a:schemeClr val="tx1"/>
                </a:solidFill>
                <a:effectLst/>
                <a:latin typeface="+mn-lt"/>
                <a:ea typeface="+mn-ea"/>
                <a:cs typeface="+mn-cs"/>
              </a:rPr>
              <a:t>The brute force approach would be for QA to perform black-box testing against every single endpoint, verifying that the authentication and authorization checks are properly implemented. This is a really expensive way to go; even if they automate those tests, they still need to spend a lot of effort granting and removing permissions for each test, and automated browser-level tests can be very brittle.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approach would be for the dev to write unit tests for those controller actions, but if that’s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we do then we’re not giving QA an opportunity to double-check the developer’s work. The testing is less expensive, but at the cost of creating a single point of failure.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best of both worlds we’d have QA involved in the verification process, but they’d have a more efficient way of doing so. And, if you’ve implemented your security code as cross-cutting concerns, then you have some interesting options available to you.</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5315772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instance, if you’ve implemented your authorization checks using attributes, then it’s really easy to write a little bit of reflection code to generate a report like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snippet of a report from my demo app showing a couple of endpoints. You can see that a couple of them allow public access, others require a login but do not require any specific permissions, and one of them is only accessible to logged in users that also have the </a:t>
            </a:r>
            <a:r>
              <a:rPr lang="en-US" sz="1200" kern="1200" dirty="0" err="1" smtClean="0">
                <a:solidFill>
                  <a:schemeClr val="tx1"/>
                </a:solidFill>
                <a:effectLst/>
                <a:latin typeface="+mn-lt"/>
                <a:ea typeface="+mn-ea"/>
                <a:cs typeface="+mn-cs"/>
              </a:rPr>
              <a:t>ManageOrders</a:t>
            </a:r>
            <a:r>
              <a:rPr lang="en-US" sz="1200" kern="1200" dirty="0" smtClean="0">
                <a:solidFill>
                  <a:schemeClr val="tx1"/>
                </a:solidFill>
                <a:effectLst/>
                <a:latin typeface="+mn-lt"/>
                <a:ea typeface="+mn-ea"/>
                <a:cs typeface="+mn-cs"/>
              </a:rPr>
              <a:t>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publish this report to your QA team, they can be responsible for cross-referencing this data against their security matrix or requirements documents or whatever, so they can maximize the time they spend looking for mistakes and minimize the time they spend fighting with tooling or automating the browser.</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0797852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report was really easy to create. This is basically all it took.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reflection, I look for every class that is a type of MVC Controller, I identify all of the public instance methods that are available as endpoints, I ignore some behind-the-scenes stuff added by the MVC framework itself, and then I return an anonymous data structure summarizing those methods.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6643189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that, all it takes is a short loop over the data structure to generate the report. Since both the authentication and authorization data are expressed as attributes, it’s easy to use reflection to determine which endpoints require a login or a permission.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had implemented those checks as plain-old feature code, rather than using attributes, this would have been a lot harder to do. Granted, with the introduction of Roslyn it’s now </a:t>
            </a:r>
            <a:r>
              <a:rPr lang="en-US" sz="1200" i="1" kern="1200" dirty="0" smtClean="0">
                <a:solidFill>
                  <a:schemeClr val="tx1"/>
                </a:solidFill>
                <a:effectLst/>
                <a:latin typeface="+mn-lt"/>
                <a:ea typeface="+mn-ea"/>
                <a:cs typeface="+mn-cs"/>
              </a:rPr>
              <a:t>possible </a:t>
            </a:r>
            <a:r>
              <a:rPr lang="en-US" sz="1200" kern="1200" dirty="0" smtClean="0">
                <a:solidFill>
                  <a:schemeClr val="tx1"/>
                </a:solidFill>
                <a:effectLst/>
                <a:latin typeface="+mn-lt"/>
                <a:ea typeface="+mn-ea"/>
                <a:cs typeface="+mn-cs"/>
              </a:rPr>
              <a:t>to do static analysis of method bodies themselves so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do something like this without attributes, but it’s certainly </a:t>
            </a:r>
            <a:r>
              <a:rPr lang="en-US" sz="1200" i="1" kern="1200" dirty="0" smtClean="0">
                <a:solidFill>
                  <a:schemeClr val="tx1"/>
                </a:solidFill>
                <a:effectLst/>
                <a:latin typeface="+mn-lt"/>
                <a:ea typeface="+mn-ea"/>
                <a:cs typeface="+mn-cs"/>
              </a:rPr>
              <a:t>easier </a:t>
            </a:r>
            <a:r>
              <a:rPr lang="en-US" sz="1200" kern="1200" dirty="0" smtClean="0">
                <a:solidFill>
                  <a:schemeClr val="tx1"/>
                </a:solidFill>
                <a:effectLst/>
                <a:latin typeface="+mn-lt"/>
                <a:ea typeface="+mn-ea"/>
                <a:cs typeface="+mn-cs"/>
              </a:rPr>
              <a:t>to use reflection and look for the presence of attributes.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5814060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my example here, I’m showing a report of MVC endpoints and the permissions they require. But it would be just as easy to generate a report showing which properties of which classes are using the </a:t>
            </a:r>
            <a:r>
              <a:rPr lang="en-US" sz="1200" kern="1200" dirty="0" err="1" smtClean="0">
                <a:solidFill>
                  <a:schemeClr val="tx1"/>
                </a:solidFill>
                <a:effectLst/>
                <a:latin typeface="+mn-lt"/>
                <a:ea typeface="+mn-ea"/>
                <a:cs typeface="+mn-cs"/>
              </a:rPr>
              <a:t>MaskedValue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EncryptedValue</a:t>
            </a:r>
            <a:r>
              <a:rPr lang="en-US" sz="1200" kern="1200" dirty="0" smtClean="0">
                <a:solidFill>
                  <a:schemeClr val="tx1"/>
                </a:solidFill>
                <a:effectLst/>
                <a:latin typeface="+mn-lt"/>
                <a:ea typeface="+mn-ea"/>
                <a:cs typeface="+mn-cs"/>
              </a:rPr>
              <a:t> attributes, or whatever else that you’ve implemented as a cross-cutting concern using Attributes.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let’s say you have a large application and these reports contain hundreds or even thousands of rows. We’ve made QA’s job </a:t>
            </a:r>
            <a:r>
              <a:rPr lang="en-US" sz="1200" i="1" kern="1200" dirty="0" smtClean="0">
                <a:solidFill>
                  <a:schemeClr val="tx1"/>
                </a:solidFill>
                <a:effectLst/>
                <a:latin typeface="+mn-lt"/>
                <a:ea typeface="+mn-ea"/>
                <a:cs typeface="+mn-cs"/>
              </a:rPr>
              <a:t>easier</a:t>
            </a:r>
            <a:r>
              <a:rPr lang="en-US" sz="1200" kern="1200" dirty="0" smtClean="0">
                <a:solidFill>
                  <a:schemeClr val="tx1"/>
                </a:solidFill>
                <a:effectLst/>
                <a:latin typeface="+mn-lt"/>
                <a:ea typeface="+mn-ea"/>
                <a:cs typeface="+mn-cs"/>
              </a:rPr>
              <a:t> than the alternative, but it’s still far from “easy”. They still need to examine the report, compare it against their “source of truth”, and identify anything that’s been added, removed, or changed.</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997997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last thing I’m going to show you today is using a library called </a:t>
            </a:r>
            <a:r>
              <a:rPr lang="en-US" sz="1200" kern="1200" dirty="0" err="1" smtClean="0">
                <a:solidFill>
                  <a:schemeClr val="tx1"/>
                </a:solidFill>
                <a:effectLst/>
                <a:latin typeface="+mn-lt"/>
                <a:ea typeface="+mn-ea"/>
                <a:cs typeface="+mn-cs"/>
              </a:rPr>
              <a:t>ApprovalTests</a:t>
            </a:r>
            <a:r>
              <a:rPr lang="en-US" sz="1200" kern="1200" dirty="0" smtClean="0">
                <a:solidFill>
                  <a:schemeClr val="tx1"/>
                </a:solidFill>
                <a:effectLst/>
                <a:latin typeface="+mn-lt"/>
                <a:ea typeface="+mn-ea"/>
                <a:cs typeface="+mn-cs"/>
              </a:rPr>
              <a:t> to automate the auditing of this report.</a:t>
            </a:r>
          </a:p>
          <a:p>
            <a:r>
              <a:rPr lang="en-US" sz="1200" kern="1200" dirty="0" smtClean="0">
                <a:solidFill>
                  <a:schemeClr val="tx1"/>
                </a:solidFill>
                <a:effectLst/>
                <a:latin typeface="+mn-lt"/>
                <a:ea typeface="+mn-ea"/>
                <a:cs typeface="+mn-cs"/>
              </a:rPr>
              <a:t>Approval Tests is an alternative way of writing assertions in your tests. It works with everything from </a:t>
            </a:r>
            <a:r>
              <a:rPr lang="en-US" sz="1200" kern="1200" dirty="0" err="1" smtClean="0">
                <a:solidFill>
                  <a:schemeClr val="tx1"/>
                </a:solidFill>
                <a:effectLst/>
                <a:latin typeface="+mn-lt"/>
                <a:ea typeface="+mn-ea"/>
                <a:cs typeface="+mn-cs"/>
              </a:rPr>
              <a:t>MSTest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RSpec</a:t>
            </a:r>
            <a:r>
              <a:rPr lang="en-US" sz="1200" kern="1200" dirty="0" smtClean="0">
                <a:solidFill>
                  <a:schemeClr val="tx1"/>
                </a:solidFill>
                <a:effectLst/>
                <a:latin typeface="+mn-lt"/>
                <a:ea typeface="+mn-ea"/>
                <a:cs typeface="+mn-cs"/>
              </a:rPr>
              <a:t> to Cucumber and a bunch of things in the middle. It is freely available on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designed for scenarios where you have an automated test that does some work, but where you need a human being to interpret the results. That’s exactly the scenario we’re talking about with this security audit idea: we can run some code to produce a report showing our endpoints, but we specifically WANT a human being to verify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how you could use this for your security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229440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create a plain-text version of the report that you want to audit. In my demo project I wrote a simple console app that produces a report like this. It’s the same data I just showed you in that HTML page, but in plain text.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3507289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write a unit test that generates that report. Instead of making an assertion, however, call </a:t>
            </a:r>
            <a:r>
              <a:rPr lang="en-US" sz="1200" kern="1200" dirty="0" err="1" smtClean="0">
                <a:solidFill>
                  <a:schemeClr val="tx1"/>
                </a:solidFill>
                <a:effectLst/>
                <a:latin typeface="+mn-lt"/>
                <a:ea typeface="+mn-ea"/>
                <a:cs typeface="+mn-cs"/>
              </a:rPr>
              <a:t>Approvals.Verify</a:t>
            </a:r>
            <a:r>
              <a:rPr lang="en-US" sz="1200" kern="1200" dirty="0" smtClean="0">
                <a:solidFill>
                  <a:schemeClr val="tx1"/>
                </a:solidFill>
                <a:effectLst/>
                <a:latin typeface="+mn-lt"/>
                <a:ea typeface="+mn-ea"/>
                <a:cs typeface="+mn-cs"/>
              </a:rPr>
              <a:t>() and pass the report text. You can also work with files on disk if you have to, but keeping it string based makes things a little easier.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Approval Test framework keeps track of the “accepted” state of each test. When this test runs, the framework will compare the new version of the report text against that last known accepted state. If they match, the test passes. If they don’t match, Approval Tests automatically opens a diff tool so that a human being can compare the results and make a decision.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0459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not everything can be made </a:t>
            </a:r>
            <a:r>
              <a:rPr lang="en-US" sz="1200" i="1" kern="1200" dirty="0" smtClean="0">
                <a:solidFill>
                  <a:schemeClr val="tx1"/>
                </a:solidFill>
                <a:effectLst/>
                <a:latin typeface="+mn-lt"/>
                <a:ea typeface="+mn-ea"/>
                <a:cs typeface="+mn-cs"/>
              </a:rPr>
              <a:t>fully </a:t>
            </a:r>
            <a:r>
              <a:rPr lang="en-US" sz="1200" kern="1200" dirty="0" smtClean="0">
                <a:solidFill>
                  <a:schemeClr val="tx1"/>
                </a:solidFill>
                <a:effectLst/>
                <a:latin typeface="+mn-lt"/>
                <a:ea typeface="+mn-ea"/>
                <a:cs typeface="+mn-cs"/>
              </a:rPr>
              <a:t>secure by default, and sometimes you’ll still need to put some sort of security code into your features. I’ll show you how a declarative approach results in better factored code that minimizes the intermingling of concerns.</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6681684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very first time that QA runs the test, since there is no “accepted state” yet, the test will launch a diff tool, like you see here. On the left is the report text, and on the right is a blank file.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the tester would manually verify the report contents. Once they are satisfied that everything matches expectations, they’d merge the left contents into the right file and save them. This is what creates the “accepted state”.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From this point forward, as long as the output of the report doesn’t change, the test will pass without manual intervention.</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7371657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future, let’s say I make two changes. I add a new endpoint, and I accidently remove the permission attribute from an existing endpoint.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next time that QA runs the approval tests, the diff tool will automatically open and will show the differences. In this case, the tester might determine that the new endpoint was expected and is configured properly, but the removal of the permission setting for the existing endpoint was not expected. The tester could then open a security ticket or otherwise contact the developer to discuss.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all really simple to set up, </a:t>
            </a:r>
            <a:r>
              <a:rPr lang="en-US" sz="1200" i="1"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you’ve written your security code in a way that lends itself to static analysis.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302930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Generally speaking, these are the things that are easiest to audit using reflection: attributes, class inheritance, and interface implementation. If you use these techniques to implement your cross cutting concerns, then you’ll find it pretty easy to do security audits with a little bit of custom code.</a:t>
            </a:r>
          </a:p>
          <a:p>
            <a:r>
              <a:rPr lang="en-US" sz="1200" kern="1200" dirty="0" smtClean="0">
                <a:solidFill>
                  <a:schemeClr val="tx1"/>
                </a:solidFill>
                <a:effectLst/>
                <a:latin typeface="+mn-lt"/>
                <a:ea typeface="+mn-ea"/>
                <a:cs typeface="+mn-cs"/>
              </a:rPr>
              <a:t>If you don’t do this, for instance if you implement your security concerns as just some random methods that get called from specific places in your code, then it’s going to be harder to audit.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347078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do a quick recap.</a:t>
            </a:r>
          </a:p>
          <a:p>
            <a:r>
              <a:rPr lang="en-US" sz="1200" kern="1200" dirty="0" smtClean="0">
                <a:solidFill>
                  <a:schemeClr val="tx1"/>
                </a:solidFill>
                <a:effectLst/>
                <a:latin typeface="+mn-lt"/>
                <a:ea typeface="+mn-ea"/>
                <a:cs typeface="+mn-cs"/>
              </a:rPr>
              <a:t>The whole point of this is to identity when you have security code intermingled with your feature code that could be decoupled and pushed into your application framework. Separating them will make your system easier to maintain and more secure.</a:t>
            </a:r>
          </a:p>
          <a:p>
            <a:r>
              <a:rPr lang="en-US" sz="1200" kern="1200" dirty="0" smtClean="0">
                <a:solidFill>
                  <a:schemeClr val="tx1"/>
                </a:solidFill>
                <a:effectLst/>
                <a:latin typeface="+mn-lt"/>
                <a:ea typeface="+mn-ea"/>
                <a:cs typeface="+mn-cs"/>
              </a:rPr>
              <a:t>To do that, leverage “hooks” in the underlying system to run your security code across multiple features. Examples of these hooks are</a:t>
            </a:r>
          </a:p>
          <a:p>
            <a:pPr lvl="0"/>
            <a:r>
              <a:rPr lang="en-US" sz="1200" kern="1200" dirty="0" smtClean="0">
                <a:solidFill>
                  <a:schemeClr val="tx1"/>
                </a:solidFill>
                <a:effectLst/>
                <a:latin typeface="+mn-lt"/>
                <a:ea typeface="+mn-ea"/>
                <a:cs typeface="+mn-cs"/>
              </a:rPr>
              <a:t>MVC action filters</a:t>
            </a:r>
          </a:p>
          <a:p>
            <a:pPr lvl="0"/>
            <a:r>
              <a:rPr lang="en-US" sz="1200" kern="1200" dirty="0" smtClean="0">
                <a:solidFill>
                  <a:schemeClr val="tx1"/>
                </a:solidFill>
                <a:effectLst/>
                <a:latin typeface="+mn-lt"/>
                <a:ea typeface="+mn-ea"/>
                <a:cs typeface="+mn-cs"/>
              </a:rPr>
              <a:t>HTTP Modules</a:t>
            </a:r>
          </a:p>
          <a:p>
            <a:pPr lvl="0"/>
            <a:r>
              <a:rPr lang="en-US" sz="1200" kern="1200" dirty="0" smtClean="0">
                <a:solidFill>
                  <a:schemeClr val="tx1"/>
                </a:solidFill>
                <a:effectLst/>
                <a:latin typeface="+mn-lt"/>
                <a:ea typeface="+mn-ea"/>
                <a:cs typeface="+mn-cs"/>
              </a:rPr>
              <a:t>jQuery AJAX events</a:t>
            </a:r>
          </a:p>
          <a:p>
            <a:pPr lvl="0"/>
            <a:r>
              <a:rPr lang="en-US" sz="1200" kern="1200" dirty="0" smtClean="0">
                <a:solidFill>
                  <a:schemeClr val="tx1"/>
                </a:solidFill>
                <a:effectLst/>
                <a:latin typeface="+mn-lt"/>
                <a:ea typeface="+mn-ea"/>
                <a:cs typeface="+mn-cs"/>
              </a:rPr>
              <a:t>Base classes</a:t>
            </a:r>
          </a:p>
          <a:p>
            <a:pPr lvl="0"/>
            <a:r>
              <a:rPr lang="en-US" sz="1200" kern="1200" dirty="0" smtClean="0">
                <a:solidFill>
                  <a:schemeClr val="tx1"/>
                </a:solidFill>
                <a:effectLst/>
                <a:latin typeface="+mn-lt"/>
                <a:ea typeface="+mn-ea"/>
                <a:cs typeface="+mn-cs"/>
              </a:rPr>
              <a:t>ORM interceptors </a:t>
            </a:r>
          </a:p>
          <a:p>
            <a:pPr lvl="0"/>
            <a:r>
              <a:rPr lang="en-US" sz="1200" kern="1200" dirty="0" smtClean="0">
                <a:solidFill>
                  <a:schemeClr val="tx1"/>
                </a:solidFill>
                <a:effectLst/>
                <a:latin typeface="+mn-lt"/>
                <a:ea typeface="+mn-ea"/>
                <a:cs typeface="+mn-cs"/>
              </a:rPr>
              <a:t>SQL Server security </a:t>
            </a:r>
            <a:r>
              <a:rPr lang="en-US" sz="1200" kern="1200" dirty="0" err="1" smtClean="0">
                <a:solidFill>
                  <a:schemeClr val="tx1"/>
                </a:solidFill>
                <a:effectLst/>
                <a:latin typeface="+mn-lt"/>
                <a:ea typeface="+mn-ea"/>
                <a:cs typeface="+mn-cs"/>
              </a:rPr>
              <a:t>policities</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Etc</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if C# or MVC or your custom application framework don’t provide the hooks that you need, you can use </a:t>
            </a:r>
            <a:r>
              <a:rPr lang="en-US" sz="1200" kern="1200" dirty="0" err="1" smtClean="0">
                <a:solidFill>
                  <a:schemeClr val="tx1"/>
                </a:solidFill>
                <a:effectLst/>
                <a:latin typeface="+mn-lt"/>
                <a:ea typeface="+mn-ea"/>
                <a:cs typeface="+mn-cs"/>
              </a:rPr>
              <a:t>PostSharp</a:t>
            </a:r>
            <a:r>
              <a:rPr lang="en-US" sz="1200" kern="1200" dirty="0" smtClean="0">
                <a:solidFill>
                  <a:schemeClr val="tx1"/>
                </a:solidFill>
                <a:effectLst/>
                <a:latin typeface="+mn-lt"/>
                <a:ea typeface="+mn-ea"/>
                <a:cs typeface="+mn-cs"/>
              </a:rPr>
              <a:t> to create you own. It’s specifically designed to handle cross cutting concerns and is well worth your time to research.</a:t>
            </a:r>
          </a:p>
          <a:p>
            <a:r>
              <a:rPr lang="en-US" sz="1200" kern="1200" dirty="0" smtClean="0">
                <a:solidFill>
                  <a:schemeClr val="tx1"/>
                </a:solidFill>
                <a:effectLst/>
                <a:latin typeface="+mn-lt"/>
                <a:ea typeface="+mn-ea"/>
                <a:cs typeface="+mn-cs"/>
              </a:rPr>
              <a:t>The holy grail of course is to make features “secure by default” by completely handling the security requirements in a global way. Sometimes though you’ll still need to do </a:t>
            </a:r>
            <a:r>
              <a:rPr lang="en-US" sz="1200" i="1" kern="1200" dirty="0" smtClean="0">
                <a:solidFill>
                  <a:schemeClr val="tx1"/>
                </a:solidFill>
                <a:effectLst/>
                <a:latin typeface="+mn-lt"/>
                <a:ea typeface="+mn-ea"/>
                <a:cs typeface="+mn-cs"/>
              </a:rPr>
              <a:t>something on</a:t>
            </a:r>
            <a:r>
              <a:rPr lang="en-US" sz="1200" kern="1200" dirty="0" smtClean="0">
                <a:solidFill>
                  <a:schemeClr val="tx1"/>
                </a:solidFill>
                <a:effectLst/>
                <a:latin typeface="+mn-lt"/>
                <a:ea typeface="+mn-ea"/>
                <a:cs typeface="+mn-cs"/>
              </a:rPr>
              <a:t> a per-feature basis. The best way to do that is to use some sort of attribute or marker interface to declaratively specify what rules should be applied, and them implement those rules in a consistent part of the processing pipeline. </a:t>
            </a:r>
          </a:p>
          <a:p>
            <a:r>
              <a:rPr lang="en-US" sz="1200" kern="1200" dirty="0" smtClean="0">
                <a:solidFill>
                  <a:schemeClr val="tx1"/>
                </a:solidFill>
                <a:effectLst/>
                <a:latin typeface="+mn-lt"/>
                <a:ea typeface="+mn-ea"/>
                <a:cs typeface="+mn-cs"/>
              </a:rPr>
              <a:t>If you do that, then you can make your life easy for testers by using reflection to generate reports showing which areas or classes implement which security rules. This allows QA to better validate those rules with less effort than brute force, black-box testing. And for bonus points, use the Approval Tests library to further automate that sort of security audit.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40953009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examples of those concepts are in my sample app, which you can get from this link here. This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 contains my slide deck, my speaker notes, and a fully functional sample of everything I showed you today including:</a:t>
            </a:r>
          </a:p>
          <a:p>
            <a:pPr lvl="0"/>
            <a:r>
              <a:rPr lang="en-US" sz="1200" kern="1200" dirty="0" smtClean="0">
                <a:solidFill>
                  <a:schemeClr val="tx1"/>
                </a:solidFill>
                <a:effectLst/>
                <a:latin typeface="+mn-lt"/>
                <a:ea typeface="+mn-ea"/>
                <a:cs typeface="+mn-cs"/>
              </a:rPr>
              <a:t>Global CSRF defense</a:t>
            </a:r>
          </a:p>
          <a:p>
            <a:pPr lvl="0"/>
            <a:r>
              <a:rPr lang="en-US" sz="1200" kern="1200" dirty="0" smtClean="0">
                <a:solidFill>
                  <a:schemeClr val="tx1"/>
                </a:solidFill>
                <a:effectLst/>
                <a:latin typeface="+mn-lt"/>
                <a:ea typeface="+mn-ea"/>
                <a:cs typeface="+mn-cs"/>
              </a:rPr>
              <a:t>MVC authentication that makes actions private, unless explicitly made public</a:t>
            </a:r>
          </a:p>
          <a:p>
            <a:pPr lvl="0"/>
            <a:r>
              <a:rPr lang="en-US" sz="1200" kern="1200" dirty="0" smtClean="0">
                <a:solidFill>
                  <a:schemeClr val="tx1"/>
                </a:solidFill>
                <a:effectLst/>
                <a:latin typeface="+mn-lt"/>
                <a:ea typeface="+mn-ea"/>
                <a:cs typeface="+mn-cs"/>
              </a:rPr>
              <a:t>Row level security using SQL Server 2016 and Entity Framework</a:t>
            </a:r>
          </a:p>
          <a:p>
            <a:pPr lvl="0"/>
            <a:r>
              <a:rPr lang="en-US" sz="1200" kern="1200" dirty="0" smtClean="0">
                <a:solidFill>
                  <a:schemeClr val="tx1"/>
                </a:solidFill>
                <a:effectLst/>
                <a:latin typeface="+mn-lt"/>
                <a:ea typeface="+mn-ea"/>
                <a:cs typeface="+mn-cs"/>
              </a:rPr>
              <a:t>Permission-based authorization at both the MVC action level, and on specific C# properties using </a:t>
            </a:r>
            <a:r>
              <a:rPr lang="en-US" sz="1200" kern="1200" dirty="0" err="1" smtClean="0">
                <a:solidFill>
                  <a:schemeClr val="tx1"/>
                </a:solidFill>
                <a:effectLst/>
                <a:latin typeface="+mn-lt"/>
                <a:ea typeface="+mn-ea"/>
                <a:cs typeface="+mn-cs"/>
              </a:rPr>
              <a:t>PostSharp</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Auditing using reflection and the Approval Tests library</a:t>
            </a:r>
          </a:p>
          <a:p>
            <a:r>
              <a:rPr lang="en-US" sz="1200" kern="1200" dirty="0" smtClean="0">
                <a:solidFill>
                  <a:schemeClr val="tx1"/>
                </a:solidFill>
                <a:effectLst/>
                <a:latin typeface="+mn-lt"/>
                <a:ea typeface="+mn-ea"/>
                <a:cs typeface="+mn-cs"/>
              </a:rPr>
              <a:t>You can get ahold of me through GitHub, my blog, or on Twitter. I’d love to hear from you, and feel free to send a pull request if you add a technique of your own.</a:t>
            </a:r>
          </a:p>
          <a:p>
            <a:r>
              <a:rPr lang="en-US" sz="1200" kern="1200" smtClean="0">
                <a:solidFill>
                  <a:schemeClr val="tx1"/>
                </a:solidFill>
                <a:effectLst/>
                <a:latin typeface="+mn-lt"/>
                <a:ea typeface="+mn-ea"/>
                <a:cs typeface="+mn-cs"/>
              </a:rPr>
              <a:t>Thank you so much!</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5098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I’ll show you some ways that you can use static analysis tools to perform a security audit, and how you could incorporate that audit into your automated testing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 samples in this talk are in .NET and JS, because that’s what I’m familiar with. However, many of the techniques I’ll show you have parallels in other languages and platforms as well, so the general ideas should be portable even if the specific code samples are not.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4037749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main point of this talk is the idea of pulling cross cutting concerns out of your feature code and pushing them down into your framework.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Before I show any code, let me define those terms a little better.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 talk about “framework level code”, referring to any code that leverages hooks in an underlying system or library so that it can be automatically executed at a specific time.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6186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21040" y="2243246"/>
            <a:ext cx="3949903" cy="3949903"/>
          </a:xfrm>
          <a:prstGeom prst="rect">
            <a:avLst/>
          </a:prstGeom>
        </p:spPr>
      </p:pic>
      <p:sp>
        <p:nvSpPr>
          <p:cNvPr id="2" name="Title 1"/>
          <p:cNvSpPr>
            <a:spLocks noGrp="1"/>
          </p:cNvSpPr>
          <p:nvPr>
            <p:ph type="title"/>
          </p:nvPr>
        </p:nvSpPr>
        <p:spPr>
          <a:xfrm>
            <a:off x="838194" y="173396"/>
            <a:ext cx="10515600" cy="2069850"/>
          </a:xfrm>
        </p:spPr>
        <p:txBody>
          <a:bodyPr>
            <a:normAutofit/>
          </a:bodyPr>
          <a:lstStyle/>
          <a:p>
            <a:pPr algn="ctr"/>
            <a:r>
              <a:rPr lang="en-US" sz="6000" dirty="0" smtClean="0"/>
              <a:t>Don't Write Secure Code!</a:t>
            </a:r>
            <a:br>
              <a:rPr lang="en-US" sz="6000" dirty="0" smtClean="0"/>
            </a:br>
            <a:r>
              <a:rPr lang="en-US" sz="2000" dirty="0" smtClean="0">
                <a:solidFill>
                  <a:schemeClr val="bg1"/>
                </a:solidFill>
              </a:rPr>
              <a:t>a</a:t>
            </a:r>
            <a:r>
              <a:rPr lang="en-US" sz="6000" dirty="0" smtClean="0"/>
              <a:t/>
            </a:r>
            <a:br>
              <a:rPr lang="en-US" sz="6000" dirty="0" smtClean="0"/>
            </a:br>
            <a:r>
              <a:rPr lang="en-US" dirty="0" smtClean="0">
                <a:solidFill>
                  <a:schemeClr val="bg1">
                    <a:lumMod val="50000"/>
                  </a:schemeClr>
                </a:solidFill>
              </a:rPr>
              <a:t>(Build secure systems instead)</a:t>
            </a:r>
            <a:endParaRPr lang="en-US" sz="4000" dirty="0">
              <a:solidFill>
                <a:schemeClr val="bg1">
                  <a:lumMod val="50000"/>
                </a:schemeClr>
              </a:solidFill>
            </a:endParaRPr>
          </a:p>
        </p:txBody>
      </p:sp>
      <p:sp>
        <p:nvSpPr>
          <p:cNvPr id="5" name="TextBox 4"/>
          <p:cNvSpPr txBox="1"/>
          <p:nvPr/>
        </p:nvSpPr>
        <p:spPr>
          <a:xfrm>
            <a:off x="4000130" y="6136820"/>
            <a:ext cx="4191725" cy="1200329"/>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framework stuff can I tap into?</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a:t>MVC </a:t>
            </a:r>
            <a:r>
              <a:rPr lang="en-US" sz="4000" dirty="0" err="1"/>
              <a:t>ActionFilter</a:t>
            </a:r>
            <a:r>
              <a:rPr lang="en-US" sz="4000" dirty="0"/>
              <a:t> attributes (</a:t>
            </a:r>
            <a:r>
              <a:rPr lang="en-US" sz="4000" i="1" dirty="0" err="1"/>
              <a:t>OnActionExecuting</a:t>
            </a:r>
            <a:r>
              <a:rPr lang="en-US" sz="4000" i="1" dirty="0" smtClean="0"/>
              <a:t>)</a:t>
            </a:r>
          </a:p>
          <a:p>
            <a:endParaRPr lang="en-US" sz="4000" dirty="0" smtClean="0"/>
          </a:p>
          <a:p>
            <a:r>
              <a:rPr lang="en-US" sz="4000" dirty="0" smtClean="0"/>
              <a:t>ASP.NET HTTP Modules</a:t>
            </a:r>
            <a:r>
              <a:rPr lang="en-US" sz="4000" i="1" dirty="0" smtClean="0"/>
              <a:t/>
            </a:r>
            <a:br>
              <a:rPr lang="en-US" sz="4000" i="1" dirty="0" smtClean="0"/>
            </a:br>
            <a:endParaRPr lang="en-US" sz="4000" dirty="0" smtClean="0"/>
          </a:p>
          <a:p>
            <a:r>
              <a:rPr lang="en-US" sz="4000" dirty="0"/>
              <a:t>jQuery AJAX </a:t>
            </a:r>
            <a:r>
              <a:rPr lang="en-US" sz="4000" dirty="0" smtClean="0"/>
              <a:t>events (</a:t>
            </a:r>
            <a:r>
              <a:rPr lang="en-US" sz="4000" i="1" dirty="0" err="1" smtClean="0"/>
              <a:t>ajaxStart</a:t>
            </a:r>
            <a:r>
              <a:rPr lang="en-US" sz="4000" i="1" dirty="0" smtClean="0"/>
              <a:t>, </a:t>
            </a:r>
            <a:r>
              <a:rPr lang="en-US" sz="4000" i="1" dirty="0" err="1" smtClean="0"/>
              <a:t>ajaxEnd,etc</a:t>
            </a:r>
            <a:r>
              <a:rPr lang="en-US" sz="4000" i="1" dirty="0" smtClean="0"/>
              <a:t>)</a:t>
            </a:r>
          </a:p>
          <a:p>
            <a:endParaRPr lang="en-US" sz="4000" i="1" dirty="0"/>
          </a:p>
          <a:p>
            <a:r>
              <a:rPr lang="en-US" sz="4000" dirty="0" smtClean="0"/>
              <a:t>ORM interceptors (</a:t>
            </a:r>
            <a:r>
              <a:rPr lang="en-US" sz="4000" i="1" dirty="0" smtClean="0"/>
              <a:t>connection opened</a:t>
            </a:r>
            <a:r>
              <a:rPr lang="en-US" sz="4000" i="1" dirty="0" smtClean="0"/>
              <a:t>)</a:t>
            </a:r>
            <a:endParaRPr lang="en-US" sz="3200" dirty="0" smtClean="0"/>
          </a:p>
          <a:p>
            <a:pPr marL="0" indent="0">
              <a:buNone/>
            </a:pPr>
            <a:endParaRPr lang="en-US" sz="4000" dirty="0" smtClean="0"/>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396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"Cross cutting" concern</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security requirement that </a:t>
            </a:r>
          </a:p>
          <a:p>
            <a:pPr marL="0" indent="0" algn="ctr">
              <a:buNone/>
            </a:pPr>
            <a:r>
              <a:rPr lang="en-US" sz="4000" dirty="0" smtClean="0"/>
              <a:t>spans multiple features</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0691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838198" y="3229789"/>
            <a:ext cx="2303208" cy="3042449"/>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11" name="TextBox 10"/>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a:t>
            </a:r>
            <a:r>
              <a:rPr lang="en-US" sz="2800" dirty="0" smtClean="0"/>
              <a:t>only see their own Orders…</a:t>
            </a:r>
            <a:r>
              <a:rPr lang="en-US" sz="2800" dirty="0" smtClean="0"/>
              <a:t/>
            </a:r>
            <a:br>
              <a:rPr lang="en-US" sz="2800" dirty="0" smtClean="0"/>
            </a:br>
            <a:endParaRPr lang="en-US" sz="2800" dirty="0" smtClean="0"/>
          </a:p>
          <a:p>
            <a:pPr marL="342900" indent="-342900">
              <a:buAutoNum type="arabicParenR"/>
            </a:pPr>
            <a:r>
              <a:rPr lang="en-US" sz="2800" dirty="0" smtClean="0"/>
              <a:t>… unless they have "Manage Orders" permission, and can see everything</a:t>
            </a:r>
            <a:endParaRPr lang="en-US" sz="2800" dirty="0"/>
          </a:p>
        </p:txBody>
      </p:sp>
    </p:spTree>
    <p:extLst>
      <p:ext uri="{BB962C8B-B14F-4D97-AF65-F5344CB8AC3E}">
        <p14:creationId xmlns:p14="http://schemas.microsoft.com/office/powerpoint/2010/main" val="3081783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4947385" y="337963"/>
            <a:ext cx="4810602" cy="8002231"/>
          </a:xfrm>
          <a:prstGeom prst="rect">
            <a:avLst/>
          </a:prstGeom>
        </p:spPr>
      </p:pic>
      <p:sp>
        <p:nvSpPr>
          <p:cNvPr id="4" name="TextBox 3"/>
          <p:cNvSpPr txBox="1"/>
          <p:nvPr/>
        </p:nvSpPr>
        <p:spPr>
          <a:xfrm>
            <a:off x="3628103" y="2418734"/>
            <a:ext cx="7648254" cy="3539430"/>
          </a:xfrm>
          <a:prstGeom prst="rect">
            <a:avLst/>
          </a:prstGeom>
          <a:noFill/>
        </p:spPr>
        <p:txBody>
          <a:bodyPr wrap="square" rtlCol="0">
            <a:spAutoFit/>
          </a:bodyPr>
          <a:lstStyle/>
          <a:p>
            <a:r>
              <a:rPr lang="en-US" sz="2800" dirty="0" smtClean="0"/>
              <a:t>Security Requirements:</a:t>
            </a:r>
          </a:p>
          <a:p>
            <a:endParaRPr lang="en-US" sz="2800" dirty="0"/>
          </a:p>
          <a:p>
            <a:pPr marL="342900" indent="-342900">
              <a:buAutoNum type="arabicParenR"/>
            </a:pPr>
            <a:r>
              <a:rPr lang="en-US" sz="2800" dirty="0" smtClean="0"/>
              <a:t>User must be logged in</a:t>
            </a:r>
            <a:br>
              <a:rPr lang="en-US" sz="2800" dirty="0" smtClean="0"/>
            </a:br>
            <a:endParaRPr lang="en-US" sz="2800" dirty="0" smtClean="0"/>
          </a:p>
          <a:p>
            <a:pPr marL="342900" indent="-342900">
              <a:buAutoNum type="arabicParenR"/>
            </a:pPr>
            <a:r>
              <a:rPr lang="en-US" sz="2800" dirty="0" smtClean="0"/>
              <a:t>Users with the "Manage Orders" permission see all Orders</a:t>
            </a:r>
            <a:br>
              <a:rPr lang="en-US" sz="2800" dirty="0" smtClean="0"/>
            </a:br>
            <a:endParaRPr lang="en-US" sz="2800" dirty="0" smtClean="0"/>
          </a:p>
          <a:p>
            <a:pPr marL="342900" indent="-342900">
              <a:buAutoNum type="arabicParenR"/>
            </a:pPr>
            <a:r>
              <a:rPr lang="en-US" sz="2800" dirty="0" smtClean="0"/>
              <a:t>Everyone else sees only their own Orders</a:t>
            </a:r>
            <a:endParaRPr lang="en-US" sz="2800" dirty="0"/>
          </a:p>
        </p:txBody>
      </p:sp>
    </p:spTree>
    <p:extLst>
      <p:ext uri="{BB962C8B-B14F-4D97-AF65-F5344CB8AC3E}">
        <p14:creationId xmlns:p14="http://schemas.microsoft.com/office/powerpoint/2010/main" val="69272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6295019" y="1685597"/>
            <a:ext cx="4810602" cy="5306963"/>
          </a:xfrm>
          <a:prstGeom prst="rect">
            <a:avLst/>
          </a:prstGeom>
        </p:spPr>
      </p:pic>
    </p:spTree>
    <p:extLst>
      <p:ext uri="{BB962C8B-B14F-4D97-AF65-F5344CB8AC3E}">
        <p14:creationId xmlns:p14="http://schemas.microsoft.com/office/powerpoint/2010/main" val="10985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pic>
        <p:nvPicPr>
          <p:cNvPr id="8" name="Picture 7"/>
          <p:cNvPicPr>
            <a:picLocks noChangeAspect="1"/>
          </p:cNvPicPr>
          <p:nvPr/>
        </p:nvPicPr>
        <p:blipFill>
          <a:blip r:embed="rId4"/>
          <a:stretch>
            <a:fillRect/>
          </a:stretch>
        </p:blipFill>
        <p:spPr>
          <a:xfrm rot="5400000">
            <a:off x="7585502" y="2976081"/>
            <a:ext cx="4810602" cy="2725996"/>
          </a:xfrm>
          <a:prstGeom prst="rect">
            <a:avLst/>
          </a:prstGeom>
        </p:spPr>
      </p:pic>
    </p:spTree>
    <p:extLst>
      <p:ext uri="{BB962C8B-B14F-4D97-AF65-F5344CB8AC3E}">
        <p14:creationId xmlns:p14="http://schemas.microsoft.com/office/powerpoint/2010/main" val="2554030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10438157" cy="5064073"/>
          </a:xfrm>
          <a:prstGeom prst="rect">
            <a:avLst/>
          </a:prstGeom>
        </p:spPr>
      </p:pic>
    </p:spTree>
    <p:extLst>
      <p:ext uri="{BB962C8B-B14F-4D97-AF65-F5344CB8AC3E}">
        <p14:creationId xmlns:p14="http://schemas.microsoft.com/office/powerpoint/2010/main" val="1000586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38200" y="1753158"/>
            <a:ext cx="10522191" cy="5104842"/>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2327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51071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0103" y="1742919"/>
            <a:ext cx="7781452" cy="2377666"/>
          </a:xfrm>
          <a:prstGeom prst="rect">
            <a:avLst/>
          </a:prstGeom>
        </p:spPr>
      </p:pic>
    </p:spTree>
    <p:extLst>
      <p:ext uri="{BB962C8B-B14F-4D97-AF65-F5344CB8AC3E}">
        <p14:creationId xmlns:p14="http://schemas.microsoft.com/office/powerpoint/2010/main" val="1750226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I hate writing secure code</a:t>
            </a:r>
            <a:endParaRPr lang="en-US" sz="4800" dirty="0"/>
          </a:p>
        </p:txBody>
      </p:sp>
    </p:spTree>
    <p:extLst>
      <p:ext uri="{BB962C8B-B14F-4D97-AF65-F5344CB8AC3E}">
        <p14:creationId xmlns:p14="http://schemas.microsoft.com/office/powerpoint/2010/main" val="359991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3847789" y="1690688"/>
            <a:ext cx="7198579" cy="2451408"/>
          </a:xfrm>
          <a:prstGeom prst="rect">
            <a:avLst/>
          </a:prstGeom>
        </p:spPr>
      </p:pic>
    </p:spTree>
    <p:extLst>
      <p:ext uri="{BB962C8B-B14F-4D97-AF65-F5344CB8AC3E}">
        <p14:creationId xmlns:p14="http://schemas.microsoft.com/office/powerpoint/2010/main" val="84144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392" y="2193260"/>
            <a:ext cx="10783355" cy="4561500"/>
          </a:xfrm>
          <a:prstGeom prst="rect">
            <a:avLst/>
          </a:prstGeom>
        </p:spPr>
      </p:pic>
      <p:sp>
        <p:nvSpPr>
          <p:cNvPr id="2" name="Title 1"/>
          <p:cNvSpPr>
            <a:spLocks noGrp="1"/>
          </p:cNvSpPr>
          <p:nvPr>
            <p:ph type="title"/>
          </p:nvPr>
        </p:nvSpPr>
        <p:spPr/>
        <p:txBody>
          <a:bodyPr>
            <a:normAutofit/>
          </a:bodyPr>
          <a:lstStyle/>
          <a:p>
            <a:r>
              <a:rPr lang="en-US" sz="4800" dirty="0" smtClean="0"/>
              <a:t>"Cross cutting" concerns</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4"/>
          <a:stretch>
            <a:fillRect/>
          </a:stretch>
        </p:blipFill>
        <p:spPr>
          <a:xfrm>
            <a:off x="3917046" y="2058324"/>
            <a:ext cx="7704509" cy="1819378"/>
          </a:xfrm>
          <a:prstGeom prst="rect">
            <a:avLst/>
          </a:prstGeom>
        </p:spPr>
      </p:pic>
    </p:spTree>
    <p:extLst>
      <p:ext uri="{BB962C8B-B14F-4D97-AF65-F5344CB8AC3E}">
        <p14:creationId xmlns:p14="http://schemas.microsoft.com/office/powerpoint/2010/main" val="528689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Show me the codez!</a:t>
            </a:r>
            <a:br>
              <a:rPr lang="en-US" sz="4800" dirty="0" smtClean="0"/>
            </a:br>
            <a:r>
              <a:rPr lang="en-US" sz="4800" dirty="0"/>
              <a:t/>
            </a:r>
            <a:br>
              <a:rPr lang="en-US" sz="4800" dirty="0"/>
            </a:br>
            <a:r>
              <a:rPr lang="en-US" dirty="0" smtClean="0">
                <a:solidFill>
                  <a:srgbClr val="013947"/>
                </a:solidFill>
              </a:rPr>
              <a:t>bit.ly/</a:t>
            </a:r>
            <a:r>
              <a:rPr lang="en-US" dirty="0" err="1" smtClean="0">
                <a:solidFill>
                  <a:srgbClr val="013947"/>
                </a:solidFill>
              </a:rPr>
              <a:t>DontWriteSecureCode</a:t>
            </a:r>
            <a:endParaRPr lang="en-US" sz="4800" dirty="0">
              <a:solidFill>
                <a:srgbClr val="013947"/>
              </a:solidFill>
            </a:endParaRPr>
          </a:p>
        </p:txBody>
      </p:sp>
    </p:spTree>
    <p:extLst>
      <p:ext uri="{BB962C8B-B14F-4D97-AF65-F5344CB8AC3E}">
        <p14:creationId xmlns:p14="http://schemas.microsoft.com/office/powerpoint/2010/main" val="269211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Cross </a:t>
            </a:r>
            <a:r>
              <a:rPr lang="en-US" sz="4800" dirty="0"/>
              <a:t>Site Request </a:t>
            </a:r>
            <a:r>
              <a:rPr lang="en-US" sz="4800" dirty="0" smtClean="0"/>
              <a:t>Forgery</a:t>
            </a:r>
            <a:br>
              <a:rPr lang="en-US" sz="4800" dirty="0" smtClean="0"/>
            </a:br>
            <a:r>
              <a:rPr lang="en-US" sz="4800" dirty="0"/>
              <a:t/>
            </a:r>
            <a:br>
              <a:rPr lang="en-US" sz="4800" dirty="0"/>
            </a:br>
            <a:r>
              <a:rPr lang="en-US" dirty="0" smtClean="0">
                <a:solidFill>
                  <a:srgbClr val="013947"/>
                </a:solidFill>
              </a:rPr>
              <a:t>Fun fact</a:t>
            </a:r>
            <a:r>
              <a:rPr lang="en-US" baseline="30000" dirty="0" smtClean="0">
                <a:solidFill>
                  <a:srgbClr val="013947"/>
                </a:solidFill>
              </a:rPr>
              <a:t>*</a:t>
            </a:r>
            <a:r>
              <a:rPr lang="en-US" dirty="0" smtClean="0">
                <a:solidFill>
                  <a:srgbClr val="013947"/>
                </a:solidFill>
              </a:rPr>
              <a:t>: users never log out. Ever.</a:t>
            </a:r>
            <a:endParaRPr lang="en-US" sz="4800" dirty="0">
              <a:solidFill>
                <a:srgbClr val="013947"/>
              </a:solidFill>
            </a:endParaRPr>
          </a:p>
        </p:txBody>
      </p:sp>
      <p:sp>
        <p:nvSpPr>
          <p:cNvPr id="3" name="TextBox 2"/>
          <p:cNvSpPr txBox="1"/>
          <p:nvPr/>
        </p:nvSpPr>
        <p:spPr>
          <a:xfrm>
            <a:off x="0" y="6457891"/>
            <a:ext cx="2733825" cy="461665"/>
          </a:xfrm>
          <a:prstGeom prst="rect">
            <a:avLst/>
          </a:prstGeom>
          <a:noFill/>
        </p:spPr>
        <p:txBody>
          <a:bodyPr wrap="none" rtlCol="0">
            <a:spAutoFit/>
          </a:bodyPr>
          <a:lstStyle/>
          <a:p>
            <a:r>
              <a:rPr lang="en-US" sz="2400" baseline="30000" dirty="0" smtClean="0">
                <a:solidFill>
                  <a:schemeClr val="bg1">
                    <a:lumMod val="50000"/>
                  </a:schemeClr>
                </a:solidFill>
              </a:rPr>
              <a:t>*</a:t>
            </a:r>
            <a:r>
              <a:rPr lang="en-US" sz="2400" dirty="0" smtClean="0">
                <a:solidFill>
                  <a:schemeClr val="bg1">
                    <a:lumMod val="50000"/>
                  </a:schemeClr>
                </a:solidFill>
              </a:rPr>
              <a:t> Not actually a fact</a:t>
            </a:r>
            <a:r>
              <a:rPr lang="en-US" sz="2000" dirty="0" smtClean="0">
                <a:solidFill>
                  <a:schemeClr val="bg1">
                    <a:lumMod val="50000"/>
                  </a:schemeClr>
                </a:solidFill>
              </a:rPr>
              <a:t>. </a:t>
            </a:r>
            <a:endParaRPr lang="en-US" sz="2000" dirty="0">
              <a:solidFill>
                <a:schemeClr val="bg1">
                  <a:lumMod val="50000"/>
                </a:schemeClr>
              </a:solidFill>
            </a:endParaRPr>
          </a:p>
        </p:txBody>
      </p:sp>
    </p:spTree>
    <p:extLst>
      <p:ext uri="{BB962C8B-B14F-4D97-AF65-F5344CB8AC3E}">
        <p14:creationId xmlns:p14="http://schemas.microsoft.com/office/powerpoint/2010/main" val="3299604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Cross Site Request Forgery (CSRF)</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1690687"/>
            <a:ext cx="11175520" cy="4606873"/>
          </a:xfrm>
          <a:prstGeom prst="rect">
            <a:avLst/>
          </a:prstGeom>
        </p:spPr>
      </p:pic>
    </p:spTree>
    <p:extLst>
      <p:ext uri="{BB962C8B-B14F-4D97-AF65-F5344CB8AC3E}">
        <p14:creationId xmlns:p14="http://schemas.microsoft.com/office/powerpoint/2010/main" val="2352128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734961" y="1690688"/>
            <a:ext cx="10990006" cy="2853325"/>
          </a:xfrm>
          <a:prstGeom prst="rect">
            <a:avLst/>
          </a:prstGeom>
        </p:spPr>
      </p:pic>
      <p:pic>
        <p:nvPicPr>
          <p:cNvPr id="8" name="Picture 7"/>
          <p:cNvPicPr>
            <a:picLocks noChangeAspect="1"/>
          </p:cNvPicPr>
          <p:nvPr/>
        </p:nvPicPr>
        <p:blipFill>
          <a:blip r:embed="rId4"/>
          <a:stretch>
            <a:fillRect/>
          </a:stretch>
        </p:blipFill>
        <p:spPr>
          <a:xfrm>
            <a:off x="734962" y="4759518"/>
            <a:ext cx="7819104" cy="1845504"/>
          </a:xfrm>
          <a:prstGeom prst="rect">
            <a:avLst/>
          </a:prstGeom>
        </p:spPr>
      </p:pic>
    </p:spTree>
    <p:extLst>
      <p:ext uri="{BB962C8B-B14F-4D97-AF65-F5344CB8AC3E}">
        <p14:creationId xmlns:p14="http://schemas.microsoft.com/office/powerpoint/2010/main" val="3193687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 feature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990797"/>
            <a:ext cx="5415116" cy="1250908"/>
          </a:xfrm>
          <a:prstGeom prst="rect">
            <a:avLst/>
          </a:prstGeom>
        </p:spPr>
      </p:pic>
      <p:pic>
        <p:nvPicPr>
          <p:cNvPr id="7" name="Picture 6"/>
          <p:cNvPicPr>
            <a:picLocks noChangeAspect="1"/>
          </p:cNvPicPr>
          <p:nvPr/>
        </p:nvPicPr>
        <p:blipFill>
          <a:blip r:embed="rId4"/>
          <a:stretch>
            <a:fillRect/>
          </a:stretch>
        </p:blipFill>
        <p:spPr>
          <a:xfrm>
            <a:off x="838199" y="3748290"/>
            <a:ext cx="11309381" cy="2416535"/>
          </a:xfrm>
          <a:prstGeom prst="rect">
            <a:avLst/>
          </a:prstGeom>
        </p:spPr>
      </p:pic>
    </p:spTree>
    <p:extLst>
      <p:ext uri="{BB962C8B-B14F-4D97-AF65-F5344CB8AC3E}">
        <p14:creationId xmlns:p14="http://schemas.microsoft.com/office/powerpoint/2010/main" val="3922507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pPr marL="0" indent="0">
              <a:buNone/>
            </a:pPr>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849972"/>
            <a:ext cx="8481011" cy="1899009"/>
          </a:xfrm>
          <a:prstGeom prst="rect">
            <a:avLst/>
          </a:prstGeom>
        </p:spPr>
      </p:pic>
    </p:spTree>
    <p:extLst>
      <p:ext uri="{BB962C8B-B14F-4D97-AF65-F5344CB8AC3E}">
        <p14:creationId xmlns:p14="http://schemas.microsoft.com/office/powerpoint/2010/main" val="3563268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45024" y="1941411"/>
            <a:ext cx="11918630" cy="4783854"/>
          </a:xfrm>
          <a:prstGeom prst="rect">
            <a:avLst/>
          </a:prstGeom>
        </p:spPr>
      </p:pic>
    </p:spTree>
    <p:extLst>
      <p:ext uri="{BB962C8B-B14F-4D97-AF65-F5344CB8AC3E}">
        <p14:creationId xmlns:p14="http://schemas.microsoft.com/office/powerpoint/2010/main" val="358297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634928" y="2329057"/>
            <a:ext cx="11490728" cy="3249809"/>
          </a:xfrm>
          <a:prstGeom prst="rect">
            <a:avLst/>
          </a:prstGeom>
        </p:spPr>
      </p:pic>
    </p:spTree>
    <p:extLst>
      <p:ext uri="{BB962C8B-B14F-4D97-AF65-F5344CB8AC3E}">
        <p14:creationId xmlns:p14="http://schemas.microsoft.com/office/powerpoint/2010/main" val="251399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r>
              <a:rPr lang="en-US" sz="4800" strike="sngStrike" dirty="0" smtClean="0"/>
              <a:t/>
            </a:r>
            <a:br>
              <a:rPr lang="en-US" sz="4800" strike="sngStrike" dirty="0" smtClean="0"/>
            </a:br>
            <a:r>
              <a:rPr lang="en-US" sz="4800" dirty="0" smtClean="0"/>
              <a:t>I hate writing secure </a:t>
            </a:r>
            <a:r>
              <a:rPr lang="en-US" sz="4800" i="1" dirty="0" smtClean="0"/>
              <a:t>feature </a:t>
            </a:r>
            <a:r>
              <a:rPr lang="en-US" sz="4800" dirty="0" smtClean="0"/>
              <a:t>code</a:t>
            </a:r>
            <a:endParaRPr lang="en-US" sz="4800" dirty="0"/>
          </a:p>
        </p:txBody>
      </p:sp>
    </p:spTree>
    <p:extLst>
      <p:ext uri="{BB962C8B-B14F-4D97-AF65-F5344CB8AC3E}">
        <p14:creationId xmlns:p14="http://schemas.microsoft.com/office/powerpoint/2010/main" val="75936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60510" cy="1325563"/>
          </a:xfrm>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899641"/>
          </a:xfrm>
        </p:spPr>
        <p:txBody>
          <a:bodyPr>
            <a:normAutofit/>
          </a:bodyPr>
          <a:lstStyle/>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245417" y="2238493"/>
            <a:ext cx="11946824" cy="4029571"/>
          </a:xfrm>
          <a:prstGeom prst="rect">
            <a:avLst/>
          </a:prstGeom>
        </p:spPr>
      </p:pic>
    </p:spTree>
    <p:extLst>
      <p:ext uri="{BB962C8B-B14F-4D97-AF65-F5344CB8AC3E}">
        <p14:creationId xmlns:p14="http://schemas.microsoft.com/office/powerpoint/2010/main" val="2788254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cutting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121741"/>
            <a:ext cx="11077519" cy="1419021"/>
          </a:xfrm>
          <a:prstGeom prst="rect">
            <a:avLst/>
          </a:prstGeom>
        </p:spPr>
      </p:pic>
      <p:pic>
        <p:nvPicPr>
          <p:cNvPr id="5" name="Picture 4"/>
          <p:cNvPicPr>
            <a:picLocks noChangeAspect="1"/>
          </p:cNvPicPr>
          <p:nvPr/>
        </p:nvPicPr>
        <p:blipFill>
          <a:blip r:embed="rId4"/>
          <a:stretch>
            <a:fillRect/>
          </a:stretch>
        </p:blipFill>
        <p:spPr>
          <a:xfrm>
            <a:off x="838199" y="4378322"/>
            <a:ext cx="8985692" cy="2172161"/>
          </a:xfrm>
          <a:prstGeom prst="rect">
            <a:avLst/>
          </a:prstGeom>
        </p:spPr>
      </p:pic>
    </p:spTree>
    <p:extLst>
      <p:ext uri="{BB962C8B-B14F-4D97-AF65-F5344CB8AC3E}">
        <p14:creationId xmlns:p14="http://schemas.microsoft.com/office/powerpoint/2010/main" val="402246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CSRF Defense </a:t>
            </a:r>
            <a:r>
              <a:rPr lang="en-US" sz="4800" dirty="0"/>
              <a:t>– cross </a:t>
            </a:r>
            <a:r>
              <a:rPr lang="en-US" sz="4800" dirty="0" smtClean="0"/>
              <a:t>cutting (ajax)</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695088"/>
            <a:ext cx="9342718" cy="2215434"/>
          </a:xfrm>
          <a:prstGeom prst="rect">
            <a:avLst/>
          </a:prstGeom>
        </p:spPr>
      </p:pic>
      <p:pic>
        <p:nvPicPr>
          <p:cNvPr id="7" name="Picture 6"/>
          <p:cNvPicPr>
            <a:picLocks noChangeAspect="1"/>
          </p:cNvPicPr>
          <p:nvPr/>
        </p:nvPicPr>
        <p:blipFill>
          <a:blip r:embed="rId4"/>
          <a:stretch>
            <a:fillRect/>
          </a:stretch>
        </p:blipFill>
        <p:spPr>
          <a:xfrm>
            <a:off x="838200" y="4175994"/>
            <a:ext cx="9452294" cy="2505025"/>
          </a:xfrm>
          <a:prstGeom prst="rect">
            <a:avLst/>
          </a:prstGeom>
        </p:spPr>
      </p:pic>
    </p:spTree>
    <p:extLst>
      <p:ext uri="{BB962C8B-B14F-4D97-AF65-F5344CB8AC3E}">
        <p14:creationId xmlns:p14="http://schemas.microsoft.com/office/powerpoint/2010/main" val="2578231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Authentication</a:t>
            </a:r>
            <a:br>
              <a:rPr lang="en-US" sz="4800" dirty="0" smtClean="0"/>
            </a:br>
            <a:r>
              <a:rPr lang="en-US" sz="4800" dirty="0"/>
              <a:t/>
            </a:r>
            <a:br>
              <a:rPr lang="en-US" sz="4800" dirty="0"/>
            </a:br>
            <a:r>
              <a:rPr lang="en-US" dirty="0" smtClean="0">
                <a:solidFill>
                  <a:srgbClr val="013947"/>
                </a:solidFill>
              </a:rPr>
              <a:t>Keeping out the unwashed masses</a:t>
            </a:r>
            <a:endParaRPr lang="en-US" sz="4800" dirty="0">
              <a:solidFill>
                <a:srgbClr val="013947"/>
              </a:solidFill>
            </a:endParaRPr>
          </a:p>
        </p:txBody>
      </p:sp>
    </p:spTree>
    <p:extLst>
      <p:ext uri="{BB962C8B-B14F-4D97-AF65-F5344CB8AC3E}">
        <p14:creationId xmlns:p14="http://schemas.microsoft.com/office/powerpoint/2010/main" val="565801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21630"/>
            <a:ext cx="11114728" cy="3264770"/>
          </a:xfrm>
          <a:prstGeom prst="rect">
            <a:avLst/>
          </a:prstGeom>
        </p:spPr>
      </p:pic>
    </p:spTree>
    <p:extLst>
      <p:ext uri="{BB962C8B-B14F-4D97-AF65-F5344CB8AC3E}">
        <p14:creationId xmlns:p14="http://schemas.microsoft.com/office/powerpoint/2010/main" val="176538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9373015" cy="5034577"/>
          </a:xfrm>
          <a:prstGeom prst="rect">
            <a:avLst/>
          </a:prstGeom>
        </p:spPr>
      </p:pic>
    </p:spTree>
    <p:extLst>
      <p:ext uri="{BB962C8B-B14F-4D97-AF65-F5344CB8AC3E}">
        <p14:creationId xmlns:p14="http://schemas.microsoft.com/office/powerpoint/2010/main" val="1328286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69924" y="1690688"/>
            <a:ext cx="11786118" cy="5167312"/>
          </a:xfrm>
          <a:prstGeom prst="rect">
            <a:avLst/>
          </a:prstGeom>
        </p:spPr>
      </p:pic>
    </p:spTree>
    <p:extLst>
      <p:ext uri="{BB962C8B-B14F-4D97-AF65-F5344CB8AC3E}">
        <p14:creationId xmlns:p14="http://schemas.microsoft.com/office/powerpoint/2010/main" val="295902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909950"/>
            <a:ext cx="11152121" cy="1651776"/>
          </a:xfrm>
          <a:prstGeom prst="rect">
            <a:avLst/>
          </a:prstGeom>
        </p:spPr>
      </p:pic>
    </p:spTree>
    <p:extLst>
      <p:ext uri="{BB962C8B-B14F-4D97-AF65-F5344CB8AC3E}">
        <p14:creationId xmlns:p14="http://schemas.microsoft.com/office/powerpoint/2010/main" val="750296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Access Control</a:t>
            </a:r>
            <a:br>
              <a:rPr lang="en-US" sz="4800" dirty="0" smtClean="0"/>
            </a:br>
            <a:r>
              <a:rPr lang="en-US" sz="4800" dirty="0"/>
              <a:t/>
            </a:r>
            <a:br>
              <a:rPr lang="en-US" sz="4800" dirty="0"/>
            </a:br>
            <a:r>
              <a:rPr lang="en-US" dirty="0" smtClean="0">
                <a:solidFill>
                  <a:srgbClr val="013947"/>
                </a:solidFill>
              </a:rPr>
              <a:t>Keeping Bob's hands off Alice's data</a:t>
            </a:r>
            <a:endParaRPr lang="en-US" sz="4800" dirty="0">
              <a:solidFill>
                <a:srgbClr val="013947"/>
              </a:solidFill>
            </a:endParaRPr>
          </a:p>
        </p:txBody>
      </p:sp>
    </p:spTree>
    <p:extLst>
      <p:ext uri="{BB962C8B-B14F-4D97-AF65-F5344CB8AC3E}">
        <p14:creationId xmlns:p14="http://schemas.microsoft.com/office/powerpoint/2010/main" val="1068382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5339"/>
            <a:ext cx="11037660" cy="4280208"/>
          </a:xfrm>
          <a:prstGeom prst="rect">
            <a:avLst/>
          </a:prstGeom>
        </p:spPr>
      </p:pic>
    </p:spTree>
    <p:extLst>
      <p:ext uri="{BB962C8B-B14F-4D97-AF65-F5344CB8AC3E}">
        <p14:creationId xmlns:p14="http://schemas.microsoft.com/office/powerpoint/2010/main" val="1150970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strike="sngStrike" dirty="0" smtClean="0">
                <a:solidFill>
                  <a:schemeClr val="bg1">
                    <a:lumMod val="75000"/>
                  </a:schemeClr>
                </a:solidFill>
              </a:rPr>
              <a:t>I hate writing secure code</a:t>
            </a:r>
            <a:br>
              <a:rPr lang="en-US" sz="4800" strike="sngStrike" dirty="0" smtClean="0">
                <a:solidFill>
                  <a:schemeClr val="bg1">
                    <a:lumMod val="75000"/>
                  </a:schemeClr>
                </a:solidFill>
              </a:rPr>
            </a:br>
            <a:r>
              <a:rPr lang="en-US" sz="4800" strike="sngStrike" dirty="0" smtClean="0">
                <a:solidFill>
                  <a:schemeClr val="bg1">
                    <a:lumMod val="75000"/>
                  </a:schemeClr>
                </a:solidFill>
              </a:rPr>
              <a:t>I hate writing secure features</a:t>
            </a:r>
            <a:r>
              <a:rPr lang="en-US" sz="4800" strike="sngStrike" dirty="0" smtClean="0"/>
              <a:t/>
            </a:r>
            <a:br>
              <a:rPr lang="en-US" sz="4800" strike="sngStrike" dirty="0" smtClean="0"/>
            </a:br>
            <a:r>
              <a:rPr lang="en-US" sz="4800" dirty="0" smtClean="0"/>
              <a:t>I hate implementing </a:t>
            </a:r>
            <a:r>
              <a:rPr lang="en-US" sz="4800" i="1" dirty="0" smtClean="0"/>
              <a:t>cross-cutting security concerns</a:t>
            </a:r>
            <a:r>
              <a:rPr lang="en-US" sz="4800" dirty="0" smtClean="0"/>
              <a:t> by repeating the same patterns over and over again in my feature-level code</a:t>
            </a:r>
            <a:endParaRPr lang="en-US" sz="4800" dirty="0"/>
          </a:p>
        </p:txBody>
      </p:sp>
    </p:spTree>
    <p:extLst>
      <p:ext uri="{BB962C8B-B14F-4D97-AF65-F5344CB8AC3E}">
        <p14:creationId xmlns:p14="http://schemas.microsoft.com/office/powerpoint/2010/main" val="3846056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feature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449419" y="1825624"/>
            <a:ext cx="11614245" cy="4324453"/>
          </a:xfrm>
          <a:prstGeom prst="rect">
            <a:avLst/>
          </a:prstGeom>
        </p:spPr>
      </p:pic>
    </p:spTree>
    <p:extLst>
      <p:ext uri="{BB962C8B-B14F-4D97-AF65-F5344CB8AC3E}">
        <p14:creationId xmlns:p14="http://schemas.microsoft.com/office/powerpoint/2010/main" val="37600078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194332"/>
            <a:ext cx="10894379" cy="3852505"/>
          </a:xfrm>
          <a:prstGeom prst="rect">
            <a:avLst/>
          </a:prstGeom>
        </p:spPr>
      </p:pic>
    </p:spTree>
    <p:extLst>
      <p:ext uri="{BB962C8B-B14F-4D97-AF65-F5344CB8AC3E}">
        <p14:creationId xmlns:p14="http://schemas.microsoft.com/office/powerpoint/2010/main" val="599466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2253325"/>
            <a:ext cx="10782445" cy="3823009"/>
          </a:xfrm>
          <a:prstGeom prst="rect">
            <a:avLst/>
          </a:prstGeom>
        </p:spPr>
      </p:pic>
    </p:spTree>
    <p:extLst>
      <p:ext uri="{BB962C8B-B14F-4D97-AF65-F5344CB8AC3E}">
        <p14:creationId xmlns:p14="http://schemas.microsoft.com/office/powerpoint/2010/main" val="251597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2032100"/>
            <a:ext cx="11207988" cy="4383447"/>
          </a:xfrm>
          <a:prstGeom prst="rect">
            <a:avLst/>
          </a:prstGeom>
        </p:spPr>
      </p:pic>
    </p:spTree>
    <p:extLst>
      <p:ext uri="{BB962C8B-B14F-4D97-AF65-F5344CB8AC3E}">
        <p14:creationId xmlns:p14="http://schemas.microsoft.com/office/powerpoint/2010/main" val="114263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209082"/>
            <a:ext cx="8920022" cy="2274428"/>
          </a:xfrm>
          <a:prstGeom prst="rect">
            <a:avLst/>
          </a:prstGeom>
        </p:spPr>
      </p:pic>
      <p:pic>
        <p:nvPicPr>
          <p:cNvPr id="6" name="Picture 5"/>
          <p:cNvPicPr>
            <a:picLocks noChangeAspect="1"/>
          </p:cNvPicPr>
          <p:nvPr/>
        </p:nvPicPr>
        <p:blipFill>
          <a:blip r:embed="rId4"/>
          <a:stretch>
            <a:fillRect/>
          </a:stretch>
        </p:blipFill>
        <p:spPr>
          <a:xfrm>
            <a:off x="838200" y="4866968"/>
            <a:ext cx="4033116" cy="1991032"/>
          </a:xfrm>
          <a:prstGeom prst="rect">
            <a:avLst/>
          </a:prstGeom>
        </p:spPr>
      </p:pic>
    </p:spTree>
    <p:extLst>
      <p:ext uri="{BB962C8B-B14F-4D97-AF65-F5344CB8AC3E}">
        <p14:creationId xmlns:p14="http://schemas.microsoft.com/office/powerpoint/2010/main" val="2490918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359046" y="1471339"/>
            <a:ext cx="11808716" cy="5386661"/>
          </a:xfrm>
          <a:prstGeom prst="rect">
            <a:avLst/>
          </a:prstGeom>
        </p:spPr>
      </p:pic>
    </p:spTree>
    <p:extLst>
      <p:ext uri="{BB962C8B-B14F-4D97-AF65-F5344CB8AC3E}">
        <p14:creationId xmlns:p14="http://schemas.microsoft.com/office/powerpoint/2010/main" val="7899075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46711" y="3034992"/>
            <a:ext cx="11345289" cy="1566505"/>
          </a:xfrm>
          <a:prstGeom prst="rect">
            <a:avLst/>
          </a:prstGeom>
        </p:spPr>
      </p:pic>
    </p:spTree>
    <p:extLst>
      <p:ext uri="{BB962C8B-B14F-4D97-AF65-F5344CB8AC3E}">
        <p14:creationId xmlns:p14="http://schemas.microsoft.com/office/powerpoint/2010/main" val="3564175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a:t>
            </a:r>
            <a:r>
              <a:rPr lang="en-US" sz="4800" dirty="0" smtClean="0"/>
              <a:t>Row Level Security</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91594"/>
            <a:ext cx="10701511" cy="5233671"/>
          </a:xfrm>
          <a:prstGeom prst="rect">
            <a:avLst/>
          </a:prstGeom>
        </p:spPr>
      </p:pic>
    </p:spTree>
    <p:extLst>
      <p:ext uri="{BB962C8B-B14F-4D97-AF65-F5344CB8AC3E}">
        <p14:creationId xmlns:p14="http://schemas.microsoft.com/office/powerpoint/2010/main" val="820867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Control </a:t>
            </a:r>
            <a:r>
              <a:rPr lang="en-US" sz="4800" dirty="0"/>
              <a:t>– framework</a:t>
            </a:r>
          </a:p>
        </p:txBody>
      </p:sp>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607646"/>
            <a:ext cx="11147699" cy="3173722"/>
          </a:xfrm>
          <a:prstGeom prst="rect">
            <a:avLst/>
          </a:prstGeom>
        </p:spPr>
      </p:pic>
    </p:spTree>
    <p:extLst>
      <p:ext uri="{BB962C8B-B14F-4D97-AF65-F5344CB8AC3E}">
        <p14:creationId xmlns:p14="http://schemas.microsoft.com/office/powerpoint/2010/main" val="3053964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Page-level Authorization</a:t>
            </a:r>
            <a:br>
              <a:rPr lang="en-US" sz="4800" dirty="0" smtClean="0"/>
            </a:br>
            <a:r>
              <a:rPr lang="en-US" sz="4800" dirty="0"/>
              <a:t/>
            </a:r>
            <a:br>
              <a:rPr lang="en-US" sz="4800" dirty="0"/>
            </a:br>
            <a:r>
              <a:rPr lang="en-US" dirty="0" smtClean="0">
                <a:solidFill>
                  <a:srgbClr val="013947"/>
                </a:solidFill>
              </a:rPr>
              <a:t>Keeping Bob in his sandbox </a:t>
            </a:r>
            <a:endParaRPr lang="en-US" sz="4800" dirty="0">
              <a:solidFill>
                <a:srgbClr val="013947"/>
              </a:solidFill>
            </a:endParaRPr>
          </a:p>
        </p:txBody>
      </p:sp>
    </p:spTree>
    <p:extLst>
      <p:ext uri="{BB962C8B-B14F-4D97-AF65-F5344CB8AC3E}">
        <p14:creationId xmlns:p14="http://schemas.microsoft.com/office/powerpoint/2010/main" val="410853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Define "cross cutting" security concerns</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0653000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911595"/>
            <a:ext cx="11163466" cy="2855025"/>
          </a:xfrm>
          <a:prstGeom prst="rect">
            <a:avLst/>
          </a:prstGeom>
        </p:spPr>
      </p:pic>
      <p:pic>
        <p:nvPicPr>
          <p:cNvPr id="5" name="Picture 4"/>
          <p:cNvPicPr>
            <a:picLocks noChangeAspect="1"/>
          </p:cNvPicPr>
          <p:nvPr/>
        </p:nvPicPr>
        <p:blipFill>
          <a:blip r:embed="rId4"/>
          <a:stretch>
            <a:fillRect/>
          </a:stretch>
        </p:blipFill>
        <p:spPr>
          <a:xfrm>
            <a:off x="838200" y="2911595"/>
            <a:ext cx="11163466" cy="2855025"/>
          </a:xfrm>
          <a:prstGeom prst="rect">
            <a:avLst/>
          </a:prstGeom>
        </p:spPr>
      </p:pic>
    </p:spTree>
    <p:extLst>
      <p:ext uri="{BB962C8B-B14F-4D97-AF65-F5344CB8AC3E}">
        <p14:creationId xmlns:p14="http://schemas.microsoft.com/office/powerpoint/2010/main" val="3898066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Page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721471"/>
            <a:ext cx="9677400" cy="1971323"/>
          </a:xfrm>
          <a:prstGeom prst="rect">
            <a:avLst/>
          </a:prstGeom>
        </p:spPr>
      </p:pic>
    </p:spTree>
    <p:extLst>
      <p:ext uri="{BB962C8B-B14F-4D97-AF65-F5344CB8AC3E}">
        <p14:creationId xmlns:p14="http://schemas.microsoft.com/office/powerpoint/2010/main" val="40460027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33231" y="133650"/>
            <a:ext cx="11973255" cy="6488376"/>
          </a:xfrm>
          <a:prstGeom prst="rect">
            <a:avLst/>
          </a:prstGeom>
        </p:spPr>
      </p:pic>
    </p:spTree>
    <p:extLst>
      <p:ext uri="{BB962C8B-B14F-4D97-AF65-F5344CB8AC3E}">
        <p14:creationId xmlns:p14="http://schemas.microsoft.com/office/powerpoint/2010/main" val="1366898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Property-level Authorization</a:t>
            </a:r>
            <a:br>
              <a:rPr lang="en-US" sz="4800" dirty="0" smtClean="0"/>
            </a:br>
            <a:r>
              <a:rPr lang="en-US" sz="4800" dirty="0"/>
              <a:t/>
            </a:r>
            <a:br>
              <a:rPr lang="en-US" sz="4800" dirty="0"/>
            </a:br>
            <a:r>
              <a:rPr lang="en-US" dirty="0" smtClean="0">
                <a:solidFill>
                  <a:srgbClr val="013947"/>
                </a:solidFill>
              </a:rPr>
              <a:t>Keeping private data private!</a:t>
            </a:r>
            <a:endParaRPr lang="en-US" sz="4800" dirty="0">
              <a:solidFill>
                <a:srgbClr val="013947"/>
              </a:solidFill>
            </a:endParaRPr>
          </a:p>
        </p:txBody>
      </p:sp>
    </p:spTree>
    <p:extLst>
      <p:ext uri="{BB962C8B-B14F-4D97-AF65-F5344CB8AC3E}">
        <p14:creationId xmlns:p14="http://schemas.microsoft.com/office/powerpoint/2010/main" val="1350980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Property </a:t>
            </a:r>
            <a:r>
              <a:rPr lang="en-US" sz="4800" dirty="0"/>
              <a:t>Authorization – feature</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19735"/>
            <a:ext cx="11325789" cy="4263077"/>
          </a:xfrm>
          <a:prstGeom prst="rect">
            <a:avLst/>
          </a:prstGeom>
        </p:spPr>
      </p:pic>
    </p:spTree>
    <p:extLst>
      <p:ext uri="{BB962C8B-B14F-4D97-AF65-F5344CB8AC3E}">
        <p14:creationId xmlns:p14="http://schemas.microsoft.com/office/powerpoint/2010/main" val="806865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33050150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7" name="Picture 6"/>
          <p:cNvPicPr>
            <a:picLocks noChangeAspect="1"/>
          </p:cNvPicPr>
          <p:nvPr/>
        </p:nvPicPr>
        <p:blipFill>
          <a:blip r:embed="rId3"/>
          <a:stretch>
            <a:fillRect/>
          </a:stretch>
        </p:blipFill>
        <p:spPr>
          <a:xfrm>
            <a:off x="351501" y="1599785"/>
            <a:ext cx="11690263" cy="1441337"/>
          </a:xfrm>
          <a:prstGeom prst="rect">
            <a:avLst/>
          </a:prstGeom>
        </p:spPr>
      </p:pic>
    </p:spTree>
    <p:extLst>
      <p:ext uri="{BB962C8B-B14F-4D97-AF65-F5344CB8AC3E}">
        <p14:creationId xmlns:p14="http://schemas.microsoft.com/office/powerpoint/2010/main" val="13928494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51502" y="1599786"/>
            <a:ext cx="11690262" cy="5258213"/>
          </a:xfrm>
          <a:prstGeom prst="rect">
            <a:avLst/>
          </a:prstGeom>
        </p:spPr>
      </p:pic>
      <p:pic>
        <p:nvPicPr>
          <p:cNvPr id="4" name="Picture 3"/>
          <p:cNvPicPr>
            <a:picLocks noChangeAspect="1"/>
          </p:cNvPicPr>
          <p:nvPr/>
        </p:nvPicPr>
        <p:blipFill>
          <a:blip r:embed="rId4"/>
          <a:stretch>
            <a:fillRect/>
          </a:stretch>
        </p:blipFill>
        <p:spPr>
          <a:xfrm>
            <a:off x="6833396" y="5167398"/>
            <a:ext cx="880010" cy="685142"/>
          </a:xfrm>
          <a:prstGeom prst="rect">
            <a:avLst/>
          </a:prstGeom>
        </p:spPr>
      </p:pic>
    </p:spTree>
    <p:extLst>
      <p:ext uri="{BB962C8B-B14F-4D97-AF65-F5344CB8AC3E}">
        <p14:creationId xmlns:p14="http://schemas.microsoft.com/office/powerpoint/2010/main" val="16994177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98603" y="85314"/>
            <a:ext cx="9276976" cy="6772686"/>
          </a:xfrm>
          <a:prstGeom prst="rect">
            <a:avLst/>
          </a:prstGeom>
        </p:spPr>
      </p:pic>
    </p:spTree>
    <p:extLst>
      <p:ext uri="{BB962C8B-B14F-4D97-AF65-F5344CB8AC3E}">
        <p14:creationId xmlns:p14="http://schemas.microsoft.com/office/powerpoint/2010/main" val="4159394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p>
          <a:p>
            <a:r>
              <a:rPr lang="en-US" sz="4000" dirty="0" smtClean="0"/>
              <a:t>"Secure by default" examples</a:t>
            </a:r>
          </a:p>
          <a:p>
            <a:endParaRPr lang="en-US" sz="4000" dirty="0"/>
          </a:p>
          <a:p>
            <a:endParaRPr lang="en-US" sz="4000" dirty="0" smtClean="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023178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Property Authorization – </a:t>
            </a:r>
            <a:r>
              <a:rPr lang="en-US" sz="4800" dirty="0" smtClean="0"/>
              <a:t>cross cutting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136103"/>
            <a:ext cx="7184923" cy="3968963"/>
          </a:xfrm>
          <a:prstGeom prst="rect">
            <a:avLst/>
          </a:prstGeom>
        </p:spPr>
      </p:pic>
    </p:spTree>
    <p:extLst>
      <p:ext uri="{BB962C8B-B14F-4D97-AF65-F5344CB8AC3E}">
        <p14:creationId xmlns:p14="http://schemas.microsoft.com/office/powerpoint/2010/main" val="11321862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Auditing and Testing</a:t>
            </a:r>
            <a:br>
              <a:rPr lang="en-US" sz="4800" dirty="0" smtClean="0"/>
            </a:br>
            <a:r>
              <a:rPr lang="en-US" sz="4800" dirty="0"/>
              <a:t/>
            </a:r>
            <a:br>
              <a:rPr lang="en-US" sz="4800" dirty="0"/>
            </a:br>
            <a:r>
              <a:rPr lang="en-US" dirty="0" smtClean="0">
                <a:solidFill>
                  <a:srgbClr val="013947"/>
                </a:solidFill>
              </a:rPr>
              <a:t>Try </a:t>
            </a:r>
            <a:r>
              <a:rPr lang="en-US" i="1" dirty="0" smtClean="0">
                <a:solidFill>
                  <a:srgbClr val="013947"/>
                </a:solidFill>
              </a:rPr>
              <a:t>this </a:t>
            </a:r>
            <a:r>
              <a:rPr lang="en-US" dirty="0" smtClean="0">
                <a:solidFill>
                  <a:srgbClr val="013947"/>
                </a:solidFill>
              </a:rPr>
              <a:t>with your fancy dynamic language!</a:t>
            </a:r>
            <a:endParaRPr lang="en-US" sz="4800" dirty="0">
              <a:solidFill>
                <a:srgbClr val="013947"/>
              </a:solidFill>
            </a:endParaRPr>
          </a:p>
        </p:txBody>
      </p:sp>
    </p:spTree>
    <p:extLst>
      <p:ext uri="{BB962C8B-B14F-4D97-AF65-F5344CB8AC3E}">
        <p14:creationId xmlns:p14="http://schemas.microsoft.com/office/powerpoint/2010/main" val="1999207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Authorization auditing</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199" y="1690688"/>
            <a:ext cx="7509387" cy="5073546"/>
          </a:xfrm>
          <a:prstGeom prst="rect">
            <a:avLst/>
          </a:prstGeom>
        </p:spPr>
      </p:pic>
    </p:spTree>
    <p:extLst>
      <p:ext uri="{BB962C8B-B14F-4D97-AF65-F5344CB8AC3E}">
        <p14:creationId xmlns:p14="http://schemas.microsoft.com/office/powerpoint/2010/main" val="3981982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24882865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378206"/>
            <a:ext cx="11318310" cy="5479794"/>
          </a:xfrm>
          <a:prstGeom prst="rect">
            <a:avLst/>
          </a:prstGeom>
        </p:spPr>
      </p:pic>
    </p:spTree>
    <p:extLst>
      <p:ext uri="{BB962C8B-B14F-4D97-AF65-F5344CB8AC3E}">
        <p14:creationId xmlns:p14="http://schemas.microsoft.com/office/powerpoint/2010/main" val="36328891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8467167" cy="4457189"/>
          </a:xfrm>
          <a:prstGeom prst="rect">
            <a:avLst/>
          </a:prstGeom>
        </p:spPr>
      </p:pic>
    </p:spTree>
    <p:extLst>
      <p:ext uri="{BB962C8B-B14F-4D97-AF65-F5344CB8AC3E}">
        <p14:creationId xmlns:p14="http://schemas.microsoft.com/office/powerpoint/2010/main" val="17401415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Authorization auditing</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1690688"/>
            <a:ext cx="8817773" cy="5005080"/>
          </a:xfrm>
          <a:prstGeom prst="rect">
            <a:avLst/>
          </a:prstGeom>
        </p:spPr>
      </p:pic>
    </p:spTree>
    <p:extLst>
      <p:ext uri="{BB962C8B-B14F-4D97-AF65-F5344CB8AC3E}">
        <p14:creationId xmlns:p14="http://schemas.microsoft.com/office/powerpoint/2010/main" val="99041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347554" y="1672545"/>
            <a:ext cx="5496889" cy="1598818"/>
          </a:xfrm>
          <a:prstGeom prst="rect">
            <a:avLst/>
          </a:prstGeom>
        </p:spPr>
      </p:pic>
      <p:sp>
        <p:nvSpPr>
          <p:cNvPr id="7" name="TextBox 6"/>
          <p:cNvSpPr txBox="1"/>
          <p:nvPr/>
        </p:nvSpPr>
        <p:spPr>
          <a:xfrm>
            <a:off x="3832122" y="3797419"/>
            <a:ext cx="4854678" cy="646331"/>
          </a:xfrm>
          <a:prstGeom prst="rect">
            <a:avLst/>
          </a:prstGeom>
          <a:noFill/>
        </p:spPr>
        <p:txBody>
          <a:bodyPr wrap="square" rtlCol="0">
            <a:spAutoFit/>
          </a:bodyPr>
          <a:lstStyle/>
          <a:p>
            <a:r>
              <a:rPr lang="en-US" sz="3600" dirty="0">
                <a:solidFill>
                  <a:srgbClr val="013947"/>
                </a:solidFill>
              </a:rPr>
              <a:t>http://</a:t>
            </a:r>
            <a:r>
              <a:rPr lang="en-US" sz="3600" dirty="0" smtClean="0">
                <a:solidFill>
                  <a:srgbClr val="013947"/>
                </a:solidFill>
              </a:rPr>
              <a:t>approvaltests.com</a:t>
            </a:r>
            <a:endParaRPr lang="en-US" sz="3600" dirty="0">
              <a:solidFill>
                <a:srgbClr val="013947"/>
              </a:solidFill>
            </a:endParaRPr>
          </a:p>
        </p:txBody>
      </p:sp>
    </p:spTree>
    <p:extLst>
      <p:ext uri="{BB962C8B-B14F-4D97-AF65-F5344CB8AC3E}">
        <p14:creationId xmlns:p14="http://schemas.microsoft.com/office/powerpoint/2010/main" val="15888577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1</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1825624"/>
            <a:ext cx="7946506" cy="4811150"/>
          </a:xfrm>
          <a:prstGeom prst="rect">
            <a:avLst/>
          </a:prstGeom>
        </p:spPr>
      </p:pic>
    </p:spTree>
    <p:extLst>
      <p:ext uri="{BB962C8B-B14F-4D97-AF65-F5344CB8AC3E}">
        <p14:creationId xmlns:p14="http://schemas.microsoft.com/office/powerpoint/2010/main" val="3666660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2</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606187"/>
            <a:ext cx="11249815" cy="3028796"/>
          </a:xfrm>
          <a:prstGeom prst="rect">
            <a:avLst/>
          </a:prstGeom>
        </p:spPr>
      </p:pic>
    </p:spTree>
    <p:extLst>
      <p:ext uri="{BB962C8B-B14F-4D97-AF65-F5344CB8AC3E}">
        <p14:creationId xmlns:p14="http://schemas.microsoft.com/office/powerpoint/2010/main" val="2880740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p>
          <a:p>
            <a:r>
              <a:rPr lang="en-US" sz="4000" dirty="0" smtClean="0"/>
              <a:t>Declarative vs Imperative security</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016941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3</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0" y="1484210"/>
            <a:ext cx="7361903" cy="5335456"/>
          </a:xfrm>
          <a:prstGeom prst="rect">
            <a:avLst/>
          </a:prstGeom>
        </p:spPr>
      </p:pic>
    </p:spTree>
    <p:extLst>
      <p:ext uri="{BB962C8B-B14F-4D97-AF65-F5344CB8AC3E}">
        <p14:creationId xmlns:p14="http://schemas.microsoft.com/office/powerpoint/2010/main" val="7945833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Approval Tests – Step </a:t>
            </a:r>
            <a:r>
              <a:rPr lang="en-US" sz="4800" dirty="0"/>
              <a:t>4</a:t>
            </a:r>
          </a:p>
        </p:txBody>
      </p:sp>
      <p:sp>
        <p:nvSpPr>
          <p:cNvPr id="3" name="Content Placeholder 2"/>
          <p:cNvSpPr>
            <a:spLocks noGrp="1"/>
          </p:cNvSpPr>
          <p:nvPr>
            <p:ph idx="1"/>
          </p:nvPr>
        </p:nvSpPr>
        <p:spPr>
          <a:xfrm>
            <a:off x="838200" y="1825624"/>
            <a:ext cx="10515600" cy="4589923"/>
          </a:xfrm>
        </p:spPr>
        <p:txBody>
          <a:bodyPr>
            <a:normAutofit/>
          </a:bodyPr>
          <a:lstStyle/>
          <a:p>
            <a:endParaRPr lang="en-US" sz="4000" dirty="0" smtClean="0"/>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199" y="1705436"/>
            <a:ext cx="11180747" cy="4724859"/>
          </a:xfrm>
          <a:prstGeom prst="rect">
            <a:avLst/>
          </a:prstGeom>
        </p:spPr>
      </p:pic>
    </p:spTree>
    <p:extLst>
      <p:ext uri="{BB962C8B-B14F-4D97-AF65-F5344CB8AC3E}">
        <p14:creationId xmlns:p14="http://schemas.microsoft.com/office/powerpoint/2010/main" val="28824602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makes auditing easier?</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t>Using [Attributes] to decorate classes/methods</a:t>
            </a:r>
          </a:p>
          <a:p>
            <a:endParaRPr lang="en-US" sz="4000" dirty="0" smtClean="0"/>
          </a:p>
          <a:p>
            <a:r>
              <a:rPr lang="en-US" sz="4000" dirty="0" smtClean="0"/>
              <a:t>Inheriting a base class</a:t>
            </a:r>
          </a:p>
          <a:p>
            <a:endParaRPr lang="en-US" sz="4000" dirty="0"/>
          </a:p>
          <a:p>
            <a:r>
              <a:rPr lang="en-US" sz="4000" dirty="0" smtClean="0"/>
              <a:t>Implementing an interface</a:t>
            </a:r>
          </a:p>
          <a:p>
            <a:endParaRPr lang="en-US" sz="4000"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695439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27" y="1"/>
            <a:ext cx="10515600" cy="6858000"/>
          </a:xfrm>
        </p:spPr>
        <p:txBody>
          <a:bodyPr anchor="ctr">
            <a:normAutofit/>
          </a:bodyPr>
          <a:lstStyle/>
          <a:p>
            <a:pPr algn="ctr"/>
            <a:r>
              <a:rPr lang="en-US" sz="4800" dirty="0" smtClean="0"/>
              <a:t>Recap</a:t>
            </a:r>
            <a:br>
              <a:rPr lang="en-US" sz="4800" dirty="0" smtClean="0"/>
            </a:br>
            <a:r>
              <a:rPr lang="en-US" sz="4800" dirty="0"/>
              <a:t/>
            </a:r>
            <a:br>
              <a:rPr lang="en-US" sz="4800" dirty="0"/>
            </a:br>
            <a:r>
              <a:rPr lang="en-US" dirty="0" smtClean="0">
                <a:solidFill>
                  <a:srgbClr val="013947"/>
                </a:solidFill>
              </a:rPr>
              <a:t>The CliffsNotes version</a:t>
            </a:r>
            <a:endParaRPr lang="en-US" sz="4800" dirty="0">
              <a:solidFill>
                <a:srgbClr val="013947"/>
              </a:solidFill>
            </a:endParaRPr>
          </a:p>
        </p:txBody>
      </p:sp>
    </p:spTree>
    <p:extLst>
      <p:ext uri="{BB962C8B-B14F-4D97-AF65-F5344CB8AC3E}">
        <p14:creationId xmlns:p14="http://schemas.microsoft.com/office/powerpoint/2010/main" val="38679431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normAutofit/>
          </a:bodyPr>
          <a:lstStyle/>
          <a:p>
            <a:r>
              <a:rPr lang="en-US" sz="4800" b="1" dirty="0" smtClean="0"/>
              <a:t>bit.ly/</a:t>
            </a:r>
            <a:r>
              <a:rPr lang="en-US" sz="4800" b="1" dirty="0" err="1" smtClean="0"/>
              <a:t>DontWriteSecureCode</a:t>
            </a:r>
            <a:endParaRPr lang="en-US" sz="4800" dirty="0"/>
          </a:p>
        </p:txBody>
      </p:sp>
      <p:sp>
        <p:nvSpPr>
          <p:cNvPr id="3" name="Content Placeholder 2"/>
          <p:cNvSpPr>
            <a:spLocks noGrp="1"/>
          </p:cNvSpPr>
          <p:nvPr>
            <p:ph idx="1"/>
          </p:nvPr>
        </p:nvSpPr>
        <p:spPr>
          <a:xfrm>
            <a:off x="838199" y="1825624"/>
            <a:ext cx="10931013" cy="5032376"/>
          </a:xfrm>
        </p:spPr>
        <p:txBody>
          <a:bodyPr>
            <a:normAutofit fontScale="85000" lnSpcReduction="20000"/>
          </a:bodyPr>
          <a:lstStyle/>
          <a:p>
            <a:r>
              <a:rPr lang="en-US" sz="4000" dirty="0" smtClean="0"/>
              <a:t>Global CSRF defense</a:t>
            </a:r>
          </a:p>
          <a:p>
            <a:r>
              <a:rPr lang="en-US" sz="4000" dirty="0" smtClean="0"/>
              <a:t>Private-by-default </a:t>
            </a:r>
            <a:r>
              <a:rPr lang="en-US" sz="4000" dirty="0"/>
              <a:t>MVC controllers</a:t>
            </a:r>
          </a:p>
          <a:p>
            <a:r>
              <a:rPr lang="en-US" sz="4000" dirty="0" smtClean="0"/>
              <a:t>Row level security in SQL Server 2016</a:t>
            </a:r>
          </a:p>
          <a:p>
            <a:r>
              <a:rPr lang="en-US" sz="4000" dirty="0" smtClean="0"/>
              <a:t>Permission-based MVC attributes</a:t>
            </a:r>
          </a:p>
          <a:p>
            <a:r>
              <a:rPr lang="en-US" sz="4000" dirty="0" smtClean="0"/>
              <a:t>Permission-based property access, with </a:t>
            </a:r>
            <a:r>
              <a:rPr lang="en-US" sz="4000" dirty="0" err="1" smtClean="0"/>
              <a:t>PostSharp</a:t>
            </a:r>
            <a:endParaRPr lang="en-US" sz="4000" dirty="0" smtClean="0"/>
          </a:p>
          <a:p>
            <a:r>
              <a:rPr lang="en-US" sz="4000" dirty="0" smtClean="0"/>
              <a:t>Auditing w/ reflection and Approval Tests</a:t>
            </a:r>
          </a:p>
          <a:p>
            <a:pPr marL="0" indent="0">
              <a:buNone/>
            </a:pPr>
            <a:r>
              <a:rPr lang="en-US" sz="4000" b="1" dirty="0" smtClean="0"/>
              <a:t/>
            </a:r>
            <a:br>
              <a:rPr lang="en-US" sz="4000" b="1" dirty="0" smtClean="0"/>
            </a:br>
            <a:r>
              <a:rPr lang="en-US" sz="4000" dirty="0" smtClean="0">
                <a:hlinkClick r:id="rId3"/>
              </a:rPr>
              <a:t>github.com/</a:t>
            </a:r>
            <a:r>
              <a:rPr lang="en-US" sz="4000" dirty="0" err="1" smtClean="0">
                <a:hlinkClick r:id="rId3"/>
              </a:rPr>
              <a:t>spetryjohnson</a:t>
            </a:r>
            <a:r>
              <a:rPr lang="en-US" sz="4000" dirty="0" smtClean="0"/>
              <a:t> </a:t>
            </a:r>
            <a:r>
              <a:rPr lang="en-US" sz="4000" dirty="0">
                <a:solidFill>
                  <a:schemeClr val="bg1">
                    <a:lumMod val="50000"/>
                  </a:schemeClr>
                </a:solidFill>
              </a:rPr>
              <a:t>|</a:t>
            </a:r>
            <a:r>
              <a:rPr lang="en-US" sz="4000" dirty="0"/>
              <a:t> </a:t>
            </a:r>
            <a:r>
              <a:rPr lang="en-US" sz="4000" dirty="0">
                <a:hlinkClick r:id="rId4"/>
              </a:rPr>
              <a:t>www.petry-johnson.com</a:t>
            </a:r>
            <a:r>
              <a:rPr lang="en-US" sz="4000" dirty="0"/>
              <a:t/>
            </a:r>
            <a:br>
              <a:rPr lang="en-US" sz="4000" dirty="0"/>
            </a:br>
            <a:endParaRPr lang="en-US" sz="4000" dirty="0"/>
          </a:p>
          <a:p>
            <a:pPr marL="0" indent="0" algn="ctr">
              <a:buNone/>
            </a:pPr>
            <a:r>
              <a:rPr lang="en-US" sz="4000" b="1" dirty="0"/>
              <a:t>@</a:t>
            </a:r>
            <a:r>
              <a:rPr lang="en-US" sz="4000" b="1" dirty="0" err="1"/>
              <a:t>spetryjohnson</a:t>
            </a:r>
            <a:endParaRPr lang="en-US" sz="4000" b="1" dirty="0"/>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02400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on </a:t>
            </a:r>
            <a:r>
              <a:rPr lang="en-US" sz="4800" smtClean="0"/>
              <a:t>the agenda?</a:t>
            </a:r>
            <a:endParaRPr lang="en-US" sz="4800" dirty="0"/>
          </a:p>
        </p:txBody>
      </p:sp>
      <p:sp>
        <p:nvSpPr>
          <p:cNvPr id="3" name="Content Placeholder 2"/>
          <p:cNvSpPr>
            <a:spLocks noGrp="1"/>
          </p:cNvSpPr>
          <p:nvPr>
            <p:ph idx="1"/>
          </p:nvPr>
        </p:nvSpPr>
        <p:spPr>
          <a:xfrm>
            <a:off x="838200" y="1825624"/>
            <a:ext cx="10515600" cy="4899641"/>
          </a:xfrm>
        </p:spPr>
        <p:txBody>
          <a:bodyPr>
            <a:normAutofit/>
          </a:bodyPr>
          <a:lstStyle/>
          <a:p>
            <a:r>
              <a:rPr lang="en-US" sz="4000" dirty="0" smtClean="0">
                <a:solidFill>
                  <a:schemeClr val="bg1">
                    <a:lumMod val="65000"/>
                  </a:schemeClr>
                </a:solidFill>
              </a:rPr>
              <a:t>Define "cross cutting" security concerns</a:t>
            </a:r>
          </a:p>
          <a:p>
            <a:endParaRPr lang="en-US" sz="4000" dirty="0">
              <a:solidFill>
                <a:schemeClr val="bg1">
                  <a:lumMod val="65000"/>
                </a:schemeClr>
              </a:solidFill>
            </a:endParaRPr>
          </a:p>
          <a:p>
            <a:r>
              <a:rPr lang="en-US" sz="4000" dirty="0" smtClean="0">
                <a:solidFill>
                  <a:schemeClr val="bg1">
                    <a:lumMod val="65000"/>
                  </a:schemeClr>
                </a:solidFill>
              </a:rPr>
              <a:t>"Secure by default" examples</a:t>
            </a:r>
          </a:p>
          <a:p>
            <a:endParaRPr lang="en-US" sz="4000" dirty="0">
              <a:solidFill>
                <a:schemeClr val="bg1">
                  <a:lumMod val="65000"/>
                </a:schemeClr>
              </a:solidFill>
            </a:endParaRPr>
          </a:p>
          <a:p>
            <a:r>
              <a:rPr lang="en-US" sz="4000" dirty="0" smtClean="0">
                <a:solidFill>
                  <a:schemeClr val="bg1">
                    <a:lumMod val="65000"/>
                  </a:schemeClr>
                </a:solidFill>
              </a:rPr>
              <a:t>Declarative vs Imperative security</a:t>
            </a:r>
          </a:p>
          <a:p>
            <a:endParaRPr lang="en-US" sz="4000" dirty="0"/>
          </a:p>
          <a:p>
            <a:r>
              <a:rPr lang="en-US" sz="4000" dirty="0" smtClean="0"/>
              <a:t>Audit / Testing</a:t>
            </a:r>
          </a:p>
          <a:p>
            <a:endParaRPr lang="en-US" sz="4000" dirty="0"/>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65634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4493"/>
            <a:ext cx="10515600" cy="1325563"/>
          </a:xfrm>
        </p:spPr>
        <p:txBody>
          <a:bodyPr>
            <a:normAutofit/>
          </a:bodyPr>
          <a:lstStyle/>
          <a:p>
            <a:pPr algn="ctr"/>
            <a:r>
              <a:rPr lang="en-US" sz="4800" dirty="0" smtClean="0"/>
              <a:t>Application "framework"</a:t>
            </a:r>
            <a:endParaRPr lang="en-US" sz="4800" dirty="0"/>
          </a:p>
        </p:txBody>
      </p:sp>
      <p:sp>
        <p:nvSpPr>
          <p:cNvPr id="3" name="Content Placeholder 2"/>
          <p:cNvSpPr>
            <a:spLocks noGrp="1"/>
          </p:cNvSpPr>
          <p:nvPr>
            <p:ph idx="1"/>
          </p:nvPr>
        </p:nvSpPr>
        <p:spPr>
          <a:xfrm>
            <a:off x="838200" y="3318387"/>
            <a:ext cx="10515600" cy="1814052"/>
          </a:xfrm>
        </p:spPr>
        <p:txBody>
          <a:bodyPr>
            <a:normAutofit/>
          </a:bodyPr>
          <a:lstStyle/>
          <a:p>
            <a:pPr marL="0" indent="0" algn="ctr">
              <a:buNone/>
            </a:pPr>
            <a:r>
              <a:rPr lang="en-US" sz="4000" dirty="0" smtClean="0"/>
              <a:t>Any code that leverages "hooks"</a:t>
            </a:r>
          </a:p>
          <a:p>
            <a:pPr marL="0" indent="0" algn="ctr">
              <a:buNone/>
            </a:pPr>
            <a:r>
              <a:rPr lang="en-US" sz="4000" dirty="0" smtClean="0"/>
              <a:t>in the underlying system</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9141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24852</TotalTime>
  <Words>8632</Words>
  <Application>Microsoft Office PowerPoint</Application>
  <PresentationFormat>Widescreen</PresentationFormat>
  <Paragraphs>722</Paragraphs>
  <Slides>74</Slides>
  <Notes>74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Corbel</vt:lpstr>
      <vt:lpstr>Office Theme</vt:lpstr>
      <vt:lpstr>Don't Write Secure Code! a (Build secure systems instead)</vt:lpstr>
      <vt:lpstr>I hate writing secure code</vt:lpstr>
      <vt:lpstr>I hate writing secure code I hate writing secure feature code</vt:lpstr>
      <vt:lpstr>I hate writing secure code I hate writing secure features I hate implementing cross-cutting security concerns by repeating the same patterns over and over again in my feature-level code</vt:lpstr>
      <vt:lpstr>What's on the agenda?</vt:lpstr>
      <vt:lpstr>What's on the agenda?</vt:lpstr>
      <vt:lpstr>What's on the agenda?</vt:lpstr>
      <vt:lpstr>What's on the agenda?</vt:lpstr>
      <vt:lpstr>Application "framework"</vt:lpstr>
      <vt:lpstr>What framework stuff can I tap into?</vt:lpstr>
      <vt:lpstr>"Cross cutting" concern</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"Cross cutting" concerns</vt:lpstr>
      <vt:lpstr>Show me the codez!  bit.ly/DontWriteSecureCode</vt:lpstr>
      <vt:lpstr>Cross Site Request Forgery  Fun fact*: users never log out. Ever.</vt:lpstr>
      <vt:lpstr>Cross Site Request Forgery (CSRF)</vt:lpstr>
      <vt:lpstr>CSRF Defense – feature</vt:lpstr>
      <vt:lpstr>CSRF Defense – feature (ajax)</vt:lpstr>
      <vt:lpstr>CSRF Defense – cross cutting</vt:lpstr>
      <vt:lpstr>CSRF Defense – cross cutting</vt:lpstr>
      <vt:lpstr>CSRF Defense – cross cutting</vt:lpstr>
      <vt:lpstr>CSRF Defense – cross cutting</vt:lpstr>
      <vt:lpstr>CSRF Defense – cross cutting</vt:lpstr>
      <vt:lpstr>CSRF Defense – cross cutting (ajax)</vt:lpstr>
      <vt:lpstr>Authentication  Keeping out the unwashed masses</vt:lpstr>
      <vt:lpstr>Authentication</vt:lpstr>
      <vt:lpstr>Authentication</vt:lpstr>
      <vt:lpstr>Authentication</vt:lpstr>
      <vt:lpstr>Authentication</vt:lpstr>
      <vt:lpstr>Access Control  Keeping Bob's hands off Alice's data</vt:lpstr>
      <vt:lpstr>Access Control – feature</vt:lpstr>
      <vt:lpstr>Access Control – feature</vt:lpstr>
      <vt:lpstr>Access Control – framework</vt:lpstr>
      <vt:lpstr>Access Control – framework</vt:lpstr>
      <vt:lpstr>Access Control – Row Level Security</vt:lpstr>
      <vt:lpstr>Access Control – Row Level Security</vt:lpstr>
      <vt:lpstr>Access Control – Row Level Security</vt:lpstr>
      <vt:lpstr>Access Control – Row Level Security</vt:lpstr>
      <vt:lpstr>Access Control – Row Level Security</vt:lpstr>
      <vt:lpstr>Access Control – framework</vt:lpstr>
      <vt:lpstr>Page-level Authorization  Keeping Bob in his sandbox </vt:lpstr>
      <vt:lpstr>Page Authorization – feature</vt:lpstr>
      <vt:lpstr>Page Authorization – feature</vt:lpstr>
      <vt:lpstr>Page Authorization – cross cutting</vt:lpstr>
      <vt:lpstr>PowerPoint Presentation</vt:lpstr>
      <vt:lpstr>Property-level Authorization  Keeping private data private!</vt:lpstr>
      <vt:lpstr>Property Authorization – feature</vt:lpstr>
      <vt:lpstr>Property Authorization – cross cutting</vt:lpstr>
      <vt:lpstr>Property Authorization – cross cutting</vt:lpstr>
      <vt:lpstr>Property Authorization – cross cutting</vt:lpstr>
      <vt:lpstr>PowerPoint Presentation</vt:lpstr>
      <vt:lpstr>Property Authorization – cross cutting</vt:lpstr>
      <vt:lpstr>Auditing and Testing  Try this with your fancy dynamic language!</vt:lpstr>
      <vt:lpstr>Authorization auditing</vt:lpstr>
      <vt:lpstr>Authorization auditing</vt:lpstr>
      <vt:lpstr>Authorization auditing</vt:lpstr>
      <vt:lpstr>Authorization auditing</vt:lpstr>
      <vt:lpstr>Authorization auditing</vt:lpstr>
      <vt:lpstr>PowerPoint Presentation</vt:lpstr>
      <vt:lpstr>Approval Tests – Step 1</vt:lpstr>
      <vt:lpstr>Approval Tests – Step 2</vt:lpstr>
      <vt:lpstr>Approval Tests – Step 3</vt:lpstr>
      <vt:lpstr>Approval Tests – Step 4</vt:lpstr>
      <vt:lpstr>What makes auditing easier?</vt:lpstr>
      <vt:lpstr>Recap  The CliffsNotes version</vt:lpstr>
      <vt:lpstr>bit.ly/DontWriteSecureCode</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808</cp:revision>
  <dcterms:created xsi:type="dcterms:W3CDTF">2013-12-09T01:29:59Z</dcterms:created>
  <dcterms:modified xsi:type="dcterms:W3CDTF">2017-01-10T16:50:15Z</dcterms:modified>
</cp:coreProperties>
</file>