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77"/>
  </p:notesMasterIdLst>
  <p:sldIdLst>
    <p:sldId id="395" r:id="rId2"/>
    <p:sldId id="486" r:id="rId3"/>
    <p:sldId id="488" r:id="rId4"/>
    <p:sldId id="489" r:id="rId5"/>
    <p:sldId id="482" r:id="rId6"/>
    <p:sldId id="547" r:id="rId7"/>
    <p:sldId id="548" r:id="rId8"/>
    <p:sldId id="549" r:id="rId9"/>
    <p:sldId id="497" r:id="rId10"/>
    <p:sldId id="582" r:id="rId11"/>
    <p:sldId id="570" r:id="rId12"/>
    <p:sldId id="491" r:id="rId13"/>
    <p:sldId id="495" r:id="rId14"/>
    <p:sldId id="492" r:id="rId15"/>
    <p:sldId id="493" r:id="rId16"/>
    <p:sldId id="494" r:id="rId17"/>
    <p:sldId id="498" r:id="rId18"/>
    <p:sldId id="496" r:id="rId19"/>
    <p:sldId id="510" r:id="rId20"/>
    <p:sldId id="511" r:id="rId21"/>
    <p:sldId id="512" r:id="rId22"/>
    <p:sldId id="499" r:id="rId23"/>
    <p:sldId id="550" r:id="rId24"/>
    <p:sldId id="579" r:id="rId25"/>
    <p:sldId id="519" r:id="rId26"/>
    <p:sldId id="524" r:id="rId27"/>
    <p:sldId id="521" r:id="rId28"/>
    <p:sldId id="522" r:id="rId29"/>
    <p:sldId id="525" r:id="rId30"/>
    <p:sldId id="523" r:id="rId31"/>
    <p:sldId id="520" r:id="rId32"/>
    <p:sldId id="526" r:id="rId33"/>
    <p:sldId id="540" r:id="rId34"/>
    <p:sldId id="500" r:id="rId35"/>
    <p:sldId id="553" r:id="rId36"/>
    <p:sldId id="574" r:id="rId37"/>
    <p:sldId id="573" r:id="rId38"/>
    <p:sldId id="575" r:id="rId39"/>
    <p:sldId id="534" r:id="rId40"/>
    <p:sldId id="505" r:id="rId41"/>
    <p:sldId id="535" r:id="rId42"/>
    <p:sldId id="576" r:id="rId43"/>
    <p:sldId id="507" r:id="rId44"/>
    <p:sldId id="536" r:id="rId45"/>
    <p:sldId id="580" r:id="rId46"/>
    <p:sldId id="538" r:id="rId47"/>
    <p:sldId id="539" r:id="rId48"/>
    <p:sldId id="577" r:id="rId49"/>
    <p:sldId id="537" r:id="rId50"/>
    <p:sldId id="551" r:id="rId51"/>
    <p:sldId id="552" r:id="rId52"/>
    <p:sldId id="581" r:id="rId53"/>
    <p:sldId id="501" r:id="rId54"/>
    <p:sldId id="529" r:id="rId55"/>
    <p:sldId id="546" r:id="rId56"/>
    <p:sldId id="502" r:id="rId57"/>
    <p:sldId id="503" r:id="rId58"/>
    <p:sldId id="584" r:id="rId59"/>
    <p:sldId id="586" r:id="rId60"/>
    <p:sldId id="531" r:id="rId61"/>
    <p:sldId id="585" r:id="rId62"/>
    <p:sldId id="554" r:id="rId63"/>
    <p:sldId id="530" r:id="rId64"/>
    <p:sldId id="555" r:id="rId65"/>
    <p:sldId id="556" r:id="rId66"/>
    <p:sldId id="557" r:id="rId67"/>
    <p:sldId id="558" r:id="rId68"/>
    <p:sldId id="559" r:id="rId69"/>
    <p:sldId id="564" r:id="rId70"/>
    <p:sldId id="561" r:id="rId71"/>
    <p:sldId id="565" r:id="rId72"/>
    <p:sldId id="566" r:id="rId73"/>
    <p:sldId id="568" r:id="rId74"/>
    <p:sldId id="588" r:id="rId75"/>
    <p:sldId id="587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th Petry-Johnson" initials="SP" lastIdx="1" clrIdx="0">
    <p:extLst>
      <p:ext uri="{19B8F6BF-5375-455C-9EA6-DF929625EA0E}">
        <p15:presenceInfo xmlns:p15="http://schemas.microsoft.com/office/powerpoint/2012/main" userId="Seth Petry-Joh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947"/>
    <a:srgbClr val="FD7D00"/>
    <a:srgbClr val="D1E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0218" autoAdjust="0"/>
  </p:normalViewPr>
  <p:slideViewPr>
    <p:cSldViewPr snapToGrid="0">
      <p:cViewPr varScale="1">
        <p:scale>
          <a:sx n="65" d="100"/>
          <a:sy n="65" d="100"/>
        </p:scale>
        <p:origin x="165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A4886-B4AF-42F7-97BE-95CDF82A73E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29652-62E7-43D6-83B5-097D7B7A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5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55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2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11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49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45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87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49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18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23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4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65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783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395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371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348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348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632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48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003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295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65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99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891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057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192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303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251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82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994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638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480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55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518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320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996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396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575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58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061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239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6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770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92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550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52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51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960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686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933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5890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6985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918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169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00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3510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266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8095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5382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7724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8523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1898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0602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972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4087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28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6844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9172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6577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9307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0785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0096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89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49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5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83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FD7D00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rgbClr val="013947"/>
                </a:solidFill>
                <a:latin typeface="Corbel" panose="020B0503020204020204" pitchFamily="34" charset="0"/>
              </a:defRPr>
            </a:lvl1pPr>
            <a:lvl2pPr>
              <a:defRPr sz="2600" baseline="0">
                <a:solidFill>
                  <a:srgbClr val="013947"/>
                </a:solidFill>
                <a:latin typeface="Corbel" panose="020B0503020204020204" pitchFamily="34" charset="0"/>
              </a:defRPr>
            </a:lvl2pPr>
            <a:lvl3pPr>
              <a:defRPr sz="2400" baseline="0">
                <a:solidFill>
                  <a:srgbClr val="013947"/>
                </a:solidFill>
                <a:latin typeface="Corbel" panose="020B0503020204020204" pitchFamily="34" charset="0"/>
              </a:defRPr>
            </a:lvl3pPr>
            <a:lvl4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4pPr>
            <a:lvl5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9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7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1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6396-395E-4ADA-8EE5-F328BC863A04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7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etryjohnson/Talk-Patterns_of_Effective_Test_Setup/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try-johnson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040" y="2243246"/>
            <a:ext cx="3949903" cy="39499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4" y="173396"/>
            <a:ext cx="10515600" cy="206985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Don't Write Secure Code!</a:t>
            </a:r>
            <a:br>
              <a:rPr lang="en-US" sz="6000" dirty="0" smtClean="0"/>
            </a:br>
            <a:r>
              <a:rPr lang="en-US" sz="2000" dirty="0" smtClean="0">
                <a:solidFill>
                  <a:schemeClr val="bg1"/>
                </a:solidFill>
              </a:rPr>
              <a:t>a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(Build secure systems instead)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0130" y="6136820"/>
            <a:ext cx="41917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13947"/>
                </a:solidFill>
              </a:rPr>
              <a:t>Seth Petry-Johnson</a:t>
            </a:r>
            <a:br>
              <a:rPr lang="en-US" sz="4000" dirty="0" smtClean="0">
                <a:solidFill>
                  <a:srgbClr val="013947"/>
                </a:solidFill>
              </a:rPr>
            </a:br>
            <a:endParaRPr lang="en-US" sz="32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5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framework stuff can I tap into?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MVC </a:t>
            </a:r>
            <a:r>
              <a:rPr lang="en-US" sz="4000" dirty="0" err="1" smtClean="0"/>
              <a:t>ActionFilter</a:t>
            </a:r>
            <a:r>
              <a:rPr lang="en-US" sz="4000" dirty="0" smtClean="0"/>
              <a:t> attributes (</a:t>
            </a:r>
            <a:r>
              <a:rPr lang="en-US" sz="4000" i="1" dirty="0" err="1" smtClean="0"/>
              <a:t>OnActionExecuting</a:t>
            </a:r>
            <a:r>
              <a:rPr lang="en-US" sz="4000" i="1" dirty="0" smtClean="0"/>
              <a:t>)</a:t>
            </a:r>
            <a:br>
              <a:rPr lang="en-US" sz="4000" i="1" dirty="0" smtClean="0"/>
            </a:br>
            <a:endParaRPr lang="en-US" sz="4000" dirty="0" smtClean="0"/>
          </a:p>
          <a:p>
            <a:r>
              <a:rPr lang="en-US" sz="4000" dirty="0"/>
              <a:t>jQuery AJAX events (</a:t>
            </a:r>
            <a:r>
              <a:rPr lang="en-US" sz="4000" i="1" dirty="0" err="1"/>
              <a:t>ajaxStart</a:t>
            </a:r>
            <a:r>
              <a:rPr lang="en-US" sz="4000" i="1" dirty="0"/>
              <a:t>, </a:t>
            </a:r>
            <a:r>
              <a:rPr lang="en-US" sz="4000" i="1" dirty="0" err="1"/>
              <a:t>ajaxEnd</a:t>
            </a:r>
            <a:r>
              <a:rPr lang="en-US" sz="4000" i="1" dirty="0"/>
              <a:t>, </a:t>
            </a:r>
            <a:r>
              <a:rPr lang="en-US" sz="4000" i="1" dirty="0" err="1"/>
              <a:t>ajaxPrefilter</a:t>
            </a:r>
            <a:r>
              <a:rPr lang="en-US" sz="4000" i="1" dirty="0"/>
              <a:t>)</a:t>
            </a:r>
            <a:br>
              <a:rPr lang="en-US" sz="4000" i="1" dirty="0"/>
            </a:br>
            <a:endParaRPr lang="en-US" sz="4000" i="1" dirty="0"/>
          </a:p>
          <a:p>
            <a:r>
              <a:rPr lang="en-US" sz="4000" dirty="0" smtClean="0"/>
              <a:t>ORM interceptors (</a:t>
            </a:r>
            <a:r>
              <a:rPr lang="en-US" sz="4000" i="1" dirty="0" smtClean="0"/>
              <a:t>connection opened)</a:t>
            </a:r>
            <a:br>
              <a:rPr lang="en-US" sz="4000" i="1" dirty="0" smtClean="0"/>
            </a:br>
            <a:endParaRPr lang="en-US" sz="4000" dirty="0" smtClean="0"/>
          </a:p>
          <a:p>
            <a:r>
              <a:rPr lang="en-US" sz="4000" dirty="0" err="1" smtClean="0"/>
              <a:t>PostSharp</a:t>
            </a:r>
            <a:r>
              <a:rPr lang="en-US" sz="4000" dirty="0" smtClean="0"/>
              <a:t> (</a:t>
            </a:r>
            <a:r>
              <a:rPr lang="en-US" sz="4000" i="1" dirty="0" smtClean="0"/>
              <a:t>property access, method boundaries</a:t>
            </a:r>
            <a:r>
              <a:rPr lang="en-US" sz="4000" dirty="0" smtClean="0"/>
              <a:t>)</a:t>
            </a:r>
          </a:p>
          <a:p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4000" dirty="0" smtClean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6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4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"Cross cutting" concern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18387"/>
            <a:ext cx="10515600" cy="1814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Any security requirement that </a:t>
            </a:r>
          </a:p>
          <a:p>
            <a:pPr marL="0" indent="0" algn="ctr">
              <a:buNone/>
            </a:pPr>
            <a:r>
              <a:rPr lang="en-US" sz="4000" dirty="0" smtClean="0"/>
              <a:t>spans multiple features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9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229789"/>
            <a:ext cx="2303208" cy="30424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47385" y="337963"/>
            <a:ext cx="4810602" cy="80022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28103" y="2418734"/>
            <a:ext cx="7648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Security Requirements:</a:t>
            </a:r>
          </a:p>
          <a:p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smtClean="0"/>
              <a:t>User must be logged in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Users with the "Manage Orders" permission see all Orders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Everyone else sees only their own Orders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178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47385" y="337963"/>
            <a:ext cx="4810602" cy="80022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28103" y="2418734"/>
            <a:ext cx="7648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Security Requirements:</a:t>
            </a:r>
          </a:p>
          <a:p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smtClean="0"/>
              <a:t>User must be logged in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Users with the "Manage Orders" permission see all Orders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Everyone else sees only their own Orders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272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295019" y="1685597"/>
            <a:ext cx="4810602" cy="530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585502" y="2976081"/>
            <a:ext cx="4810602" cy="272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3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8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3158"/>
            <a:ext cx="10522191" cy="51048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103" y="1742919"/>
            <a:ext cx="7781452" cy="237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2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I hate writing secure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999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789" y="1690688"/>
            <a:ext cx="7198579" cy="245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046" y="2058324"/>
            <a:ext cx="7704509" cy="18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8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Show me the codez!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bit.ly/</a:t>
            </a:r>
            <a:r>
              <a:rPr lang="en-US" dirty="0" err="1" smtClean="0">
                <a:solidFill>
                  <a:srgbClr val="013947"/>
                </a:solidFill>
              </a:rPr>
              <a:t>DontWriteSecureCode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1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Cross </a:t>
            </a:r>
            <a:r>
              <a:rPr lang="en-US" sz="4800" dirty="0"/>
              <a:t>Site Request </a:t>
            </a:r>
            <a:r>
              <a:rPr lang="en-US" sz="4800" dirty="0" smtClean="0"/>
              <a:t>Forgery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Fun fact</a:t>
            </a:r>
            <a:r>
              <a:rPr lang="en-US" baseline="30000" dirty="0" smtClean="0">
                <a:solidFill>
                  <a:srgbClr val="013947"/>
                </a:solidFill>
              </a:rPr>
              <a:t>*</a:t>
            </a:r>
            <a:r>
              <a:rPr lang="en-US" dirty="0" smtClean="0">
                <a:solidFill>
                  <a:srgbClr val="013947"/>
                </a:solidFill>
              </a:rPr>
              <a:t>: users never log out. Ever.</a:t>
            </a:r>
            <a:endParaRPr lang="en-US" sz="4800" dirty="0">
              <a:solidFill>
                <a:srgbClr val="01394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457891"/>
            <a:ext cx="2733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 smtClean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Not actually a fact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0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Cross Site Request Forgery (CSRF)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7"/>
            <a:ext cx="11175520" cy="460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2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61" y="1690688"/>
            <a:ext cx="10990006" cy="2853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62" y="4759518"/>
            <a:ext cx="7819104" cy="184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8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– feature (ajax)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90797"/>
            <a:ext cx="5415116" cy="1250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748290"/>
            <a:ext cx="11309381" cy="241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0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49972"/>
            <a:ext cx="8481011" cy="189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24" y="1941411"/>
            <a:ext cx="11918630" cy="478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81" y="2354365"/>
            <a:ext cx="11754038" cy="332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9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code</a:t>
            </a:r>
            <a:r>
              <a:rPr lang="en-US" sz="4800" strike="sngStrike" dirty="0" smtClean="0"/>
              <a:t/>
            </a:r>
            <a:br>
              <a:rPr lang="en-US" sz="4800" strike="sngStrike" dirty="0" smtClean="0"/>
            </a:br>
            <a:r>
              <a:rPr lang="en-US" sz="4800" dirty="0" smtClean="0"/>
              <a:t>I hate writing secure </a:t>
            </a:r>
            <a:r>
              <a:rPr lang="en-US" sz="4800" i="1" dirty="0" smtClean="0"/>
              <a:t>feature </a:t>
            </a:r>
            <a:r>
              <a:rPr lang="en-US" sz="4800" dirty="0" smtClean="0"/>
              <a:t>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59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7" y="2238493"/>
            <a:ext cx="11946824" cy="402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5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121741"/>
            <a:ext cx="11077519" cy="1419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378322"/>
            <a:ext cx="8985692" cy="217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</a:t>
            </a:r>
            <a:r>
              <a:rPr lang="en-US" sz="4800" dirty="0" smtClean="0"/>
              <a:t>cutting (ajax)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5088"/>
            <a:ext cx="9342718" cy="22154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75994"/>
            <a:ext cx="9452294" cy="25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Authentication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out the unwashed masses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1630"/>
            <a:ext cx="11114728" cy="326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1353800" cy="50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11363759" cy="50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9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9373015" cy="50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8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11363759" cy="50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5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Access Control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Bob's hands off Alice's data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3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code</a:t>
            </a:r>
            <a:b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features</a:t>
            </a:r>
            <a:r>
              <a:rPr lang="en-US" sz="4800" strike="sngStrike" dirty="0" smtClean="0"/>
              <a:t/>
            </a:r>
            <a:br>
              <a:rPr lang="en-US" sz="4800" strike="sngStrike" dirty="0" smtClean="0"/>
            </a:br>
            <a:r>
              <a:rPr lang="en-US" sz="4800" dirty="0" smtClean="0"/>
              <a:t>I hate implementing </a:t>
            </a:r>
            <a:r>
              <a:rPr lang="en-US" sz="4800" i="1" dirty="0" smtClean="0"/>
              <a:t>cross-cutting security concerns</a:t>
            </a:r>
            <a:r>
              <a:rPr lang="en-US" sz="4800" dirty="0" smtClean="0"/>
              <a:t> by repeating the same patterns over and over again in my feature-level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4605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5339"/>
            <a:ext cx="11037660" cy="428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7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19" y="1825624"/>
            <a:ext cx="11614245" cy="432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0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4332"/>
            <a:ext cx="10894379" cy="385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6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253325"/>
            <a:ext cx="10782445" cy="382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7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32100"/>
            <a:ext cx="11207988" cy="438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09082"/>
            <a:ext cx="8920022" cy="2274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66968"/>
            <a:ext cx="4033116" cy="199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1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46" y="1471339"/>
            <a:ext cx="11808716" cy="538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0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11" y="3034992"/>
            <a:ext cx="11345289" cy="156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7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1594"/>
            <a:ext cx="10701511" cy="523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6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7646"/>
            <a:ext cx="11147699" cy="317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6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Define "cross cutting" security concerns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Page-level Authorization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Bob in his sandbox 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Page Authorization 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1595"/>
            <a:ext cx="11163466" cy="285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0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Page Authorization 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1595"/>
            <a:ext cx="11163466" cy="2855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11595"/>
            <a:ext cx="11163466" cy="285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6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Page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1471"/>
            <a:ext cx="9677400" cy="197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0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31" y="133650"/>
            <a:ext cx="11973255" cy="648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9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Property-level Authorization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private data private!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98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Property </a:t>
            </a:r>
            <a:r>
              <a:rPr lang="en-US" sz="4800" dirty="0"/>
              <a:t>Authorization 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9735"/>
            <a:ext cx="11325789" cy="426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6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6103"/>
            <a:ext cx="7184923" cy="396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01" y="1599785"/>
            <a:ext cx="11690263" cy="144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4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02" y="1599786"/>
            <a:ext cx="11690262" cy="52582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396" y="5167398"/>
            <a:ext cx="880010" cy="68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1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Define "cross cutting" security concerns</a:t>
            </a:r>
          </a:p>
          <a:p>
            <a:endParaRPr lang="en-US" sz="4000" dirty="0"/>
          </a:p>
          <a:p>
            <a:r>
              <a:rPr lang="en-US" sz="4000" dirty="0" smtClean="0"/>
              <a:t>"Secure by default" examples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03" y="85314"/>
            <a:ext cx="9276976" cy="677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9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6103"/>
            <a:ext cx="7184923" cy="396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8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Auditing and Testing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Try </a:t>
            </a:r>
            <a:r>
              <a:rPr lang="en-US" i="1" dirty="0" smtClean="0">
                <a:solidFill>
                  <a:srgbClr val="013947"/>
                </a:solidFill>
              </a:rPr>
              <a:t>this </a:t>
            </a:r>
            <a:r>
              <a:rPr lang="en-US" dirty="0" smtClean="0">
                <a:solidFill>
                  <a:srgbClr val="013947"/>
                </a:solidFill>
              </a:rPr>
              <a:t>with your fancy dynamic language!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2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Authorization auditing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7509387" cy="50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8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817773" cy="5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8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78206"/>
            <a:ext cx="11318310" cy="54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8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8467167" cy="445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4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817773" cy="5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554" y="1672545"/>
            <a:ext cx="5496889" cy="15988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32122" y="3797419"/>
            <a:ext cx="485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13947"/>
                </a:solidFill>
              </a:rPr>
              <a:t>http://</a:t>
            </a:r>
            <a:r>
              <a:rPr lang="en-US" sz="3600" dirty="0" smtClean="0">
                <a:solidFill>
                  <a:srgbClr val="013947"/>
                </a:solidFill>
              </a:rPr>
              <a:t>approvaltests.com</a:t>
            </a:r>
            <a:endParaRPr lang="en-US" sz="36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8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1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7946506" cy="481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6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Define "cross cutting" security concerns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"Secure by default" examples</a:t>
            </a:r>
          </a:p>
          <a:p>
            <a:endParaRPr lang="en-US" sz="4000" dirty="0"/>
          </a:p>
          <a:p>
            <a:r>
              <a:rPr lang="en-US" sz="4000" dirty="0" smtClean="0"/>
              <a:t>Declarative vs Imperative security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9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2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6187"/>
            <a:ext cx="11249815" cy="302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3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4210"/>
            <a:ext cx="7361903" cy="533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8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</a:t>
            </a:r>
            <a:r>
              <a:rPr lang="en-US" sz="4800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705436"/>
            <a:ext cx="11180747" cy="47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6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makes auditing easier?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Using [Attributes] to decorate classes/methods</a:t>
            </a:r>
          </a:p>
          <a:p>
            <a:endParaRPr lang="en-US" sz="4000" dirty="0" smtClean="0"/>
          </a:p>
          <a:p>
            <a:r>
              <a:rPr lang="en-US" sz="4000" dirty="0" smtClean="0"/>
              <a:t>Inheriting a base class</a:t>
            </a:r>
          </a:p>
          <a:p>
            <a:endParaRPr lang="en-US" sz="4000" dirty="0"/>
          </a:p>
          <a:p>
            <a:r>
              <a:rPr lang="en-US" sz="4000" dirty="0" smtClean="0"/>
              <a:t>Implementing an interface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4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Recap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The CliffsNotes version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94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4115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bit.ly/</a:t>
            </a:r>
            <a:r>
              <a:rPr lang="en-US" sz="4800" b="1" dirty="0" err="1" smtClean="0"/>
              <a:t>DontWriteSecureCode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31013" cy="5032376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 smtClean="0"/>
              <a:t>Global CSRF defense</a:t>
            </a:r>
          </a:p>
          <a:p>
            <a:r>
              <a:rPr lang="en-US" sz="4000" dirty="0" smtClean="0"/>
              <a:t>Private-by-default </a:t>
            </a:r>
            <a:r>
              <a:rPr lang="en-US" sz="4000" dirty="0"/>
              <a:t>MVC controllers</a:t>
            </a:r>
          </a:p>
          <a:p>
            <a:r>
              <a:rPr lang="en-US" sz="4000" dirty="0" smtClean="0"/>
              <a:t>Row level security in SQL Server 2016</a:t>
            </a:r>
          </a:p>
          <a:p>
            <a:r>
              <a:rPr lang="en-US" sz="4000" dirty="0" smtClean="0"/>
              <a:t>Permission-based MVC attributes</a:t>
            </a:r>
          </a:p>
          <a:p>
            <a:r>
              <a:rPr lang="en-US" sz="4000" dirty="0" smtClean="0"/>
              <a:t>Permission-based property access, with </a:t>
            </a:r>
            <a:r>
              <a:rPr lang="en-US" sz="4000" dirty="0" err="1" smtClean="0"/>
              <a:t>PostSharp</a:t>
            </a:r>
            <a:endParaRPr lang="en-US" sz="4000" dirty="0" smtClean="0"/>
          </a:p>
          <a:p>
            <a:r>
              <a:rPr lang="en-US" sz="4000" dirty="0" smtClean="0"/>
              <a:t>Auditing w/ reflection and Approval Tests</a:t>
            </a:r>
          </a:p>
          <a:p>
            <a:pPr marL="0" indent="0">
              <a:buNone/>
            </a:pP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dirty="0" smtClean="0">
                <a:hlinkClick r:id="rId3"/>
              </a:rPr>
              <a:t>github.com/</a:t>
            </a:r>
            <a:r>
              <a:rPr lang="en-US" sz="4000" dirty="0" err="1" smtClean="0">
                <a:hlinkClick r:id="rId3"/>
              </a:rPr>
              <a:t>spetryjohnson</a:t>
            </a:r>
            <a:r>
              <a:rPr lang="en-US" sz="4000" dirty="0" smtClean="0"/>
              <a:t>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en-US" sz="4000" dirty="0"/>
              <a:t> </a:t>
            </a:r>
            <a:r>
              <a:rPr lang="en-US" sz="4000" dirty="0">
                <a:hlinkClick r:id="rId4"/>
              </a:rPr>
              <a:t>www.petry-johnson.com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  <a:p>
            <a:pPr marL="0" indent="0" algn="ctr">
              <a:buNone/>
            </a:pPr>
            <a:r>
              <a:rPr lang="en-US" sz="4000" b="1" dirty="0"/>
              <a:t>@</a:t>
            </a:r>
            <a:r>
              <a:rPr lang="en-US" sz="4000" b="1" dirty="0" err="1"/>
              <a:t>spetryjohnson</a:t>
            </a:r>
            <a:endParaRPr lang="en-US" sz="4000" b="1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0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Define "cross cutting" security concerns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"Secure by default" examples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Declarative vs Imperative security</a:t>
            </a:r>
          </a:p>
          <a:p>
            <a:endParaRPr lang="en-US" sz="4000" dirty="0"/>
          </a:p>
          <a:p>
            <a:r>
              <a:rPr lang="en-US" sz="4000" dirty="0" smtClean="0"/>
              <a:t>Audit / Testing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63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4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Application "framework"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18387"/>
            <a:ext cx="10515600" cy="1814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Any code that leverages "hooks"</a:t>
            </a:r>
          </a:p>
          <a:p>
            <a:pPr marL="0" indent="0" algn="ctr">
              <a:buNone/>
            </a:pPr>
            <a:r>
              <a:rPr lang="en-US" sz="4000" dirty="0" smtClean="0"/>
              <a:t>in the underlying system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1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24591</TotalTime>
  <Words>532</Words>
  <Application>Microsoft Office PowerPoint</Application>
  <PresentationFormat>Widescreen</PresentationFormat>
  <Paragraphs>363</Paragraphs>
  <Slides>75</Slides>
  <Notes>75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Arial</vt:lpstr>
      <vt:lpstr>Calibri</vt:lpstr>
      <vt:lpstr>Calibri Light</vt:lpstr>
      <vt:lpstr>Corbel</vt:lpstr>
      <vt:lpstr>Office Theme</vt:lpstr>
      <vt:lpstr>Don't Write Secure Code! a (Build secure systems instead)</vt:lpstr>
      <vt:lpstr>I hate writing secure code</vt:lpstr>
      <vt:lpstr>I hate writing secure code I hate writing secure feature code</vt:lpstr>
      <vt:lpstr>I hate writing secure code I hate writing secure features I hate implementing cross-cutting security concerns by repeating the same patterns over and over again in my feature-level code</vt:lpstr>
      <vt:lpstr>What's on the agenda?</vt:lpstr>
      <vt:lpstr>What's on the agenda?</vt:lpstr>
      <vt:lpstr>What's on the agenda?</vt:lpstr>
      <vt:lpstr>What's on the agenda?</vt:lpstr>
      <vt:lpstr>Application "framework"</vt:lpstr>
      <vt:lpstr>What framework stuff can I tap into?</vt:lpstr>
      <vt:lpstr>"Cross cutting" concern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Show me the codez!  bit.ly/DontWriteSecureCode</vt:lpstr>
      <vt:lpstr>Cross Site Request Forgery  Fun fact*: users never log out. Ever.</vt:lpstr>
      <vt:lpstr>Cross Site Request Forgery (CSRF)</vt:lpstr>
      <vt:lpstr>CSRF Defense – feature</vt:lpstr>
      <vt:lpstr>CSRF Defense – feature (ajax)</vt:lpstr>
      <vt:lpstr>CSRF Defense – cross cutting</vt:lpstr>
      <vt:lpstr>CSRF Defense – cross cutting</vt:lpstr>
      <vt:lpstr>CSRF Defense – cross cutting</vt:lpstr>
      <vt:lpstr>CSRF Defense – cross cutting</vt:lpstr>
      <vt:lpstr>CSRF Defense – cross cutting</vt:lpstr>
      <vt:lpstr>CSRF Defense – cross cutting (ajax)</vt:lpstr>
      <vt:lpstr>Authentication  Keeping out the unwashed masses</vt:lpstr>
      <vt:lpstr>Authentication</vt:lpstr>
      <vt:lpstr>Authentication</vt:lpstr>
      <vt:lpstr>Authentication</vt:lpstr>
      <vt:lpstr>Authentication</vt:lpstr>
      <vt:lpstr>Authentication</vt:lpstr>
      <vt:lpstr>Access Control  Keeping Bob's hands off Alice's data</vt:lpstr>
      <vt:lpstr>Access Control – feature</vt:lpstr>
      <vt:lpstr>Access Control – feature</vt:lpstr>
      <vt:lpstr>Access Control – framework</vt:lpstr>
      <vt:lpstr>Access Control – framework</vt:lpstr>
      <vt:lpstr>Access Control – Row Level Security</vt:lpstr>
      <vt:lpstr>Access Control – Row Level Security</vt:lpstr>
      <vt:lpstr>Access Control – Row Level Security</vt:lpstr>
      <vt:lpstr>Access Control – Row Level Security</vt:lpstr>
      <vt:lpstr>Access Control – Row Level Security</vt:lpstr>
      <vt:lpstr>Access Control – framework</vt:lpstr>
      <vt:lpstr>Page-level Authorization  Keeping Bob in his sandbox </vt:lpstr>
      <vt:lpstr>Page Authorization – feature</vt:lpstr>
      <vt:lpstr>Page Authorization – feature</vt:lpstr>
      <vt:lpstr>Page Authorization – cross cutting</vt:lpstr>
      <vt:lpstr>PowerPoint Presentation</vt:lpstr>
      <vt:lpstr>Property-level Authorization  Keeping private data private!</vt:lpstr>
      <vt:lpstr>Property Authorization – feature</vt:lpstr>
      <vt:lpstr>Property Authorization – cross cutting</vt:lpstr>
      <vt:lpstr>Property Authorization – cross cutting</vt:lpstr>
      <vt:lpstr>Property Authorization – cross cutting</vt:lpstr>
      <vt:lpstr>PowerPoint Presentation</vt:lpstr>
      <vt:lpstr>Property Authorization – cross cutting</vt:lpstr>
      <vt:lpstr>Auditing and Testing  Try this with your fancy dynamic language!</vt:lpstr>
      <vt:lpstr>Authorization auditing</vt:lpstr>
      <vt:lpstr>Authorization auditing</vt:lpstr>
      <vt:lpstr>Authorization auditing</vt:lpstr>
      <vt:lpstr>Authorization auditing</vt:lpstr>
      <vt:lpstr>Authorization auditing</vt:lpstr>
      <vt:lpstr>PowerPoint Presentation</vt:lpstr>
      <vt:lpstr>Approval Tests – Step 1</vt:lpstr>
      <vt:lpstr>Approval Tests – Step 2</vt:lpstr>
      <vt:lpstr>Approval Tests – Step 3</vt:lpstr>
      <vt:lpstr>Approval Tests – Step 4</vt:lpstr>
      <vt:lpstr>What makes auditing easier?</vt:lpstr>
      <vt:lpstr>Recap  The CliffsNotes version</vt:lpstr>
      <vt:lpstr>bit.ly/DontWriteSecureCode</vt:lpstr>
    </vt:vector>
  </TitlesOfParts>
  <Company>Heuristic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Effective Test Setup</dc:title>
  <dc:creator>Seth Petry-Johnson</dc:creator>
  <cp:lastModifiedBy>Seth Petry-Johnson</cp:lastModifiedBy>
  <cp:revision>781</cp:revision>
  <dcterms:created xsi:type="dcterms:W3CDTF">2013-12-09T01:29:59Z</dcterms:created>
  <dcterms:modified xsi:type="dcterms:W3CDTF">2017-01-09T04:41:45Z</dcterms:modified>
</cp:coreProperties>
</file>