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82"/>
  </p:notesMasterIdLst>
  <p:sldIdLst>
    <p:sldId id="395" r:id="rId2"/>
    <p:sldId id="486" r:id="rId3"/>
    <p:sldId id="488" r:id="rId4"/>
    <p:sldId id="489" r:id="rId5"/>
    <p:sldId id="482" r:id="rId6"/>
    <p:sldId id="547" r:id="rId7"/>
    <p:sldId id="548" r:id="rId8"/>
    <p:sldId id="549" r:id="rId9"/>
    <p:sldId id="497" r:id="rId10"/>
    <p:sldId id="582" r:id="rId11"/>
    <p:sldId id="570" r:id="rId12"/>
    <p:sldId id="491" r:id="rId13"/>
    <p:sldId id="495" r:id="rId14"/>
    <p:sldId id="492" r:id="rId15"/>
    <p:sldId id="493" r:id="rId16"/>
    <p:sldId id="494" r:id="rId17"/>
    <p:sldId id="498" r:id="rId18"/>
    <p:sldId id="496" r:id="rId19"/>
    <p:sldId id="510" r:id="rId20"/>
    <p:sldId id="511" r:id="rId21"/>
    <p:sldId id="512" r:id="rId22"/>
    <p:sldId id="499" r:id="rId23"/>
    <p:sldId id="550" r:id="rId24"/>
    <p:sldId id="579" r:id="rId25"/>
    <p:sldId id="519" r:id="rId26"/>
    <p:sldId id="524" r:id="rId27"/>
    <p:sldId id="521" r:id="rId28"/>
    <p:sldId id="522" r:id="rId29"/>
    <p:sldId id="525" r:id="rId30"/>
    <p:sldId id="523" r:id="rId31"/>
    <p:sldId id="520" r:id="rId32"/>
    <p:sldId id="526" r:id="rId33"/>
    <p:sldId id="540" r:id="rId34"/>
    <p:sldId id="500" r:id="rId35"/>
    <p:sldId id="573" r:id="rId36"/>
    <p:sldId id="553" r:id="rId37"/>
    <p:sldId id="592" r:id="rId38"/>
    <p:sldId id="595" r:id="rId39"/>
    <p:sldId id="534" r:id="rId40"/>
    <p:sldId id="505" r:id="rId41"/>
    <p:sldId id="535" r:id="rId42"/>
    <p:sldId id="576" r:id="rId43"/>
    <p:sldId id="507" r:id="rId44"/>
    <p:sldId id="536" r:id="rId45"/>
    <p:sldId id="580" r:id="rId46"/>
    <p:sldId id="538" r:id="rId47"/>
    <p:sldId id="539" r:id="rId48"/>
    <p:sldId id="577" r:id="rId49"/>
    <p:sldId id="537" r:id="rId50"/>
    <p:sldId id="551" r:id="rId51"/>
    <p:sldId id="552" r:id="rId52"/>
    <p:sldId id="581" r:id="rId53"/>
    <p:sldId id="501" r:id="rId54"/>
    <p:sldId id="529" r:id="rId55"/>
    <p:sldId id="546" r:id="rId56"/>
    <p:sldId id="574" r:id="rId57"/>
    <p:sldId id="594" r:id="rId58"/>
    <p:sldId id="593" r:id="rId59"/>
    <p:sldId id="502" r:id="rId60"/>
    <p:sldId id="503" r:id="rId61"/>
    <p:sldId id="584" r:id="rId62"/>
    <p:sldId id="586" r:id="rId63"/>
    <p:sldId id="531" r:id="rId64"/>
    <p:sldId id="585" r:id="rId65"/>
    <p:sldId id="589" r:id="rId66"/>
    <p:sldId id="591" r:id="rId67"/>
    <p:sldId id="554" r:id="rId68"/>
    <p:sldId id="530" r:id="rId69"/>
    <p:sldId id="555" r:id="rId70"/>
    <p:sldId id="556" r:id="rId71"/>
    <p:sldId id="557" r:id="rId72"/>
    <p:sldId id="558" r:id="rId73"/>
    <p:sldId id="559" r:id="rId74"/>
    <p:sldId id="564" r:id="rId75"/>
    <p:sldId id="561" r:id="rId76"/>
    <p:sldId id="565" r:id="rId77"/>
    <p:sldId id="566" r:id="rId78"/>
    <p:sldId id="568" r:id="rId79"/>
    <p:sldId id="588" r:id="rId80"/>
    <p:sldId id="587"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th Petry-Johnson" initials="SP" lastIdx="1" clrIdx="0">
    <p:extLst>
      <p:ext uri="{19B8F6BF-5375-455C-9EA6-DF929625EA0E}">
        <p15:presenceInfo xmlns:p15="http://schemas.microsoft.com/office/powerpoint/2012/main" userId="Seth Petry-John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9" autoAdjust="0"/>
    <p:restoredTop sz="60218" autoAdjust="0"/>
  </p:normalViewPr>
  <p:slideViewPr>
    <p:cSldViewPr snapToGrid="0">
      <p:cViewPr varScale="1">
        <p:scale>
          <a:sx n="62" d="100"/>
          <a:sy n="62" d="100"/>
        </p:scale>
        <p:origin x="1212" y="36"/>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Hello, and welcome to “Don’t Write Secure Code”. I’m Seth Petry-Johnson, and unlike some of the other speakers in this track, I am not a security professional. I’m just a normal programmer, although I do have a security related confession to make.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example, ASPNET MVC lets you tap into the MVC pipeline w/ Action Filter.</a:t>
            </a:r>
          </a:p>
          <a:p>
            <a:r>
              <a:rPr lang="en-US" sz="1200" kern="1200" dirty="0" err="1" smtClean="0">
                <a:solidFill>
                  <a:schemeClr val="tx1"/>
                </a:solidFill>
                <a:effectLst/>
                <a:latin typeface="+mn-lt"/>
                <a:ea typeface="+mn-ea"/>
                <a:cs typeface="+mn-cs"/>
              </a:rPr>
              <a:t>ASP.Net</a:t>
            </a:r>
            <a:r>
              <a:rPr lang="en-US" sz="1200" kern="1200" dirty="0" smtClean="0">
                <a:solidFill>
                  <a:schemeClr val="tx1"/>
                </a:solidFill>
                <a:effectLst/>
                <a:latin typeface="+mn-lt"/>
                <a:ea typeface="+mn-ea"/>
                <a:cs typeface="+mn-cs"/>
              </a:rPr>
              <a:t> HTTP MODULES</a:t>
            </a:r>
            <a:r>
              <a:rPr lang="en-US" sz="1200" kern="1200" baseline="0" dirty="0" smtClean="0">
                <a:solidFill>
                  <a:schemeClr val="tx1"/>
                </a:solidFill>
                <a:effectLst/>
                <a:latin typeface="+mn-lt"/>
                <a:ea typeface="+mn-ea"/>
                <a:cs typeface="+mn-cs"/>
              </a:rPr>
              <a:t> let </a:t>
            </a:r>
            <a:r>
              <a:rPr lang="en-US" sz="1200" kern="1200" baseline="0" dirty="0" smtClean="0">
                <a:solidFill>
                  <a:schemeClr val="tx1"/>
                </a:solidFill>
                <a:effectLst/>
                <a:latin typeface="+mn-lt"/>
                <a:ea typeface="+mn-ea"/>
                <a:cs typeface="+mn-cs"/>
              </a:rPr>
              <a:t>you tap into the entire ASPNET request pipeline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jQuery </a:t>
            </a:r>
            <a:r>
              <a:rPr lang="en-US" sz="1200" kern="1200" dirty="0" smtClean="0">
                <a:solidFill>
                  <a:schemeClr val="tx1"/>
                </a:solidFill>
                <a:effectLst/>
                <a:latin typeface="+mn-lt"/>
                <a:ea typeface="+mn-ea"/>
                <a:cs typeface="+mn-cs"/>
              </a:rPr>
              <a:t>lets you tap into AJAX request pipeline using global event handlers.</a:t>
            </a:r>
          </a:p>
          <a:p>
            <a:r>
              <a:rPr lang="en-US" sz="1200" kern="1200" dirty="0" smtClean="0">
                <a:solidFill>
                  <a:schemeClr val="tx1"/>
                </a:solidFill>
                <a:effectLst/>
                <a:latin typeface="+mn-lt"/>
                <a:ea typeface="+mn-ea"/>
                <a:cs typeface="+mn-cs"/>
              </a:rPr>
              <a:t>ORMs </a:t>
            </a:r>
            <a:r>
              <a:rPr lang="en-US" sz="1200" kern="1200" dirty="0" smtClean="0">
                <a:solidFill>
                  <a:schemeClr val="tx1"/>
                </a:solidFill>
                <a:effectLst/>
                <a:latin typeface="+mn-lt"/>
                <a:ea typeface="+mn-ea"/>
                <a:cs typeface="+mn-cs"/>
              </a:rPr>
              <a:t>like EF &amp; NH let you run code whenever a database connection is opened or transaction begins.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And if you need hook that doesn’t already exist, tools like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let you create your own. We’ll talk about this in a bit.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And of course, your </a:t>
            </a:r>
            <a:r>
              <a:rPr lang="en-US" sz="1200" kern="1200" dirty="0" smtClean="0">
                <a:solidFill>
                  <a:schemeClr val="tx1"/>
                </a:solidFill>
                <a:effectLst/>
                <a:latin typeface="+mn-lt"/>
                <a:ea typeface="+mn-ea"/>
                <a:cs typeface="+mn-cs"/>
              </a:rPr>
              <a:t>CUSTOM APPLICATION code </a:t>
            </a:r>
            <a:r>
              <a:rPr lang="en-US" sz="1200" kern="1200" dirty="0" smtClean="0">
                <a:solidFill>
                  <a:schemeClr val="tx1"/>
                </a:solidFill>
                <a:effectLst/>
                <a:latin typeface="+mn-lt"/>
                <a:ea typeface="+mn-ea"/>
                <a:cs typeface="+mn-cs"/>
              </a:rPr>
              <a:t>might provide </a:t>
            </a:r>
            <a:r>
              <a:rPr lang="en-US" sz="1200" kern="1200" dirty="0" smtClean="0">
                <a:solidFill>
                  <a:schemeClr val="tx1"/>
                </a:solidFill>
                <a:effectLst/>
                <a:latin typeface="+mn-lt"/>
                <a:ea typeface="+mn-ea"/>
                <a:cs typeface="+mn-cs"/>
              </a:rPr>
              <a:t>framework </a:t>
            </a:r>
            <a:r>
              <a:rPr lang="en-US" sz="1200" kern="1200" dirty="0" smtClean="0">
                <a:solidFill>
                  <a:schemeClr val="tx1"/>
                </a:solidFill>
                <a:effectLst/>
                <a:latin typeface="+mn-lt"/>
                <a:ea typeface="+mn-ea"/>
                <a:cs typeface="+mn-cs"/>
              </a:rPr>
              <a:t>level hooks. For instance, if you have some base class that everything derives from, then you can provide your extension points that make sense in your own system.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Basically, when I say “framework code”, I’m referring to something that you write that gets </a:t>
            </a:r>
            <a:r>
              <a:rPr lang="en-US" sz="1200" kern="1200" dirty="0" smtClean="0">
                <a:solidFill>
                  <a:schemeClr val="tx1"/>
                </a:solidFill>
                <a:effectLst/>
                <a:latin typeface="+mn-lt"/>
                <a:ea typeface="+mn-ea"/>
                <a:cs typeface="+mn-cs"/>
              </a:rPr>
              <a:t>EXECUTED</a:t>
            </a:r>
            <a:r>
              <a:rPr lang="en-US" sz="1200" kern="1200" baseline="0" dirty="0" smtClean="0">
                <a:solidFill>
                  <a:schemeClr val="tx1"/>
                </a:solidFill>
                <a:effectLst/>
                <a:latin typeface="+mn-lt"/>
                <a:ea typeface="+mn-ea"/>
                <a:cs typeface="+mn-cs"/>
              </a:rPr>
              <a:t> AUTOMATICALLY </a:t>
            </a:r>
            <a:r>
              <a:rPr lang="en-US" sz="1200" kern="1200" dirty="0" smtClean="0">
                <a:solidFill>
                  <a:schemeClr val="tx1"/>
                </a:solidFill>
                <a:effectLst/>
                <a:latin typeface="+mn-lt"/>
                <a:ea typeface="+mn-ea"/>
                <a:cs typeface="+mn-cs"/>
              </a:rPr>
              <a:t>by </a:t>
            </a:r>
            <a:r>
              <a:rPr lang="en-US" sz="1200" kern="1200" dirty="0" smtClean="0">
                <a:solidFill>
                  <a:schemeClr val="tx1"/>
                </a:solidFill>
                <a:effectLst/>
                <a:latin typeface="+mn-lt"/>
                <a:ea typeface="+mn-ea"/>
                <a:cs typeface="+mn-cs"/>
              </a:rPr>
              <a:t>some underlying system, as opposed to the specific feature-level code you write at the top of your stack.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393242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I say “cross cutting concern”, I’m referring to any security requirement that spans multiple features.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Cross cutting concerns can be low level &amp; unrelated to your business domain, such as SQL injection.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Higher level requirements can be cross-cutting as well. You might have group of related pages or features that share permission requirement or access control strategy.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both cases, the point is that separating cross-cutting concerns from feature or page-specific concerns makes code easier to maintain and your system more secure.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illustrate this, I used my world-class Visio skills to bring you this example.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99668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beautiful green square represents a feature on our website. It’s the “Order List” feature that displays to a user the list of orders that user is allowed to see.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Page has three requirements:</a:t>
            </a:r>
          </a:p>
          <a:p>
            <a:pPr lvl="0"/>
            <a:r>
              <a:rPr lang="en-US" sz="1200" kern="1200" dirty="0" smtClean="0">
                <a:solidFill>
                  <a:schemeClr val="tx1"/>
                </a:solidFill>
                <a:effectLst/>
                <a:latin typeface="+mn-lt"/>
                <a:ea typeface="+mn-ea"/>
                <a:cs typeface="+mn-cs"/>
              </a:rPr>
              <a:t>1) user must be logged in to see the page.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2) users can only see their own data,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3) Unless they have a specific permission that grants them access to all records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2952211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naïve approach is to implement those requirements directly within the feature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beautiful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red square represents the security code being intermingled with the feature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this was an MVC app, for instance, this red square might represent a couple of lines of code in the body of a controller action.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4127349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next feature we build is the Order Detail page so that the user can click on an Order and get more information about it. This page probably has the exact same security requirements for obvious reasons.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the sake of this example, let’s assume those requirements are implemented exactly the same way on this feature as the first one.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755245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we build a feature to Cancel the order.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feature </a:t>
            </a:r>
            <a:r>
              <a:rPr lang="en-US" sz="1200" i="1" kern="1200" dirty="0" smtClean="0">
                <a:solidFill>
                  <a:schemeClr val="tx1"/>
                </a:solidFill>
                <a:effectLst/>
                <a:latin typeface="+mn-lt"/>
                <a:ea typeface="+mn-ea"/>
                <a:cs typeface="+mn-cs"/>
              </a:rPr>
              <a:t>should </a:t>
            </a:r>
            <a:r>
              <a:rPr lang="en-US" sz="1200" kern="1200" dirty="0" smtClean="0">
                <a:solidFill>
                  <a:schemeClr val="tx1"/>
                </a:solidFill>
                <a:effectLst/>
                <a:latin typeface="+mn-lt"/>
                <a:ea typeface="+mn-ea"/>
                <a:cs typeface="+mn-cs"/>
              </a:rPr>
              <a:t>have same requirements as the first two, but maybe it was built by a different developer that wasn’t security conscious or was under some deadline pressure.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whatever reason, this feature isn't secure at all.</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3246387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we build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feature to Refund the order. Again</a:t>
            </a:r>
            <a:r>
              <a:rPr lang="en-US" sz="1200" kern="1200" baseline="0" dirty="0" smtClean="0">
                <a:solidFill>
                  <a:schemeClr val="tx1"/>
                </a:solidFill>
                <a:effectLst/>
                <a:latin typeface="+mn-lt"/>
                <a:ea typeface="+mn-ea"/>
                <a:cs typeface="+mn-cs"/>
              </a:rPr>
              <a:t> s</a:t>
            </a:r>
            <a:r>
              <a:rPr lang="en-US" sz="1200" kern="1200" dirty="0" smtClean="0">
                <a:solidFill>
                  <a:schemeClr val="tx1"/>
                </a:solidFill>
                <a:effectLst/>
                <a:latin typeface="+mn-lt"/>
                <a:ea typeface="+mn-ea"/>
                <a:cs typeface="+mn-cs"/>
              </a:rPr>
              <a:t>ame requirements as other features, but maybe dev was unfamiliar with those implementations and they implement the same rules, but in a different manner. Maybe instead of doing check in controller action, they move into model or something. Red diamond represents the same basic rules, but implemented in a different way.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Problems with this approach might be obvious.</a:t>
            </a:r>
          </a:p>
          <a:p>
            <a:pPr marL="228600" lvl="0" indent="-228600">
              <a:buAutoNum type="arabicParenR"/>
            </a:pPr>
            <a:r>
              <a:rPr lang="en-US" sz="1200" kern="1200" dirty="0" smtClean="0">
                <a:solidFill>
                  <a:schemeClr val="tx1"/>
                </a:solidFill>
                <a:effectLst/>
                <a:latin typeface="+mn-lt"/>
                <a:ea typeface="+mn-ea"/>
                <a:cs typeface="+mn-cs"/>
              </a:rPr>
              <a:t>1 of these 4 features is insecure. If QA primarily tests through the UI, then as long as List &amp; Detail page implement the rules, they might never discover that the Cancel feature allows anonymous access. With this architecture, only way to guarantee QA would find issue is via</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exhaustive, black-box testing of every rule against every endpoint</a:t>
            </a:r>
          </a:p>
          <a:p>
            <a:pPr marL="228600" lvl="0" indent="-228600">
              <a:buAutoNum type="arabicParenR"/>
            </a:pPr>
            <a:endParaRPr lang="en-US" sz="1200" kern="1200" dirty="0" smtClean="0">
              <a:solidFill>
                <a:schemeClr val="tx1"/>
              </a:solidFill>
              <a:effectLst/>
              <a:latin typeface="+mn-lt"/>
              <a:ea typeface="+mn-ea"/>
              <a:cs typeface="+mn-cs"/>
            </a:endParaRPr>
          </a:p>
          <a:p>
            <a:pPr marL="228600" lvl="0" indent="-228600">
              <a:buAutoNum type="arabicParenR"/>
            </a:pPr>
            <a:r>
              <a:rPr lang="en-US" sz="1200" kern="1200" dirty="0" smtClean="0">
                <a:solidFill>
                  <a:schemeClr val="tx1"/>
                </a:solidFill>
                <a:effectLst/>
                <a:latin typeface="+mn-lt"/>
                <a:ea typeface="+mn-ea"/>
                <a:cs typeface="+mn-cs"/>
              </a:rPr>
              <a:t>Maintaining the security code will be difficult. What happens when we add a new user role…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2622349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dev making the change doesn’t realize same rules are duplicated in other features, might end up changing just one of them. Now we have </a:t>
            </a:r>
            <a:r>
              <a:rPr lang="en-US" sz="1200" i="1" kern="1200" dirty="0" smtClean="0">
                <a:solidFill>
                  <a:schemeClr val="tx1"/>
                </a:solidFill>
                <a:effectLst/>
                <a:latin typeface="+mn-lt"/>
                <a:ea typeface="+mn-ea"/>
                <a:cs typeface="+mn-cs"/>
              </a:rPr>
              <a:t>three </a:t>
            </a:r>
            <a:r>
              <a:rPr lang="en-US" sz="1200" kern="1200" dirty="0" smtClean="0">
                <a:solidFill>
                  <a:schemeClr val="tx1"/>
                </a:solidFill>
                <a:effectLst/>
                <a:latin typeface="+mn-lt"/>
                <a:ea typeface="+mn-ea"/>
                <a:cs typeface="+mn-cs"/>
              </a:rPr>
              <a:t>implementations: triangle, square, and diamond.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Even if dev does replace all places using the “square” </a:t>
            </a:r>
            <a:r>
              <a:rPr lang="en-US" sz="1200" kern="1200" dirty="0" err="1" smtClean="0">
                <a:solidFill>
                  <a:schemeClr val="tx1"/>
                </a:solidFill>
                <a:effectLst/>
                <a:latin typeface="+mn-lt"/>
                <a:ea typeface="+mn-ea"/>
                <a:cs typeface="+mn-cs"/>
              </a:rPr>
              <a:t>impl</a:t>
            </a:r>
            <a:r>
              <a:rPr lang="en-US" sz="1200" kern="1200" dirty="0" smtClean="0">
                <a:solidFill>
                  <a:schemeClr val="tx1"/>
                </a:solidFill>
                <a:effectLst/>
                <a:latin typeface="+mn-lt"/>
                <a:ea typeface="+mn-ea"/>
                <a:cs typeface="+mn-cs"/>
              </a:rPr>
              <a:t>, might still miss Cancel feature w/ no security and Refund feature w/ “diamond” </a:t>
            </a:r>
            <a:r>
              <a:rPr lang="en-US" sz="1200" kern="1200" dirty="0" err="1" smtClean="0">
                <a:solidFill>
                  <a:schemeClr val="tx1"/>
                </a:solidFill>
                <a:effectLst/>
                <a:latin typeface="+mn-lt"/>
                <a:ea typeface="+mn-ea"/>
                <a:cs typeface="+mn-cs"/>
              </a:rPr>
              <a:t>impl</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how security defects creep into software. Well-meaning developers either forget to implement a security check, or they inconsistently maintain security checks over time. Either way, we end up with a confusing and inconsistent mess of security code intermingled with feature code, or missing altogether.</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1778818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approach would be to extract those business rules into something reusable so that we can implement the requirements only once.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There’s multiple ways that you could do this.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3559323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simplest would be to extract this logic into a helper method and call it from all 4 controller actions or something.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would standardize on a single “square” implementation, but nothing prevents a developer from forgetting to call this method and leaving the feature insecure. </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again,</a:t>
            </a:r>
            <a:r>
              <a:rPr lang="en-US" sz="1200" kern="1200" baseline="0" dirty="0" smtClean="0">
                <a:solidFill>
                  <a:schemeClr val="tx1"/>
                </a:solidFill>
                <a:effectLst/>
                <a:latin typeface="+mn-lt"/>
                <a:ea typeface="+mn-ea"/>
                <a:cs typeface="+mn-cs"/>
              </a:rPr>
              <a:t> the only way to guarantee that we'll find those insecure features, is if we're doing black-box testing of every single endpoint </a:t>
            </a:r>
            <a:r>
              <a:rPr lang="en-US" sz="1200" kern="1200" dirty="0" smtClean="0">
                <a:solidFill>
                  <a:schemeClr val="tx1"/>
                </a:solidFill>
                <a:effectLst/>
                <a:latin typeface="+mn-lt"/>
                <a:ea typeface="+mn-ea"/>
                <a:cs typeface="+mn-cs"/>
              </a:rPr>
              <a:t>against the security requirements.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3097194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confession is that I hate writing secure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 PROD of it, but when building a feature and elbow deep in complex business logic or functional requirements, I don’t want to think about security.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Want to be TOTALLY</a:t>
            </a:r>
            <a:r>
              <a:rPr lang="en-US" sz="1200" kern="1200" baseline="0" dirty="0" smtClean="0">
                <a:solidFill>
                  <a:schemeClr val="tx1"/>
                </a:solidFill>
                <a:effectLst/>
                <a:latin typeface="+mn-lt"/>
                <a:ea typeface="+mn-ea"/>
                <a:cs typeface="+mn-cs"/>
              </a:rPr>
              <a:t> FOCUSED </a:t>
            </a:r>
            <a:r>
              <a:rPr lang="en-US" sz="1200" kern="1200" dirty="0" smtClean="0">
                <a:solidFill>
                  <a:schemeClr val="tx1"/>
                </a:solidFill>
                <a:effectLst/>
                <a:latin typeface="+mn-lt"/>
                <a:ea typeface="+mn-ea"/>
                <a:cs typeface="+mn-cs"/>
              </a:rPr>
              <a:t>on biz problem, but ever-present security issues keep stealing focus.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User has to be logged in to do this. Have to have some permission to do that. Alice shouldn’t be able to see Bob’s data. … yadda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Constant need to pay attention to those same security concerns, over and over, feature after feature, bums me out.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maybe a better way of expressing myself is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2712565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approach would be to extract the logic into some sort of attribute that injects that logic into the appropriate part of the processing pipeline.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also results in a consistent implementation, but it’s just as easy for a developer to forget. However, this approach is easier to audit. In a little bit I’ll talk about using static analysis to generate a report of secure and insecure endpoints based on attribute usage.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3114178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a perfect world, the developer wouldn’t have to do anything at all except write their business logic, and the security stuff would be handled automagically </a:t>
            </a:r>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in a way that was easily audited and tested. And that’s the point of this talk.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isn’t always possible to get it </a:t>
            </a:r>
            <a:r>
              <a:rPr lang="en-US" sz="1200" i="1" kern="1200" dirty="0" smtClean="0">
                <a:solidFill>
                  <a:schemeClr val="tx1"/>
                </a:solidFill>
                <a:effectLst/>
                <a:latin typeface="+mn-lt"/>
                <a:ea typeface="+mn-ea"/>
                <a:cs typeface="+mn-cs"/>
              </a:rPr>
              <a:t>quite </a:t>
            </a:r>
            <a:r>
              <a:rPr lang="en-US" sz="1200" kern="1200" dirty="0" smtClean="0">
                <a:solidFill>
                  <a:schemeClr val="tx1"/>
                </a:solidFill>
                <a:effectLst/>
                <a:latin typeface="+mn-lt"/>
                <a:ea typeface="+mn-ea"/>
                <a:cs typeface="+mn-cs"/>
              </a:rPr>
              <a:t>this magical, but we can probably get a lot closer than you’d expect.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2521239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the rest of this talk I’ll be showing you a bunch of code samples from a demo app I wrote. This app, which you can get from my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page, shows the same features implemented three ways: first, with no security at all, then using “secure feature” code where the security requirement is handled directly within the business logic, and finally with the security concerns extracted into some part of the framework.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will move through my slides pretty quickly, but everything you’ll see up here comes straight from that project that you can reference later. It’s fully functional and heavily commented so I hope it’s a useful resource for you.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start, I’m going to show you 3 examples of what I call a “secure by default” system. Each of these examples demonstrates how you can solve a problem once, and then more or less forget about it. Once it’s been solved in the framework, no additional developer effort is needed on a feature-by-feature basis.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2181037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My first example deals with #8 on the OWASP Top 10, Cross Site Request Forgery. In case you’re not familiar with CSRF, here’s a quick overview.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3797934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a user logs into a site they trust, such as their bank.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 while the session with the bank is active, they visit a malicious website. This could be in a different tab but it doesn’t have to be.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Third, the bad guy website tricks the user into submitting a form post TO the bank’s website, for example to the “transfer money” endpoint. If the bank website hasn’t been properly secured, all it’s going to see is a request coming in, from a logged in user with a valid session, requesting a fund transfer into the bad guy’s account.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to protect itself from this sort of thing, the bank needs a way to differentiate between a form post that initiated from its own domain versus a post that initiated from the bad guy’s website. The HTTP Referrer can help with this, but it’s insufficient on its own because that value is </a:t>
            </a:r>
            <a:r>
              <a:rPr lang="en-US" sz="1200" kern="1200" dirty="0" err="1" smtClean="0">
                <a:solidFill>
                  <a:schemeClr val="tx1"/>
                </a:solidFill>
                <a:effectLst/>
                <a:latin typeface="+mn-lt"/>
                <a:ea typeface="+mn-ea"/>
                <a:cs typeface="+mn-cs"/>
              </a:rPr>
              <a:t>spoofable</a:t>
            </a:r>
            <a:r>
              <a:rPr lang="en-US" sz="1200" kern="1200" dirty="0" smtClean="0">
                <a:solidFill>
                  <a:schemeClr val="tx1"/>
                </a:solidFill>
                <a:effectLst/>
                <a:latin typeface="+mn-lt"/>
                <a:ea typeface="+mn-ea"/>
                <a:cs typeface="+mn-cs"/>
              </a:rPr>
              <a: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920834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ASP.NET gives us tools to protect against CSRF. You have to do 2 things: call helper </a:t>
            </a:r>
            <a:r>
              <a:rPr lang="en-US" sz="1200" kern="1200" dirty="0" smtClean="0">
                <a:solidFill>
                  <a:schemeClr val="tx1"/>
                </a:solidFill>
                <a:effectLst/>
                <a:latin typeface="+mn-lt"/>
                <a:ea typeface="+mn-ea"/>
                <a:cs typeface="+mn-cs"/>
              </a:rPr>
              <a:t>&amp; </a:t>
            </a:r>
            <a:r>
              <a:rPr lang="en-US" sz="1200" kern="1200" dirty="0" smtClean="0">
                <a:solidFill>
                  <a:schemeClr val="tx1"/>
                </a:solidFill>
                <a:effectLst/>
                <a:latin typeface="+mn-lt"/>
                <a:ea typeface="+mn-ea"/>
                <a:cs typeface="+mn-cs"/>
              </a:rPr>
              <a:t>add </a:t>
            </a:r>
            <a:r>
              <a:rPr lang="en-US" sz="1200" kern="1200" dirty="0" err="1" smtClean="0">
                <a:solidFill>
                  <a:schemeClr val="tx1"/>
                </a:solidFill>
                <a:effectLst/>
                <a:latin typeface="+mn-lt"/>
                <a:ea typeface="+mn-ea"/>
                <a:cs typeface="+mn-cs"/>
              </a:rPr>
              <a:t>attr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helper does three things. (1) creates a cryptographic token, (2) emits hidden form field, (3) creates cookie.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form is submitted, the attribute compares the value in the form body against the cookie value and rejects the post if they don't match.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Browser’s security model prevents the</a:t>
            </a:r>
            <a:r>
              <a:rPr lang="en-US" sz="1200" kern="1200" baseline="0" dirty="0" smtClean="0">
                <a:solidFill>
                  <a:schemeClr val="tx1"/>
                </a:solidFill>
                <a:effectLst/>
                <a:latin typeface="+mn-lt"/>
                <a:ea typeface="+mn-ea"/>
                <a:cs typeface="+mn-cs"/>
              </a:rPr>
              <a:t> bad guy </a:t>
            </a:r>
            <a:r>
              <a:rPr lang="en-US" sz="1200" kern="1200" dirty="0" smtClean="0">
                <a:solidFill>
                  <a:schemeClr val="tx1"/>
                </a:solidFill>
                <a:effectLst/>
                <a:latin typeface="+mn-lt"/>
                <a:ea typeface="+mn-ea"/>
                <a:cs typeface="+mn-cs"/>
              </a:rPr>
              <a:t>website from reading or writing the cookies for the friendly </a:t>
            </a:r>
            <a:r>
              <a:rPr lang="en-US" sz="1200" kern="1200" dirty="0" smtClean="0">
                <a:solidFill>
                  <a:schemeClr val="tx1"/>
                </a:solidFill>
                <a:effectLst/>
                <a:latin typeface="+mn-lt"/>
                <a:ea typeface="+mn-ea"/>
                <a:cs typeface="+mn-cs"/>
              </a:rPr>
              <a:t>site…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Easy to do, but not secure by default. Requires dev to make corresponding changes in two files. And if </a:t>
            </a:r>
            <a:r>
              <a:rPr lang="en-US" sz="1200" kern="1200" dirty="0" smtClean="0">
                <a:solidFill>
                  <a:schemeClr val="tx1"/>
                </a:solidFill>
                <a:effectLst/>
                <a:latin typeface="+mn-lt"/>
                <a:ea typeface="+mn-ea"/>
                <a:cs typeface="+mn-cs"/>
              </a:rPr>
              <a:t>dev only does the first</a:t>
            </a:r>
            <a:r>
              <a:rPr lang="en-US" sz="1200" kern="1200" baseline="0" dirty="0" smtClean="0">
                <a:solidFill>
                  <a:schemeClr val="tx1"/>
                </a:solidFill>
                <a:effectLst/>
                <a:latin typeface="+mn-lt"/>
                <a:ea typeface="+mn-ea"/>
                <a:cs typeface="+mn-cs"/>
              </a:rPr>
              <a:t> part…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this only works if you’re submitting a form. This helper doesn’t really help if you’re doing an AJAX post because there’s no form to write the hidden field into.</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1777663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you’re making an AJAX form post, you have to do something like create a div, call the helper to create the hidden form field, and then manually copy that hidden form field value into your AJAX payload.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really sucks. It’s ugly, it’s error prone, and it’s not a pattern that I want to be repeating every single time I need to make an AJAX post.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128284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handle this in a cross-cutting way we need to do a few things.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we need to create one, global anti-CSRF token. I do this in my global layout file so that it applies to every page on my site. Remember that this creates a hidden text field AND creates a cookie.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12662003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on document ready I run a tiny bit of jQuery that loops through every form on the page, looks to see if it already has a token field, and if not, clones the global one and adds it to the form.</a:t>
            </a:r>
          </a:p>
          <a:p>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ensures that every single form that I use on my site will end up with a hidden field containing that security token.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3516029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handle AJAX posts, I run a second bit of JQuery that defines a global </a:t>
            </a:r>
            <a:r>
              <a:rPr lang="en-US" sz="1200" kern="1200" dirty="0" err="1" smtClean="0">
                <a:solidFill>
                  <a:schemeClr val="tx1"/>
                </a:solidFill>
                <a:effectLst/>
                <a:latin typeface="+mn-lt"/>
                <a:ea typeface="+mn-ea"/>
                <a:cs typeface="+mn-cs"/>
              </a:rPr>
              <a:t>jquery</a:t>
            </a:r>
            <a:r>
              <a:rPr lang="en-US" sz="1200" kern="1200" dirty="0" smtClean="0">
                <a:solidFill>
                  <a:schemeClr val="tx1"/>
                </a:solidFill>
                <a:effectLst/>
                <a:latin typeface="+mn-lt"/>
                <a:ea typeface="+mn-ea"/>
                <a:cs typeface="+mn-cs"/>
              </a:rPr>
              <a:t> “ajax </a:t>
            </a:r>
            <a:r>
              <a:rPr lang="en-US" sz="1200" kern="1200" dirty="0" err="1" smtClean="0">
                <a:solidFill>
                  <a:schemeClr val="tx1"/>
                </a:solidFill>
                <a:effectLst/>
                <a:latin typeface="+mn-lt"/>
                <a:ea typeface="+mn-ea"/>
                <a:cs typeface="+mn-cs"/>
              </a:rPr>
              <a:t>prefilter</a:t>
            </a:r>
            <a:r>
              <a:rPr lang="en-US" sz="1200" kern="1200" dirty="0" smtClean="0">
                <a:solidFill>
                  <a:schemeClr val="tx1"/>
                </a:solidFill>
                <a:effectLst/>
                <a:latin typeface="+mn-lt"/>
                <a:ea typeface="+mn-ea"/>
                <a:cs typeface="+mn-cs"/>
              </a:rPr>
              <a:t>” handler.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Hooking into the </a:t>
            </a:r>
            <a:r>
              <a:rPr lang="en-US" sz="1200" kern="1200" dirty="0" err="1" smtClean="0">
                <a:solidFill>
                  <a:schemeClr val="tx1"/>
                </a:solidFill>
                <a:effectLst/>
                <a:latin typeface="+mn-lt"/>
                <a:ea typeface="+mn-ea"/>
                <a:cs typeface="+mn-cs"/>
              </a:rPr>
              <a:t>prefilter</a:t>
            </a:r>
            <a:r>
              <a:rPr lang="en-US" sz="1200" kern="1200" dirty="0" smtClean="0">
                <a:solidFill>
                  <a:schemeClr val="tx1"/>
                </a:solidFill>
                <a:effectLst/>
                <a:latin typeface="+mn-lt"/>
                <a:ea typeface="+mn-ea"/>
                <a:cs typeface="+mn-cs"/>
              </a:rPr>
              <a:t> event lets you can modify the AJAX options </a:t>
            </a:r>
            <a:r>
              <a:rPr lang="en-US" sz="1200" i="1" kern="1200" dirty="0" smtClean="0">
                <a:solidFill>
                  <a:schemeClr val="tx1"/>
                </a:solidFill>
                <a:effectLst/>
                <a:latin typeface="+mn-lt"/>
                <a:ea typeface="+mn-ea"/>
                <a:cs typeface="+mn-cs"/>
              </a:rPr>
              <a:t>before </a:t>
            </a:r>
            <a:r>
              <a:rPr lang="en-US" sz="1200" kern="1200" dirty="0" smtClean="0">
                <a:solidFill>
                  <a:schemeClr val="tx1"/>
                </a:solidFill>
                <a:effectLst/>
                <a:latin typeface="+mn-lt"/>
                <a:ea typeface="+mn-ea"/>
                <a:cs typeface="+mn-cs"/>
              </a:rPr>
              <a:t>the request is sent. In this case, I add that CSRF token to every single AJAX POST.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3404565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hate writing secure </a:t>
            </a:r>
            <a:r>
              <a:rPr lang="en-US" sz="1200" i="1" kern="1200" dirty="0" smtClean="0">
                <a:solidFill>
                  <a:schemeClr val="tx1"/>
                </a:solidFill>
                <a:effectLst/>
                <a:latin typeface="+mn-lt"/>
                <a:ea typeface="+mn-ea"/>
                <a:cs typeface="+mn-cs"/>
              </a:rPr>
              <a:t>feature </a:t>
            </a:r>
            <a:r>
              <a:rPr lang="en-US" sz="1200" kern="1200" dirty="0" smtClean="0">
                <a:solidFill>
                  <a:schemeClr val="tx1"/>
                </a:solidFill>
                <a:effectLst/>
                <a:latin typeface="+mn-lt"/>
                <a:ea typeface="+mn-ea"/>
                <a:cs typeface="+mn-cs"/>
              </a:rPr>
              <a:t>code.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Actually don’t mind thinking about security, enjoy making system secure, just want to separate security code from features.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Want features to be clean / simple / elegant, not sullied up with a bunch of duplicate security checks copied and pasted between features.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 I guess what I’m </a:t>
            </a:r>
            <a:r>
              <a:rPr lang="en-US" sz="1200" i="1" kern="1200" dirty="0" smtClean="0">
                <a:solidFill>
                  <a:schemeClr val="tx1"/>
                </a:solidFill>
                <a:effectLst/>
                <a:latin typeface="+mn-lt"/>
                <a:ea typeface="+mn-ea"/>
                <a:cs typeface="+mn-cs"/>
              </a:rPr>
              <a:t>really </a:t>
            </a:r>
            <a:r>
              <a:rPr lang="en-US" sz="1200" kern="1200" dirty="0" smtClean="0">
                <a:solidFill>
                  <a:schemeClr val="tx1"/>
                </a:solidFill>
                <a:effectLst/>
                <a:latin typeface="+mn-lt"/>
                <a:ea typeface="+mn-ea"/>
                <a:cs typeface="+mn-cs"/>
              </a:rPr>
              <a:t>trying to say is that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4809990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we need to run the token validation logic automatically for all form post actions. We can do that by creating a custom controller class and overriding the </a:t>
            </a:r>
            <a:r>
              <a:rPr lang="en-US" sz="1200" kern="1200" dirty="0" err="1" smtClean="0">
                <a:solidFill>
                  <a:schemeClr val="tx1"/>
                </a:solidFill>
                <a:effectLst/>
                <a:latin typeface="+mn-lt"/>
                <a:ea typeface="+mn-ea"/>
                <a:cs typeface="+mn-cs"/>
              </a:rPr>
              <a:t>OnActionExecuting</a:t>
            </a:r>
            <a:r>
              <a:rPr lang="en-US" sz="1200" kern="1200" dirty="0" smtClean="0">
                <a:solidFill>
                  <a:schemeClr val="tx1"/>
                </a:solidFill>
                <a:effectLst/>
                <a:latin typeface="+mn-lt"/>
                <a:ea typeface="+mn-ea"/>
                <a:cs typeface="+mn-cs"/>
              </a:rPr>
              <a:t> method. The code that we put here will run on every single request, so if that request is a form post then we run the token verification logic.</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i="1" kern="1200" dirty="0" smtClean="0">
                <a:solidFill>
                  <a:schemeClr val="tx1"/>
                </a:solidFill>
                <a:effectLst/>
                <a:latin typeface="+mn-lt"/>
                <a:ea typeface="+mn-ea"/>
                <a:cs typeface="+mn-cs"/>
              </a:rPr>
              <a:t>only thing </a:t>
            </a:r>
            <a:r>
              <a:rPr lang="en-US" sz="1200" kern="1200" dirty="0" smtClean="0">
                <a:solidFill>
                  <a:schemeClr val="tx1"/>
                </a:solidFill>
                <a:effectLst/>
                <a:latin typeface="+mn-lt"/>
                <a:ea typeface="+mn-ea"/>
                <a:cs typeface="+mn-cs"/>
              </a:rPr>
              <a:t>the developer has to do is derive their controller from the correct base class. As long as they do that, everything is handled automatically.</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27125891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what the feature level code looks like when we’re done. This is 100% business logic, and yet every single form post is still protected from cross site request forgery attacks.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6091057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here’s what it looks like for an AJAX POST. Again, it’s 100% business logic, yet still protected.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CSRF defense is a great example of a cross-cutting concern because it’s orthogonal to individual feature requirements, it applies globally to the whole system, and it’s pretty easy to make it “secure by default”.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40792192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next example of making a feature “secure by default” deals with Authentication, or specifically with preventing anonymous access to protected areas of your site.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Most web frameworks make this fairly easy to do.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18307303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ASPNET MVC, for instance, you can add the [Authorize] attribute to an Action and it will automatically redirect users to the login page if they aren’t logged 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don’t like using this though, because it represents a “public by default” model where any given MVC endpoint is accessible anonymously unless it is explicitly flagged as private. I tend to work on applications where the vast majority of resources are private, and only a specific few are public, so I want a “private by default” model instead.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way to build a “private by default” model is to create a custom HTTP Module that runs on every request and enforces a login, unless the URL matches a whitelist of endpoints that allow anonymous access.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actually really easy to do.</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15615251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we need some place to manage that whitelist. Since our goal is to require zero changes to the feature code, I like to use a custom section of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to do this. That way I don’t need to make any changes at all to the controllers themselves.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 it’s important to note that HTTP Modules run for EVERY request, not just ones that get routed into MVC. That means that our whitelist needs to include static resources, such as stylesheets or scripts, that we want to use on our login page.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that reason, I like to build my whitelist using regular expressions. That way I can create a single rule that grants access to my entire Scripts folder so that I don’t have to continually modify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each time we add a new </a:t>
            </a:r>
            <a:r>
              <a:rPr lang="en-US" sz="1200" kern="1200" dirty="0" err="1" smtClean="0">
                <a:solidFill>
                  <a:schemeClr val="tx1"/>
                </a:solidFill>
                <a:effectLst/>
                <a:latin typeface="+mn-lt"/>
                <a:ea typeface="+mn-ea"/>
                <a:cs typeface="+mn-cs"/>
              </a:rPr>
              <a:t>jquery</a:t>
            </a:r>
            <a:r>
              <a:rPr lang="en-US" sz="1200" kern="1200" dirty="0" smtClean="0">
                <a:solidFill>
                  <a:schemeClr val="tx1"/>
                </a:solidFill>
                <a:effectLst/>
                <a:latin typeface="+mn-lt"/>
                <a:ea typeface="+mn-ea"/>
                <a:cs typeface="+mn-cs"/>
              </a:rPr>
              <a:t> plugin.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Creating custom web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sections is </a:t>
            </a:r>
            <a:r>
              <a:rPr lang="en-US" sz="1200" kern="1200" dirty="0" smtClean="0">
                <a:solidFill>
                  <a:schemeClr val="tx1"/>
                </a:solidFill>
                <a:effectLst/>
                <a:latin typeface="+mn-lt"/>
                <a:ea typeface="+mn-ea"/>
                <a:cs typeface="+mn-cs"/>
              </a:rPr>
              <a:t>really simple and you can find the code for this in my demo app.</a:t>
            </a:r>
            <a:endParaRPr lang="en-US" sz="1200" kern="1200" dirty="0" smtClean="0">
              <a:solidFill>
                <a:schemeClr val="tx1"/>
              </a:solidFill>
              <a:effectLst/>
              <a:latin typeface="+mn-lt"/>
              <a:ea typeface="+mn-ea"/>
              <a:cs typeface="+mn-cs"/>
            </a:endParaRP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12551638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Once we’ve defined the whitelist, we need to create the HTTP module to enforce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also really easy to do. It’s just a class that implements the </a:t>
            </a:r>
            <a:r>
              <a:rPr lang="en-US" sz="1200" kern="1200" dirty="0" err="1" smtClean="0">
                <a:solidFill>
                  <a:schemeClr val="tx1"/>
                </a:solidFill>
                <a:effectLst/>
                <a:latin typeface="+mn-lt"/>
                <a:ea typeface="+mn-ea"/>
                <a:cs typeface="+mn-cs"/>
              </a:rPr>
              <a:t>IHttpModule</a:t>
            </a:r>
            <a:r>
              <a:rPr lang="en-US" sz="1200" kern="1200" dirty="0" smtClean="0">
                <a:solidFill>
                  <a:schemeClr val="tx1"/>
                </a:solidFill>
                <a:effectLst/>
                <a:latin typeface="+mn-lt"/>
                <a:ea typeface="+mn-ea"/>
                <a:cs typeface="+mn-cs"/>
              </a:rPr>
              <a:t> interface and then provides an implementation for this </a:t>
            </a:r>
            <a:r>
              <a:rPr lang="en-US" sz="1200" kern="1200" dirty="0" err="1" smtClean="0">
                <a:solidFill>
                  <a:schemeClr val="tx1"/>
                </a:solidFill>
                <a:effectLst/>
                <a:latin typeface="+mn-lt"/>
                <a:ea typeface="+mn-ea"/>
                <a:cs typeface="+mn-cs"/>
              </a:rPr>
              <a:t>OnAcquireRequestState</a:t>
            </a:r>
            <a:r>
              <a:rPr lang="en-US" sz="1200" kern="1200" dirty="0" smtClean="0">
                <a:solidFill>
                  <a:schemeClr val="tx1"/>
                </a:solidFill>
                <a:effectLst/>
                <a:latin typeface="+mn-lt"/>
                <a:ea typeface="+mn-ea"/>
                <a:cs typeface="+mn-cs"/>
              </a:rPr>
              <a:t> method.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the body of this method we look to see whether or not the URL matches our whitelist and whether or not the user is already logged in. If either of those things are true then we do nothing. Otherwise, we send the user to the login page.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15148082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last piece of the puzzle is to tell IIS to run that module for all requests, and we can do that with a single line of code in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that’s it. </a:t>
            </a:r>
            <a:r>
              <a:rPr lang="en-US" sz="1200" kern="1200" dirty="0" smtClean="0">
                <a:solidFill>
                  <a:schemeClr val="tx1"/>
                </a:solidFill>
                <a:effectLst/>
                <a:latin typeface="+mn-lt"/>
                <a:ea typeface="+mn-ea"/>
                <a:cs typeface="+mn-cs"/>
              </a:rPr>
              <a:t>Any request for any URL not on that whitelist</a:t>
            </a:r>
            <a:r>
              <a:rPr lang="en-US" sz="1200" kern="1200" baseline="0" dirty="0" smtClean="0">
                <a:solidFill>
                  <a:schemeClr val="tx1"/>
                </a:solidFill>
                <a:effectLst/>
                <a:latin typeface="+mn-lt"/>
                <a:ea typeface="+mn-ea"/>
                <a:cs typeface="+mn-cs"/>
              </a:rPr>
              <a:t> will now require a login.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developers literally need to take zero additional effort to make their endpoints secure, and if they want to make something public it’s just a single adjustment to the whitelist.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in the last segment of this talk, I’ll show you a way to generate a report of all of your MVC controller actions and whether or not they are publicly accessible. That sort of auditing is a useful way of validating that your whitelist is doing what you expect it do</a:t>
            </a:r>
            <a:r>
              <a:rPr lang="en-US" sz="1200" kern="1200" dirty="0" smtClean="0">
                <a:solidFill>
                  <a:schemeClr val="tx1"/>
                </a:solidFill>
                <a:effectLst/>
                <a:latin typeface="+mn-lt"/>
                <a:ea typeface="+mn-ea"/>
                <a:cs typeface="+mn-cs"/>
              </a:rPr>
              <a: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15101021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a:t>
            </a:r>
            <a:r>
              <a:rPr lang="en-US" sz="1200" kern="1200" baseline="0" dirty="0" smtClean="0">
                <a:solidFill>
                  <a:schemeClr val="tx1"/>
                </a:solidFill>
                <a:effectLst/>
                <a:latin typeface="+mn-lt"/>
                <a:ea typeface="+mn-ea"/>
                <a:cs typeface="+mn-cs"/>
              </a:rPr>
              <a:t> I go any father, I want to stop and review the two things we just looked at.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 used a base class to handle CSRF defense, which is really easy to do but requires programmers to derive from it to gain its protection.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For authentication, I used an HTTP Module that was fully secure by default because it required NO changes to any controller classes, but it was more complex to implement and I had to deal with non-MVC requests.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These are choices that you can make for yourself. You could handle CSRF with a module and be super secure, and you could simplify your authentication approach by just using a base class and requiring programmers to use it. </a:t>
            </a:r>
          </a:p>
          <a:p>
            <a:endParaRPr lang="en-US" sz="120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If you already have a common base controller in your system, then you might be able to use </a:t>
            </a:r>
            <a:r>
              <a:rPr lang="en-US" sz="1200" b="0" kern="1200" baseline="0" dirty="0" err="1" smtClean="0">
                <a:solidFill>
                  <a:schemeClr val="tx1"/>
                </a:solidFill>
                <a:effectLst/>
                <a:latin typeface="+mn-lt"/>
                <a:ea typeface="+mn-ea"/>
                <a:cs typeface="+mn-cs"/>
              </a:rPr>
              <a:t>OnActionExecuting</a:t>
            </a:r>
            <a:r>
              <a:rPr lang="en-US" sz="1200" b="0" kern="1200" baseline="0" dirty="0" smtClean="0">
                <a:solidFill>
                  <a:schemeClr val="tx1"/>
                </a:solidFill>
                <a:effectLst/>
                <a:latin typeface="+mn-lt"/>
                <a:ea typeface="+mn-ea"/>
                <a:cs typeface="+mn-cs"/>
              </a:rPr>
              <a:t> for all of this stuff and not deal with modules at all. It's up to you.</a:t>
            </a:r>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8311107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final example of “secure by default” framework deals w/ access control, which is about preventing users from accessing data they don’t own.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2286755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Hate implementing </a:t>
            </a:r>
            <a:r>
              <a:rPr lang="en-US" sz="1200" i="1" kern="1200" dirty="0" smtClean="0">
                <a:solidFill>
                  <a:schemeClr val="tx1"/>
                </a:solidFill>
                <a:effectLst/>
                <a:latin typeface="+mn-lt"/>
                <a:ea typeface="+mn-ea"/>
                <a:cs typeface="+mn-cs"/>
              </a:rPr>
              <a:t>cross-cutting security concerns </a:t>
            </a:r>
            <a:r>
              <a:rPr lang="en-US" sz="1200" kern="1200" dirty="0" smtClean="0">
                <a:solidFill>
                  <a:schemeClr val="tx1"/>
                </a:solidFill>
                <a:effectLst/>
                <a:latin typeface="+mn-lt"/>
                <a:ea typeface="+mn-ea"/>
                <a:cs typeface="+mn-cs"/>
              </a:rPr>
              <a:t>by repeating the same patterns over and over again in my </a:t>
            </a:r>
            <a:r>
              <a:rPr lang="en-US" sz="1200" i="1" kern="1200" dirty="0" smtClean="0">
                <a:solidFill>
                  <a:schemeClr val="tx1"/>
                </a:solidFill>
                <a:effectLst/>
                <a:latin typeface="+mn-lt"/>
                <a:ea typeface="+mn-ea"/>
                <a:cs typeface="+mn-cs"/>
              </a:rPr>
              <a:t>feature-level code</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That’s mouthful, but it’s exactly what this talk is all about. Because I hate doing this, I’ve invested time and energy looking for ways to avoid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Way I typically avoid it is by extracting security code into some part of my application framework so that it can be automatically applied across all features. This lets me keep brain in “feature mode”, keeps my feature code clean, and I still get to deliver secure system.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Over next 55 minutes going to share techniques with you. I want you to recognize intermingling of security &amp; feature code in your systems, and give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you tools for decoupling them so that you can maximize </a:t>
            </a:r>
            <a:r>
              <a:rPr lang="en-US" sz="1200" i="1" kern="1200" dirty="0" smtClean="0">
                <a:solidFill>
                  <a:schemeClr val="tx1"/>
                </a:solidFill>
                <a:effectLst/>
                <a:latin typeface="+mn-lt"/>
                <a:ea typeface="+mn-ea"/>
                <a:cs typeface="+mn-cs"/>
              </a:rPr>
              <a:t>both </a:t>
            </a:r>
            <a:r>
              <a:rPr lang="en-US" sz="1200" kern="1200" dirty="0" smtClean="0">
                <a:solidFill>
                  <a:schemeClr val="tx1"/>
                </a:solidFill>
                <a:effectLst/>
                <a:latin typeface="+mn-lt"/>
                <a:ea typeface="+mn-ea"/>
                <a:cs typeface="+mn-cs"/>
              </a:rPr>
              <a:t>security AND maintainability.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4140518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is what </a:t>
            </a:r>
            <a:r>
              <a:rPr lang="en-US" sz="1200" kern="1200" dirty="0" smtClean="0">
                <a:solidFill>
                  <a:schemeClr val="tx1"/>
                </a:solidFill>
                <a:effectLst/>
                <a:latin typeface="+mn-lt"/>
                <a:ea typeface="+mn-ea"/>
                <a:cs typeface="+mn-cs"/>
              </a:rPr>
              <a:t>the Order</a:t>
            </a:r>
            <a:r>
              <a:rPr lang="en-US" sz="1200" kern="1200" baseline="0" dirty="0" smtClean="0">
                <a:solidFill>
                  <a:schemeClr val="tx1"/>
                </a:solidFill>
                <a:effectLst/>
                <a:latin typeface="+mn-lt"/>
                <a:ea typeface="+mn-ea"/>
                <a:cs typeface="+mn-cs"/>
              </a:rPr>
              <a:t> List page would look like if access control code were intermingled with feature level code</a:t>
            </a:r>
            <a:r>
              <a:rPr lang="en-US"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call the data access </a:t>
            </a:r>
            <a:r>
              <a:rPr lang="en-US" sz="1200" kern="1200" dirty="0" smtClean="0">
                <a:solidFill>
                  <a:schemeClr val="tx1"/>
                </a:solidFill>
                <a:effectLst/>
                <a:latin typeface="+mn-lt"/>
                <a:ea typeface="+mn-ea"/>
                <a:cs typeface="+mn-cs"/>
              </a:rPr>
              <a:t>layer for a LIST OF ALL ORDERS, </a:t>
            </a:r>
            <a:r>
              <a:rPr lang="en-US" sz="1200" kern="1200" dirty="0" smtClean="0">
                <a:solidFill>
                  <a:schemeClr val="tx1"/>
                </a:solidFill>
                <a:effectLst/>
                <a:latin typeface="+mn-lt"/>
                <a:ea typeface="+mn-ea"/>
                <a:cs typeface="+mn-cs"/>
              </a:rPr>
              <a:t>and then I explicitly remove ones the user can’t access.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26533320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 the detail page, that same requirement looks like this</a:t>
            </a:r>
            <a:r>
              <a:rPr lang="en-US" sz="1200" kern="1200" baseline="0" dirty="0" smtClean="0">
                <a:solidFill>
                  <a:schemeClr val="tx1"/>
                </a:solidFill>
                <a:effectLst/>
                <a:latin typeface="+mn-lt"/>
                <a:ea typeface="+mn-ea"/>
                <a:cs typeface="+mn-cs"/>
              </a:rPr>
              <a:t>.</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First I call </a:t>
            </a:r>
            <a:r>
              <a:rPr lang="en-US" sz="1200" kern="1200" dirty="0" err="1" smtClean="0">
                <a:solidFill>
                  <a:schemeClr val="tx1"/>
                </a:solidFill>
                <a:effectLst/>
                <a:latin typeface="+mn-lt"/>
                <a:ea typeface="+mn-ea"/>
                <a:cs typeface="+mn-cs"/>
              </a:rPr>
              <a:t>GetById</a:t>
            </a:r>
            <a:r>
              <a:rPr lang="en-US" sz="1200" kern="1200" dirty="0" smtClean="0">
                <a:solidFill>
                  <a:schemeClr val="tx1"/>
                </a:solidFill>
                <a:effectLst/>
                <a:latin typeface="+mn-lt"/>
                <a:ea typeface="+mn-ea"/>
                <a:cs typeface="+mn-cs"/>
              </a:rPr>
              <a:t> to retrieve </a:t>
            </a:r>
            <a:r>
              <a:rPr lang="en-US" sz="1200" kern="1200" dirty="0" smtClean="0">
                <a:solidFill>
                  <a:schemeClr val="tx1"/>
                </a:solidFill>
                <a:effectLst/>
                <a:latin typeface="+mn-lt"/>
                <a:ea typeface="+mn-ea"/>
                <a:cs typeface="+mn-cs"/>
              </a:rPr>
              <a:t>a SINGLE order</a:t>
            </a:r>
            <a:r>
              <a:rPr lang="en-US" sz="1200" kern="1200" dirty="0" smtClean="0">
                <a:solidFill>
                  <a:schemeClr val="tx1"/>
                </a:solidFill>
                <a:effectLst/>
                <a:latin typeface="+mn-lt"/>
                <a:ea typeface="+mn-ea"/>
                <a:cs typeface="+mn-cs"/>
              </a:rPr>
              <a:t>, then I check the permission and </a:t>
            </a:r>
            <a:r>
              <a:rPr lang="en-US" sz="1200" kern="1200" dirty="0" smtClean="0">
                <a:solidFill>
                  <a:schemeClr val="tx1"/>
                </a:solidFill>
                <a:effectLst/>
                <a:latin typeface="+mn-lt"/>
                <a:ea typeface="+mn-ea"/>
                <a:cs typeface="+mn-cs"/>
              </a:rPr>
              <a:t>fail the entire request if necessary.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an example of </a:t>
            </a:r>
            <a:r>
              <a:rPr lang="en-US" sz="1200" kern="1200" dirty="0" smtClean="0">
                <a:solidFill>
                  <a:schemeClr val="tx1"/>
                </a:solidFill>
                <a:effectLst/>
                <a:latin typeface="+mn-lt"/>
                <a:ea typeface="+mn-ea"/>
                <a:cs typeface="+mn-cs"/>
              </a:rPr>
              <a:t>the same </a:t>
            </a:r>
            <a:r>
              <a:rPr lang="en-US" sz="1200" kern="1200" dirty="0" smtClean="0">
                <a:solidFill>
                  <a:schemeClr val="tx1"/>
                </a:solidFill>
                <a:effectLst/>
                <a:latin typeface="+mn-lt"/>
                <a:ea typeface="+mn-ea"/>
                <a:cs typeface="+mn-cs"/>
              </a:rPr>
              <a:t>LOGICAL RULE being implemented in two different ways. One of these</a:t>
            </a:r>
            <a:r>
              <a:rPr lang="en-US" sz="1200" kern="1200" baseline="0" dirty="0" smtClean="0">
                <a:solidFill>
                  <a:schemeClr val="tx1"/>
                </a:solidFill>
                <a:effectLst/>
                <a:latin typeface="+mn-lt"/>
                <a:ea typeface="+mn-ea"/>
                <a:cs typeface="+mn-cs"/>
              </a:rPr>
              <a:t> is a red square, and the other is a red diamond.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Without a centralized </a:t>
            </a:r>
            <a:r>
              <a:rPr lang="en-US" sz="1200" kern="1200" dirty="0" err="1" smtClean="0">
                <a:solidFill>
                  <a:schemeClr val="tx1"/>
                </a:solidFill>
                <a:effectLst/>
                <a:latin typeface="+mn-lt"/>
                <a:ea typeface="+mn-ea"/>
                <a:cs typeface="+mn-cs"/>
              </a:rPr>
              <a:t>impl</a:t>
            </a:r>
            <a:r>
              <a:rPr lang="en-US" sz="1200" kern="1200" dirty="0" smtClean="0">
                <a:solidFill>
                  <a:schemeClr val="tx1"/>
                </a:solidFill>
                <a:effectLst/>
                <a:latin typeface="+mn-lt"/>
                <a:ea typeface="+mn-ea"/>
                <a:cs typeface="+mn-cs"/>
              </a:rPr>
              <a:t> it’s going to be very difficult to keep them in sync as requirements change.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two ways that we could centralize the implementation of this access control logic.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37783996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easiest way to </a:t>
            </a:r>
            <a:r>
              <a:rPr lang="en-US" sz="1200" kern="1200" dirty="0" smtClean="0">
                <a:solidFill>
                  <a:schemeClr val="tx1"/>
                </a:solidFill>
                <a:effectLst/>
                <a:latin typeface="+mn-lt"/>
                <a:ea typeface="+mn-ea"/>
                <a:cs typeface="+mn-cs"/>
              </a:rPr>
              <a:t>handle this cross-cutting </a:t>
            </a:r>
            <a:r>
              <a:rPr lang="en-US" sz="1200" kern="1200" dirty="0" smtClean="0">
                <a:solidFill>
                  <a:schemeClr val="tx1"/>
                </a:solidFill>
                <a:effectLst/>
                <a:latin typeface="+mn-lt"/>
                <a:ea typeface="+mn-ea"/>
                <a:cs typeface="+mn-cs"/>
              </a:rPr>
              <a:t>concern is to push </a:t>
            </a:r>
            <a:r>
              <a:rPr lang="en-US" sz="1200" kern="1200" dirty="0" smtClean="0">
                <a:solidFill>
                  <a:schemeClr val="tx1"/>
                </a:solidFill>
                <a:effectLst/>
                <a:latin typeface="+mn-lt"/>
                <a:ea typeface="+mn-ea"/>
                <a:cs typeface="+mn-cs"/>
              </a:rPr>
              <a:t>the access </a:t>
            </a:r>
            <a:r>
              <a:rPr lang="en-US" sz="1200" kern="1200" dirty="0" smtClean="0">
                <a:solidFill>
                  <a:schemeClr val="tx1"/>
                </a:solidFill>
                <a:effectLst/>
                <a:latin typeface="+mn-lt"/>
                <a:ea typeface="+mn-ea"/>
                <a:cs typeface="+mn-cs"/>
              </a:rPr>
              <a:t>control </a:t>
            </a:r>
            <a:r>
              <a:rPr lang="en-US" sz="1200" kern="1200" dirty="0" smtClean="0">
                <a:solidFill>
                  <a:schemeClr val="tx1"/>
                </a:solidFill>
                <a:effectLst/>
                <a:latin typeface="+mn-lt"/>
                <a:ea typeface="+mn-ea"/>
                <a:cs typeface="+mn-cs"/>
              </a:rPr>
              <a:t>logic into the data </a:t>
            </a:r>
            <a:r>
              <a:rPr lang="en-US" sz="1200" kern="1200" dirty="0" smtClean="0">
                <a:solidFill>
                  <a:schemeClr val="tx1"/>
                </a:solidFill>
                <a:effectLst/>
                <a:latin typeface="+mn-lt"/>
                <a:ea typeface="+mn-ea"/>
                <a:cs typeface="+mn-cs"/>
              </a:rPr>
              <a:t>access </a:t>
            </a:r>
            <a:r>
              <a:rPr lang="en-US" sz="1200" kern="1200" dirty="0" smtClean="0">
                <a:solidFill>
                  <a:schemeClr val="tx1"/>
                </a:solidFill>
                <a:effectLst/>
                <a:latin typeface="+mn-lt"/>
                <a:ea typeface="+mn-ea"/>
                <a:cs typeface="+mn-cs"/>
              </a:rPr>
              <a:t>layer where </a:t>
            </a:r>
            <a:r>
              <a:rPr lang="en-US" sz="1200" kern="1200" dirty="0" smtClean="0">
                <a:solidFill>
                  <a:schemeClr val="tx1"/>
                </a:solidFill>
                <a:effectLst/>
                <a:latin typeface="+mn-lt"/>
                <a:ea typeface="+mn-ea"/>
                <a:cs typeface="+mn-cs"/>
              </a:rPr>
              <a:t>it can be reused by multiple features.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Example of simple data service that provides two ways to get order data. </a:t>
            </a:r>
            <a:r>
              <a:rPr lang="en-US" sz="1200" kern="1200" dirty="0" err="1" smtClean="0">
                <a:solidFill>
                  <a:schemeClr val="tx1"/>
                </a:solidFill>
                <a:effectLst/>
                <a:latin typeface="+mn-lt"/>
                <a:ea typeface="+mn-ea"/>
                <a:cs typeface="+mn-cs"/>
              </a:rPr>
              <a:t>GetAll</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GetById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Two versions of each method – one that takes the current user as an argument, and one that doesn’t.  The one that does provides</a:t>
            </a:r>
            <a:r>
              <a:rPr lang="en-US" sz="1200" kern="1200" baseline="0" dirty="0" smtClean="0">
                <a:solidFill>
                  <a:schemeClr val="tx1"/>
                </a:solidFill>
                <a:effectLst/>
                <a:latin typeface="+mn-lt"/>
                <a:ea typeface="+mn-ea"/>
                <a:cs typeface="+mn-cs"/>
              </a:rPr>
              <a:t> access control</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Why have two versions? Well, there might be scenarios where there is no “current user”, such as an automated maintenance program running on a schedule.  </a:t>
            </a:r>
          </a:p>
          <a:p>
            <a:endParaRPr lang="en-US" sz="1200" kern="1200" dirty="0" smtClean="0">
              <a:solidFill>
                <a:schemeClr val="tx1"/>
              </a:solidFill>
              <a:effectLst/>
              <a:latin typeface="+mn-lt"/>
              <a:ea typeface="+mn-ea"/>
              <a:cs typeface="+mn-cs"/>
            </a:endParaRP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40476396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can avoid it, </a:t>
            </a:r>
            <a:r>
              <a:rPr lang="en-US" sz="1200" kern="1200" dirty="0" smtClean="0">
                <a:solidFill>
                  <a:schemeClr val="tx1"/>
                </a:solidFill>
                <a:effectLst/>
                <a:latin typeface="+mn-lt"/>
                <a:ea typeface="+mn-ea"/>
                <a:cs typeface="+mn-cs"/>
              </a:rPr>
              <a:t>I </a:t>
            </a:r>
            <a:r>
              <a:rPr lang="en-US" sz="1200" kern="1200" dirty="0" smtClean="0">
                <a:solidFill>
                  <a:schemeClr val="tx1"/>
                </a:solidFill>
                <a:effectLst/>
                <a:latin typeface="+mn-lt"/>
                <a:ea typeface="+mn-ea"/>
                <a:cs typeface="+mn-cs"/>
              </a:rPr>
              <a:t>recommend NOT having the insecure versions at all. But if you </a:t>
            </a:r>
            <a:r>
              <a:rPr lang="en-US" sz="1200" i="1" kern="1200" dirty="0" smtClean="0">
                <a:solidFill>
                  <a:schemeClr val="tx1"/>
                </a:solidFill>
                <a:effectLst/>
                <a:latin typeface="+mn-lt"/>
                <a:ea typeface="+mn-ea"/>
                <a:cs typeface="+mn-cs"/>
              </a:rPr>
              <a:t>do </a:t>
            </a:r>
            <a:r>
              <a:rPr lang="en-US" sz="1200" kern="1200" dirty="0" smtClean="0">
                <a:solidFill>
                  <a:schemeClr val="tx1"/>
                </a:solidFill>
                <a:effectLst/>
                <a:latin typeface="+mn-lt"/>
                <a:ea typeface="+mn-ea"/>
                <a:cs typeface="+mn-cs"/>
              </a:rPr>
              <a:t>have to provide two versions of your data access methods, I recommend a naming convention </a:t>
            </a:r>
            <a:r>
              <a:rPr lang="en-US" sz="1200" kern="1200" dirty="0" smtClean="0">
                <a:solidFill>
                  <a:schemeClr val="tx1"/>
                </a:solidFill>
                <a:effectLst/>
                <a:latin typeface="+mn-lt"/>
                <a:ea typeface="+mn-ea"/>
                <a:cs typeface="+mn-cs"/>
              </a:rPr>
              <a:t>that reminds developers of their obligations.</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instance, if I type “</a:t>
            </a:r>
            <a:r>
              <a:rPr lang="en-US" sz="1200" kern="1200" dirty="0" err="1" smtClean="0">
                <a:solidFill>
                  <a:schemeClr val="tx1"/>
                </a:solidFill>
                <a:effectLst/>
                <a:latin typeface="+mn-lt"/>
                <a:ea typeface="+mn-ea"/>
                <a:cs typeface="+mn-cs"/>
              </a:rPr>
              <a:t>OrderService.GetById</a:t>
            </a:r>
            <a:r>
              <a:rPr lang="en-US" sz="1200" kern="1200" dirty="0" smtClean="0">
                <a:solidFill>
                  <a:schemeClr val="tx1"/>
                </a:solidFill>
                <a:effectLst/>
                <a:latin typeface="+mn-lt"/>
                <a:ea typeface="+mn-ea"/>
                <a:cs typeface="+mn-cs"/>
              </a:rPr>
              <a:t>”, nothing tells me whether or </a:t>
            </a:r>
            <a:r>
              <a:rPr lang="en-US" sz="1200" kern="1200" dirty="0" err="1" smtClean="0">
                <a:solidFill>
                  <a:schemeClr val="tx1"/>
                </a:solidFill>
                <a:effectLst/>
                <a:latin typeface="+mn-lt"/>
                <a:ea typeface="+mn-ea"/>
                <a:cs typeface="+mn-cs"/>
              </a:rPr>
              <a:t>or</a:t>
            </a:r>
            <a:r>
              <a:rPr lang="en-US" sz="1200" kern="1200" dirty="0" smtClean="0">
                <a:solidFill>
                  <a:schemeClr val="tx1"/>
                </a:solidFill>
                <a:effectLst/>
                <a:latin typeface="+mn-lt"/>
                <a:ea typeface="+mn-ea"/>
                <a:cs typeface="+mn-cs"/>
              </a:rPr>
              <a:t> not access control is being handled.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if I type “</a:t>
            </a:r>
            <a:r>
              <a:rPr lang="en-US" sz="1200" kern="1200" dirty="0" err="1" smtClean="0">
                <a:solidFill>
                  <a:schemeClr val="tx1"/>
                </a:solidFill>
                <a:effectLst/>
                <a:latin typeface="+mn-lt"/>
                <a:ea typeface="+mn-ea"/>
                <a:cs typeface="+mn-cs"/>
              </a:rPr>
              <a:t>GetById</a:t>
            </a:r>
            <a:r>
              <a:rPr lang="en-US" sz="1200" u="sng" kern="1200" dirty="0" err="1" smtClean="0">
                <a:solidFill>
                  <a:schemeClr val="tx1"/>
                </a:solidFill>
                <a:effectLst/>
                <a:latin typeface="+mn-lt"/>
                <a:ea typeface="+mn-ea"/>
                <a:cs typeface="+mn-cs"/>
              </a:rPr>
              <a:t>Insecure</a:t>
            </a:r>
            <a:r>
              <a:rPr lang="en-US" sz="1200" kern="1200" dirty="0" smtClean="0">
                <a:solidFill>
                  <a:schemeClr val="tx1"/>
                </a:solidFill>
                <a:effectLst/>
                <a:latin typeface="+mn-lt"/>
                <a:ea typeface="+mn-ea"/>
                <a:cs typeface="+mn-cs"/>
              </a:rPr>
              <a:t>”, that’s a pretty clear reminder that I’m on the hook for security in my feature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approach is better than nothing, and it does push the access control logic down from the top level feature code and into the data access layer. But this is </a:t>
            </a:r>
            <a:r>
              <a:rPr lang="en-US" sz="1200" kern="1200" dirty="0" smtClean="0">
                <a:solidFill>
                  <a:schemeClr val="tx1"/>
                </a:solidFill>
                <a:effectLst/>
                <a:latin typeface="+mn-lt"/>
                <a:ea typeface="+mn-ea"/>
                <a:cs typeface="+mn-cs"/>
              </a:rPr>
              <a:t>NOT SECURE BY DEFAULT; </a:t>
            </a:r>
            <a:r>
              <a:rPr lang="en-US" sz="1200" kern="1200" dirty="0" smtClean="0">
                <a:solidFill>
                  <a:schemeClr val="tx1"/>
                </a:solidFill>
                <a:effectLst/>
                <a:latin typeface="+mn-lt"/>
                <a:ea typeface="+mn-ea"/>
                <a:cs typeface="+mn-cs"/>
              </a:rPr>
              <a:t>the security code needs to be manually added to every data access method, and that can result in a lot of duplication. It can also result in a lot of inconsistency if each method implements those rules in a haphazard way.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32710575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way to handle access control is through a technique called Row Level Security. </a:t>
            </a:r>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idea here is that instead of filtering out data in our application code, we create a security policy </a:t>
            </a:r>
            <a:r>
              <a:rPr lang="en-US" sz="1200" i="1" kern="1200" dirty="0" smtClean="0">
                <a:solidFill>
                  <a:schemeClr val="tx1"/>
                </a:solidFill>
                <a:effectLst/>
                <a:latin typeface="+mn-lt"/>
                <a:ea typeface="+mn-ea"/>
                <a:cs typeface="+mn-cs"/>
              </a:rPr>
              <a:t>in the database itself </a:t>
            </a:r>
            <a:r>
              <a:rPr lang="en-US" sz="1200" kern="1200" dirty="0" smtClean="0">
                <a:solidFill>
                  <a:schemeClr val="tx1"/>
                </a:solidFill>
                <a:effectLst/>
                <a:latin typeface="+mn-lt"/>
                <a:ea typeface="+mn-ea"/>
                <a:cs typeface="+mn-cs"/>
              </a:rPr>
              <a:t>that does the filtering. Then, the application can simply ask for the data it needs, and the database will only return the data that the user is allowed to access. This essentially makes the access control transparent to the application code and makes the entire data access layer “secure by default”.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Of course, the devil is in the details, and this approach depends heavily on making this security policy thing aware of who the current user is. Unless you want to give each of your users a dedicated database login, this is typically easier said than done.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SQL Server 2016 added a new feature that makes this much, much easier to do.</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1503358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new feature is called the “session context”, and it’s basically a key/value collection that’s scoped to the database connection. This gives us a global dictionary that is shared by all queries within a connection.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put a value into the collection like this, and you can select it back out like this. And you can read this value anywhere in the connection: inside a view, inside a stored procedure, etc.</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now gives us a really easy way to tell that security policy who the current user is. Here’s how it all works.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34807061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we need to create </a:t>
            </a:r>
            <a:r>
              <a:rPr lang="en-US" sz="1200" kern="1200" dirty="0" smtClean="0">
                <a:solidFill>
                  <a:schemeClr val="tx1"/>
                </a:solidFill>
                <a:effectLst/>
                <a:latin typeface="+mn-lt"/>
                <a:ea typeface="+mn-ea"/>
                <a:cs typeface="+mn-cs"/>
              </a:rPr>
              <a:t>predicate </a:t>
            </a:r>
            <a:r>
              <a:rPr lang="en-US" sz="1200" kern="1200" dirty="0" smtClean="0">
                <a:solidFill>
                  <a:schemeClr val="tx1"/>
                </a:solidFill>
                <a:effectLst/>
                <a:latin typeface="+mn-lt"/>
                <a:ea typeface="+mn-ea"/>
                <a:cs typeface="+mn-cs"/>
              </a:rPr>
              <a:t>function. This function will get executed against </a:t>
            </a:r>
            <a:r>
              <a:rPr lang="en-US" sz="1200" kern="1200" dirty="0" smtClean="0">
                <a:solidFill>
                  <a:schemeClr val="tx1"/>
                </a:solidFill>
                <a:effectLst/>
                <a:latin typeface="+mn-lt"/>
                <a:ea typeface="+mn-ea"/>
                <a:cs typeface="+mn-cs"/>
              </a:rPr>
              <a:t>EACH ROW of </a:t>
            </a:r>
            <a:r>
              <a:rPr lang="en-US" sz="1200" kern="1200" dirty="0" smtClean="0">
                <a:solidFill>
                  <a:schemeClr val="tx1"/>
                </a:solidFill>
                <a:effectLst/>
                <a:latin typeface="+mn-lt"/>
                <a:ea typeface="+mn-ea"/>
                <a:cs typeface="+mn-cs"/>
              </a:rPr>
              <a:t>a result set containing Order </a:t>
            </a:r>
            <a:r>
              <a:rPr lang="en-US" sz="1200" kern="1200" dirty="0" smtClean="0">
                <a:solidFill>
                  <a:schemeClr val="tx1"/>
                </a:solidFill>
                <a:effectLst/>
                <a:latin typeface="+mn-lt"/>
                <a:ea typeface="+mn-ea"/>
                <a:cs typeface="+mn-cs"/>
              </a:rPr>
              <a:t>records and controls</a:t>
            </a:r>
            <a:r>
              <a:rPr lang="en-US" sz="1200" kern="1200" baseline="0" dirty="0" smtClean="0">
                <a:solidFill>
                  <a:schemeClr val="tx1"/>
                </a:solidFill>
                <a:effectLst/>
                <a:latin typeface="+mn-lt"/>
                <a:ea typeface="+mn-ea"/>
                <a:cs typeface="+mn-cs"/>
              </a:rPr>
              <a:t> which of them get returned</a:t>
            </a:r>
            <a:r>
              <a:rPr lang="en-US" sz="1200" kern="1200" dirty="0" smtClean="0">
                <a:solidFill>
                  <a:schemeClr val="tx1"/>
                </a:solidFill>
                <a:effectLst/>
                <a:latin typeface="+mn-lt"/>
                <a:ea typeface="+mn-ea"/>
                <a:cs typeface="+mn-cs"/>
              </a:rPr>
              <a:t> to the application.</a:t>
            </a:r>
            <a:r>
              <a:rPr lang="en-US" sz="1200" kern="1200" baseline="0" dirty="0" smtClean="0">
                <a:solidFill>
                  <a:schemeClr val="tx1"/>
                </a:solidFill>
                <a:effectLst/>
                <a:latin typeface="+mn-lt"/>
                <a:ea typeface="+mn-ea"/>
                <a:cs typeface="+mn-cs"/>
              </a:rPr>
              <a:t> It's LIKE A LAMBDA that you might pass to a LINQ query to filter a result set.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function assumes that the current user ID has been added to the session context. It accepts as input the user ID associated with an Order.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user ID that’s passed in is equal to the value in the session context, </a:t>
            </a:r>
            <a:r>
              <a:rPr lang="en-US" sz="1200" kern="1200" dirty="0" smtClean="0">
                <a:solidFill>
                  <a:schemeClr val="tx1"/>
                </a:solidFill>
                <a:effectLst/>
                <a:latin typeface="+mn-lt"/>
                <a:ea typeface="+mn-ea"/>
                <a:cs typeface="+mn-cs"/>
              </a:rPr>
              <a:t>user is viewing own order. If </a:t>
            </a:r>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ID that’s </a:t>
            </a:r>
            <a:r>
              <a:rPr lang="en-US" sz="1200" kern="1200" dirty="0" smtClean="0">
                <a:solidFill>
                  <a:schemeClr val="tx1"/>
                </a:solidFill>
                <a:effectLst/>
                <a:latin typeface="+mn-lt"/>
                <a:ea typeface="+mn-ea"/>
                <a:cs typeface="+mn-cs"/>
              </a:rPr>
              <a:t>passed in is NOT </a:t>
            </a:r>
            <a:r>
              <a:rPr lang="en-US" sz="1200" kern="1200" dirty="0" smtClean="0">
                <a:solidFill>
                  <a:schemeClr val="tx1"/>
                </a:solidFill>
                <a:effectLst/>
                <a:latin typeface="+mn-lt"/>
                <a:ea typeface="+mn-ea"/>
                <a:cs typeface="+mn-cs"/>
              </a:rPr>
              <a:t>EQUAL then</a:t>
            </a:r>
            <a:r>
              <a:rPr lang="en-US" sz="1200" kern="1200" baseline="0" dirty="0" smtClean="0">
                <a:solidFill>
                  <a:schemeClr val="tx1"/>
                </a:solidFill>
                <a:effectLst/>
                <a:latin typeface="+mn-lt"/>
                <a:ea typeface="+mn-ea"/>
                <a:cs typeface="+mn-cs"/>
              </a:rPr>
              <a:t> we do a perm check.</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t>
            </a:r>
            <a:r>
              <a:rPr lang="en-US" sz="1200" kern="1200" dirty="0" smtClean="0">
                <a:solidFill>
                  <a:schemeClr val="tx1"/>
                </a:solidFill>
                <a:effectLst/>
                <a:latin typeface="+mn-lt"/>
                <a:ea typeface="+mn-ea"/>
                <a:cs typeface="+mn-cs"/>
              </a:rPr>
              <a:t>is one </a:t>
            </a:r>
            <a:r>
              <a:rPr lang="en-US" sz="1200" kern="1200" dirty="0" err="1" smtClean="0">
                <a:solidFill>
                  <a:schemeClr val="tx1"/>
                </a:solidFill>
                <a:effectLst/>
                <a:latin typeface="+mn-lt"/>
                <a:ea typeface="+mn-ea"/>
                <a:cs typeface="+mn-cs"/>
              </a:rPr>
              <a:t>gotcha</a:t>
            </a:r>
            <a:r>
              <a:rPr lang="en-US" sz="1200" kern="1200" dirty="0" smtClean="0">
                <a:solidFill>
                  <a:schemeClr val="tx1"/>
                </a:solidFill>
                <a:effectLst/>
                <a:latin typeface="+mn-lt"/>
                <a:ea typeface="+mn-ea"/>
                <a:cs typeface="+mn-cs"/>
              </a:rPr>
              <a:t> here: when we’re done, the security policy is going to execute this predicate whenever ANYONE tries to access the Orders table. It’s important that you check to see if the user ID is in the session context or not. If not, don’t filter anything. Otherwise, you won’t be able to see the data in SSMS without setting a user id.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we have this predicate defined, we need to tell SQL Server where to use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11743239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do that, we create a security policy on the Orders table that contains a FILTER PREDICATE referencing the function we just created.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this is in place, any attempt to read from the Orders table will be subject to the access control logic we defined.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last piece of the puzzle is to actually set the user ID into the session context so that it’s available to the security policy.</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229296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do that, we need some sort of hook that we can tap into and run custom code at the start of every database connection.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Entity Framework, for example, we can create a class that implements the </a:t>
            </a:r>
            <a:r>
              <a:rPr lang="en-US" sz="1200" kern="1200" dirty="0" err="1" smtClean="0">
                <a:solidFill>
                  <a:schemeClr val="tx1"/>
                </a:solidFill>
                <a:effectLst/>
                <a:latin typeface="+mn-lt"/>
                <a:ea typeface="+mn-ea"/>
                <a:cs typeface="+mn-cs"/>
              </a:rPr>
              <a:t>IDbConnectionInterceptor</a:t>
            </a:r>
            <a:r>
              <a:rPr lang="en-US" sz="1200" kern="1200" dirty="0" smtClean="0">
                <a:solidFill>
                  <a:schemeClr val="tx1"/>
                </a:solidFill>
                <a:effectLst/>
                <a:latin typeface="+mn-lt"/>
                <a:ea typeface="+mn-ea"/>
                <a:cs typeface="+mn-cs"/>
              </a:rPr>
              <a:t> interface and implement the “Opened” method. The code we put here gets run each time Entity Framework opens a new connection.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All we need to do is figure out who the current user is, and then add that value to the session context.</a:t>
            </a:r>
          </a:p>
          <a:p>
            <a:r>
              <a:rPr lang="en-US" sz="1200" kern="1200" dirty="0" smtClean="0">
                <a:solidFill>
                  <a:schemeClr val="tx1"/>
                </a:solidFill>
                <a:effectLst/>
                <a:latin typeface="+mn-lt"/>
                <a:ea typeface="+mn-ea"/>
                <a:cs typeface="+mn-cs"/>
              </a:rPr>
              <a:t>That’s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5086770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Once those things are in place, our feature code can be 100% focused on business logic because all of the access control is taking place automatically. Pretty sweet!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 very new feature in SQL Server and there are a couple of restrictions that you need to be aware of, so definitely do your own research before you totally replace your existing security code. Based on my preliminary analysis though it looks promising.</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3079792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our agenda: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I’ll define what it means for something to be a “cross cutting” security concern and what types of things are best suited to pushed into the framework.</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32831550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just showed you three things that you can implement completely in your framework, with no feature level code whatsoever. </a:t>
            </a:r>
          </a:p>
          <a:p>
            <a:r>
              <a:rPr lang="en-US" sz="1200" kern="1200" dirty="0" smtClean="0">
                <a:solidFill>
                  <a:schemeClr val="tx1"/>
                </a:solidFill>
                <a:effectLst/>
                <a:latin typeface="+mn-lt"/>
                <a:ea typeface="+mn-ea"/>
                <a:cs typeface="+mn-cs"/>
              </a:rPr>
              <a:t>In many cases, though, the security concerns can’t be </a:t>
            </a:r>
            <a:r>
              <a:rPr lang="en-US" sz="1200" i="1" kern="1200" dirty="0" smtClean="0">
                <a:solidFill>
                  <a:schemeClr val="tx1"/>
                </a:solidFill>
                <a:effectLst/>
                <a:latin typeface="+mn-lt"/>
                <a:ea typeface="+mn-ea"/>
                <a:cs typeface="+mn-cs"/>
              </a:rPr>
              <a:t>fully </a:t>
            </a:r>
            <a:r>
              <a:rPr lang="en-US" sz="1200" kern="1200" dirty="0" smtClean="0">
                <a:solidFill>
                  <a:schemeClr val="tx1"/>
                </a:solidFill>
                <a:effectLst/>
                <a:latin typeface="+mn-lt"/>
                <a:ea typeface="+mn-ea"/>
                <a:cs typeface="+mn-cs"/>
              </a:rPr>
              <a:t>swept under the covers. Authorization is a good example of why. You can move the code that implements a permission check into the framework, but you still need </a:t>
            </a:r>
            <a:r>
              <a:rPr lang="en-US" sz="1200" i="1" kern="1200" dirty="0" smtClean="0">
                <a:solidFill>
                  <a:schemeClr val="tx1"/>
                </a:solidFill>
                <a:effectLst/>
                <a:latin typeface="+mn-lt"/>
                <a:ea typeface="+mn-ea"/>
                <a:cs typeface="+mn-cs"/>
              </a:rPr>
              <a:t>something</a:t>
            </a:r>
            <a:r>
              <a:rPr lang="en-US" sz="1200" kern="1200" dirty="0" smtClean="0">
                <a:solidFill>
                  <a:schemeClr val="tx1"/>
                </a:solidFill>
                <a:effectLst/>
                <a:latin typeface="+mn-lt"/>
                <a:ea typeface="+mn-ea"/>
                <a:cs typeface="+mn-cs"/>
              </a:rPr>
              <a:t> at the feature level to indicate which permissions are required.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next </a:t>
            </a:r>
            <a:r>
              <a:rPr lang="en-US" sz="1200" kern="1200" dirty="0" smtClean="0">
                <a:solidFill>
                  <a:schemeClr val="tx1"/>
                </a:solidFill>
                <a:effectLst/>
                <a:latin typeface="+mn-lt"/>
                <a:ea typeface="+mn-ea"/>
                <a:cs typeface="+mn-cs"/>
              </a:rPr>
              <a:t>examples </a:t>
            </a:r>
            <a:r>
              <a:rPr lang="en-US" sz="1200" kern="1200" dirty="0" smtClean="0">
                <a:solidFill>
                  <a:schemeClr val="tx1"/>
                </a:solidFill>
                <a:effectLst/>
                <a:latin typeface="+mn-lt"/>
                <a:ea typeface="+mn-ea"/>
                <a:cs typeface="+mn-cs"/>
              </a:rPr>
              <a:t>are going to show you how to take a declarative approach to those concerns so that you can decouple the implementation of the security check from the declaration that it’s actually needed.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start with a basic example where we want to ensure that only users with a specific permission are allowed to access a certain MVC endpoint.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17046452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implement this rule in feature code it will look something like this: somewhere in the body of each page or action you’ll check to see if the user has the necessary permission and, if not, you’ll kick them out.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simple, but it results in a lot of duplicative code. If you change how the permission check works, or if you decide you want to do something different than return an </a:t>
            </a:r>
            <a:r>
              <a:rPr lang="en-US" sz="1200" kern="1200" dirty="0" err="1" smtClean="0">
                <a:solidFill>
                  <a:schemeClr val="tx1"/>
                </a:solidFill>
                <a:effectLst/>
                <a:latin typeface="+mn-lt"/>
                <a:ea typeface="+mn-ea"/>
                <a:cs typeface="+mn-cs"/>
              </a:rPr>
              <a:t>HttpUnauthorizedResult</a:t>
            </a:r>
            <a:r>
              <a:rPr lang="en-US" sz="1200" kern="1200" dirty="0" smtClean="0">
                <a:solidFill>
                  <a:schemeClr val="tx1"/>
                </a:solidFill>
                <a:effectLst/>
                <a:latin typeface="+mn-lt"/>
                <a:ea typeface="+mn-ea"/>
                <a:cs typeface="+mn-cs"/>
              </a:rPr>
              <a:t>, you’re going to have a lot of places to modify.</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3814151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only thing about this piece of code that will change between features is the specific permission that is required; the rest of this code is boilerplate, and that makes it a good candidate for being solved in the framework.</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2345960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make this a cross-cutting concern, extract the </a:t>
            </a:r>
            <a:r>
              <a:rPr lang="en-US" sz="1200" i="1" kern="1200" dirty="0" smtClean="0">
                <a:solidFill>
                  <a:schemeClr val="tx1"/>
                </a:solidFill>
                <a:effectLst/>
                <a:latin typeface="+mn-lt"/>
                <a:ea typeface="+mn-ea"/>
                <a:cs typeface="+mn-cs"/>
              </a:rPr>
              <a:t>implementation </a:t>
            </a:r>
            <a:r>
              <a:rPr lang="en-US" sz="1200" kern="1200" dirty="0" smtClean="0">
                <a:solidFill>
                  <a:schemeClr val="tx1"/>
                </a:solidFill>
                <a:effectLst/>
                <a:latin typeface="+mn-lt"/>
                <a:ea typeface="+mn-ea"/>
                <a:cs typeface="+mn-cs"/>
              </a:rPr>
              <a:t>of the permission check into an Action Filter attribute, and then provide the </a:t>
            </a:r>
            <a:r>
              <a:rPr lang="en-US" sz="1200" i="1" kern="1200" dirty="0" smtClean="0">
                <a:solidFill>
                  <a:schemeClr val="tx1"/>
                </a:solidFill>
                <a:effectLst/>
                <a:latin typeface="+mn-lt"/>
                <a:ea typeface="+mn-ea"/>
                <a:cs typeface="+mn-cs"/>
              </a:rPr>
              <a:t>feature-specific </a:t>
            </a:r>
            <a:r>
              <a:rPr lang="en-US" sz="1200" kern="1200" dirty="0" smtClean="0">
                <a:solidFill>
                  <a:schemeClr val="tx1"/>
                </a:solidFill>
                <a:effectLst/>
                <a:latin typeface="+mn-lt"/>
                <a:ea typeface="+mn-ea"/>
                <a:cs typeface="+mn-cs"/>
              </a:rPr>
              <a:t>data as an argument to that attribute.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33444686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implementation is really straightforward. MVC will automatically execute the code at the right time, so the only tricky thing is figuring out what permissions the user has. If your controllers all derive from that base class I keep talking about, then just add a “</a:t>
            </a:r>
            <a:r>
              <a:rPr lang="en-US" sz="1200" kern="1200" dirty="0" err="1" smtClean="0">
                <a:solidFill>
                  <a:schemeClr val="tx1"/>
                </a:solidFill>
                <a:effectLst/>
                <a:latin typeface="+mn-lt"/>
                <a:ea typeface="+mn-ea"/>
                <a:cs typeface="+mn-cs"/>
              </a:rPr>
              <a:t>CurrentUser</a:t>
            </a:r>
            <a:r>
              <a:rPr lang="en-US" sz="1200" kern="1200" dirty="0" smtClean="0">
                <a:solidFill>
                  <a:schemeClr val="tx1"/>
                </a:solidFill>
                <a:effectLst/>
                <a:latin typeface="+mn-lt"/>
                <a:ea typeface="+mn-ea"/>
                <a:cs typeface="+mn-cs"/>
              </a:rPr>
              <a:t>” property to that base controller and then you can access it with a little bit of casting.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we know who the user is, we can enforce the permission check from a centralized place.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3143393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covers authorization of MVC endpoints. You can do the same thing with your API calls.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Since APIs generally don’t maintain state, each request has to carry with it whatever data is necessary to handle authentication and authorization. One simple way is to use what’s called “bearer tokens”. A bearer token is some secret value, like a password, that’s passed to the API with every request. This is typically provided as a header, but it doesn’t have to be. It can also be provided as a </a:t>
            </a:r>
            <a:r>
              <a:rPr lang="en-US" sz="1200" kern="1200" dirty="0" err="1" smtClean="0">
                <a:solidFill>
                  <a:schemeClr val="tx1"/>
                </a:solidFill>
                <a:effectLst/>
                <a:latin typeface="+mn-lt"/>
                <a:ea typeface="+mn-ea"/>
                <a:cs typeface="+mn-cs"/>
              </a:rPr>
              <a:t>querystring</a:t>
            </a:r>
            <a:r>
              <a:rPr lang="en-US" sz="1200" kern="1200" dirty="0" smtClean="0">
                <a:solidFill>
                  <a:schemeClr val="tx1"/>
                </a:solidFill>
                <a:effectLst/>
                <a:latin typeface="+mn-lt"/>
                <a:ea typeface="+mn-ea"/>
                <a:cs typeface="+mn-cs"/>
              </a:rPr>
              <a:t> or form argument.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my </a:t>
            </a:r>
            <a:r>
              <a:rPr lang="en-US" sz="1200" kern="1200" dirty="0" smtClean="0">
                <a:solidFill>
                  <a:schemeClr val="tx1"/>
                </a:solidFill>
                <a:effectLst/>
                <a:latin typeface="+mn-lt"/>
                <a:ea typeface="+mn-ea"/>
                <a:cs typeface="+mn-cs"/>
              </a:rPr>
              <a:t>system we use a thing called an API Key. An API key uniquely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identifies </a:t>
            </a:r>
            <a:r>
              <a:rPr lang="en-US" sz="1200" kern="1200" dirty="0" smtClean="0">
                <a:solidFill>
                  <a:schemeClr val="tx1"/>
                </a:solidFill>
                <a:effectLst/>
                <a:latin typeface="+mn-lt"/>
                <a:ea typeface="+mn-ea"/>
                <a:cs typeface="+mn-cs"/>
              </a:rPr>
              <a:t>a user of our system, and each key is associated with one or more permissions stating what it’s allowed to do.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when an API request comes in, that value tells us both WHO is making the call and what they are allowed to do.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15578589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same techniques we used for MVC authorization work for </a:t>
            </a:r>
            <a:r>
              <a:rPr lang="en-US" sz="1200" kern="1200" dirty="0" err="1" smtClean="0">
                <a:solidFill>
                  <a:schemeClr val="tx1"/>
                </a:solidFill>
                <a:effectLst/>
                <a:latin typeface="+mn-lt"/>
                <a:ea typeface="+mn-ea"/>
                <a:cs typeface="+mn-cs"/>
              </a:rPr>
              <a:t>WebAPI</a:t>
            </a:r>
            <a:r>
              <a:rPr lang="en-US" sz="1200" kern="1200" baseline="0" dirty="0" smtClean="0">
                <a:solidFill>
                  <a:schemeClr val="tx1"/>
                </a:solidFill>
                <a:effectLst/>
                <a:latin typeface="+mn-lt"/>
                <a:ea typeface="+mn-ea"/>
                <a:cs typeface="+mn-cs"/>
              </a:rPr>
              <a:t>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We just </a:t>
            </a:r>
            <a:r>
              <a:rPr lang="en-US" sz="1200" kern="1200" dirty="0" smtClean="0">
                <a:solidFill>
                  <a:schemeClr val="tx1"/>
                </a:solidFill>
                <a:effectLst/>
                <a:latin typeface="+mn-lt"/>
                <a:ea typeface="+mn-ea"/>
                <a:cs typeface="+mn-cs"/>
              </a:rPr>
              <a:t>decorate the API endpoint with an attribute stating which permissions are required, and then handle the authorization in a centralized place.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32636994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difference is that, using this custom API key approach, that attribute needs to handle both authentication AND authorization. The way we do that is to ensure that every API argument class derives from a base class called </a:t>
            </a:r>
            <a:r>
              <a:rPr lang="en-US" sz="1200" kern="1200" dirty="0" err="1" smtClean="0">
                <a:solidFill>
                  <a:schemeClr val="tx1"/>
                </a:solidFill>
                <a:effectLst/>
                <a:latin typeface="+mn-lt"/>
                <a:ea typeface="+mn-ea"/>
                <a:cs typeface="+mn-cs"/>
              </a:rPr>
              <a:t>ApiRequestBase</a:t>
            </a:r>
            <a:r>
              <a:rPr lang="en-US" sz="1200" kern="1200" dirty="0" smtClean="0">
                <a:solidFill>
                  <a:schemeClr val="tx1"/>
                </a:solidFill>
                <a:effectLst/>
                <a:latin typeface="+mn-lt"/>
                <a:ea typeface="+mn-ea"/>
                <a:cs typeface="+mn-cs"/>
              </a:rPr>
              <a:t>. This base class defines the API key properties that we use for authorization and provides the mechanism for extracting those values from the header or </a:t>
            </a:r>
            <a:r>
              <a:rPr lang="en-US" sz="1200" kern="1200" dirty="0" err="1" smtClean="0">
                <a:solidFill>
                  <a:schemeClr val="tx1"/>
                </a:solidFill>
                <a:effectLst/>
                <a:latin typeface="+mn-lt"/>
                <a:ea typeface="+mn-ea"/>
                <a:cs typeface="+mn-cs"/>
              </a:rPr>
              <a:t>querystring</a:t>
            </a:r>
            <a:r>
              <a:rPr lang="en-US" sz="1200" kern="1200" dirty="0" smtClean="0">
                <a:solidFill>
                  <a:schemeClr val="tx1"/>
                </a:solidFill>
                <a:effectLst/>
                <a:latin typeface="+mn-lt"/>
                <a:ea typeface="+mn-ea"/>
                <a:cs typeface="+mn-cs"/>
              </a:rPr>
              <a:t> or whatever.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we have these things in place, we can both verify that an API key is valid AND that it has the necessary permissions to perform the given API request entirely in framework code. The only thing that appears in feature code is the declaration of which permission is needed.</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1807711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some cases, you might need to apply permission checks at a more granular level than you get with page-level authorization. For instance, certain parts of a page might be hidden or locked based on the user’s permissions, or specific pieces of data might be hidden for certain types of users.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With a little extra effort, you can handle these requirements with framework level code as well.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34386680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a feature-level code sample from a view model in my sample app. It implements a business rule that a user must have a specific permission in order to see plain-text social security numbers. If the user doesn’t have the permission, the value gets masked for display.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with page-level authorization, this is simple to do in the feature code, but it can result in a lot of duplication. It also requires that we couple the object model to the concept of a user identity, which might be undesirable.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since this rule applies to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feature that displays SSNs, it meets our definition of a cross cutting concern that should be extracted from feature level code.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3450469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going to show you some examples of cross-cutting concerns that you can 100% completely solve in your framework code, without requiring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changes to your feature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Call this being “secure by default” b/c once these things are in place, it takes literally zero effort for developers to ship secure features.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you're familiar with the phrase "pit of success", then that applies here because it actually takes more effort to be INSECURE than secure.</a:t>
            </a:r>
            <a:endParaRPr lang="en-US" sz="1200" kern="1200" dirty="0" smtClean="0">
              <a:solidFill>
                <a:schemeClr val="tx1"/>
              </a:solidFill>
              <a:effectLst/>
              <a:latin typeface="+mn-lt"/>
              <a:ea typeface="+mn-ea"/>
              <a:cs typeface="+mn-cs"/>
            </a:endParaRP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11642351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we’d </a:t>
            </a:r>
            <a:r>
              <a:rPr lang="en-US" sz="1200" i="1" kern="1200" dirty="0" smtClean="0">
                <a:solidFill>
                  <a:schemeClr val="tx1"/>
                </a:solidFill>
                <a:effectLst/>
                <a:latin typeface="+mn-lt"/>
                <a:ea typeface="+mn-ea"/>
                <a:cs typeface="+mn-cs"/>
              </a:rPr>
              <a:t>like </a:t>
            </a:r>
            <a:r>
              <a:rPr lang="en-US" sz="1200" kern="1200" dirty="0" smtClean="0">
                <a:solidFill>
                  <a:schemeClr val="tx1"/>
                </a:solidFill>
                <a:effectLst/>
                <a:latin typeface="+mn-lt"/>
                <a:ea typeface="+mn-ea"/>
                <a:cs typeface="+mn-cs"/>
              </a:rPr>
              <a:t>to do: just put an attribute on the property, declare </a:t>
            </a:r>
            <a:r>
              <a:rPr lang="en-US" sz="1200" kern="1200" dirty="0" smtClean="0">
                <a:solidFill>
                  <a:schemeClr val="tx1"/>
                </a:solidFill>
                <a:effectLst/>
                <a:latin typeface="+mn-lt"/>
                <a:ea typeface="+mn-ea"/>
                <a:cs typeface="+mn-cs"/>
              </a:rPr>
              <a:t>permission</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&amp; be done.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this worked, it would be awesome. </a:t>
            </a:r>
            <a:r>
              <a:rPr lang="en-US" sz="1200" kern="1200" dirty="0" smtClean="0">
                <a:solidFill>
                  <a:schemeClr val="tx1"/>
                </a:solidFill>
                <a:effectLst/>
                <a:latin typeface="+mn-lt"/>
                <a:ea typeface="+mn-ea"/>
                <a:cs typeface="+mn-cs"/>
              </a:rPr>
              <a:t>NO REF TO APP USER, </a:t>
            </a:r>
            <a:r>
              <a:rPr lang="en-US" sz="1200" kern="1200" dirty="0" smtClean="0">
                <a:solidFill>
                  <a:schemeClr val="tx1"/>
                </a:solidFill>
                <a:effectLst/>
                <a:latin typeface="+mn-lt"/>
                <a:ea typeface="+mn-ea"/>
                <a:cs typeface="+mn-cs"/>
              </a:rPr>
              <a:t>which is a cleaner design, </a:t>
            </a:r>
            <a:r>
              <a:rPr lang="en-US" sz="1200" kern="1200" dirty="0" smtClean="0">
                <a:solidFill>
                  <a:schemeClr val="tx1"/>
                </a:solidFill>
                <a:effectLst/>
                <a:latin typeface="+mn-lt"/>
                <a:ea typeface="+mn-ea"/>
                <a:cs typeface="+mn-cs"/>
              </a:rPr>
              <a:t>&amp; would </a:t>
            </a:r>
            <a:r>
              <a:rPr lang="en-US" sz="1200" kern="1200" dirty="0" smtClean="0">
                <a:solidFill>
                  <a:schemeClr val="tx1"/>
                </a:solidFill>
                <a:effectLst/>
                <a:latin typeface="+mn-lt"/>
                <a:ea typeface="+mn-ea"/>
                <a:cs typeface="+mn-cs"/>
              </a:rPr>
              <a:t>be </a:t>
            </a:r>
            <a:r>
              <a:rPr lang="en-US" sz="1200" kern="1200" dirty="0" smtClean="0">
                <a:solidFill>
                  <a:schemeClr val="tx1"/>
                </a:solidFill>
                <a:effectLst/>
                <a:latin typeface="+mn-lt"/>
                <a:ea typeface="+mn-ea"/>
                <a:cs typeface="+mn-cs"/>
              </a:rPr>
              <a:t>easy </a:t>
            </a:r>
            <a:r>
              <a:rPr lang="en-US" sz="1200" kern="1200" dirty="0" smtClean="0">
                <a:solidFill>
                  <a:schemeClr val="tx1"/>
                </a:solidFill>
                <a:effectLst/>
                <a:latin typeface="+mn-lt"/>
                <a:ea typeface="+mn-ea"/>
                <a:cs typeface="+mn-cs"/>
              </a:rPr>
              <a:t>to use this approach on </a:t>
            </a:r>
            <a:r>
              <a:rPr lang="en-US" sz="1200" kern="1200" dirty="0" smtClean="0">
                <a:solidFill>
                  <a:schemeClr val="tx1"/>
                </a:solidFill>
                <a:effectLst/>
                <a:latin typeface="+mn-lt"/>
                <a:ea typeface="+mn-ea"/>
                <a:cs typeface="+mn-cs"/>
              </a:rPr>
              <a:t>other properties w/out</a:t>
            </a:r>
            <a:r>
              <a:rPr lang="en-US" sz="1200" kern="1200" baseline="0" dirty="0" smtClean="0">
                <a:solidFill>
                  <a:schemeClr val="tx1"/>
                </a:solidFill>
                <a:effectLst/>
                <a:latin typeface="+mn-lt"/>
                <a:ea typeface="+mn-ea"/>
                <a:cs typeface="+mn-cs"/>
              </a:rPr>
              <a:t> duplication</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Unfortunately, </a:t>
            </a:r>
            <a:r>
              <a:rPr lang="en-US" sz="1200" kern="1200" dirty="0" smtClean="0">
                <a:solidFill>
                  <a:schemeClr val="tx1"/>
                </a:solidFill>
                <a:effectLst/>
                <a:latin typeface="+mn-lt"/>
                <a:ea typeface="+mn-ea"/>
                <a:cs typeface="+mn-cs"/>
              </a:rPr>
              <a:t>easier </a:t>
            </a:r>
            <a:r>
              <a:rPr lang="en-US" sz="1200" kern="1200" dirty="0" smtClean="0">
                <a:solidFill>
                  <a:schemeClr val="tx1"/>
                </a:solidFill>
                <a:effectLst/>
                <a:latin typeface="+mn-lt"/>
                <a:ea typeface="+mn-ea"/>
                <a:cs typeface="+mn-cs"/>
              </a:rPr>
              <a:t>said than done. </a:t>
            </a:r>
            <a:r>
              <a:rPr lang="en-US" sz="1200" kern="1200" dirty="0" smtClean="0">
                <a:solidFill>
                  <a:schemeClr val="tx1"/>
                </a:solidFill>
                <a:effectLst/>
                <a:latin typeface="+mn-lt"/>
                <a:ea typeface="+mn-ea"/>
                <a:cs typeface="+mn-cs"/>
              </a:rPr>
              <a:t>MVC provides</a:t>
            </a:r>
            <a:r>
              <a:rPr lang="en-US" sz="1200" kern="1200" baseline="0" dirty="0" smtClean="0">
                <a:solidFill>
                  <a:schemeClr val="tx1"/>
                </a:solidFill>
                <a:effectLst/>
                <a:latin typeface="+mn-lt"/>
                <a:ea typeface="+mn-ea"/>
                <a:cs typeface="+mn-cs"/>
              </a:rPr>
              <a:t> a framework that we can tap into, </a:t>
            </a:r>
            <a:r>
              <a:rPr lang="en-US" sz="1200" kern="1200" dirty="0" smtClean="0">
                <a:solidFill>
                  <a:schemeClr val="tx1"/>
                </a:solidFill>
                <a:effectLst/>
                <a:latin typeface="+mn-lt"/>
                <a:ea typeface="+mn-ea"/>
                <a:cs typeface="+mn-cs"/>
              </a:rPr>
              <a:t>but</a:t>
            </a:r>
            <a:r>
              <a:rPr lang="en-US" sz="1200" kern="1200" baseline="0" dirty="0" smtClean="0">
                <a:solidFill>
                  <a:schemeClr val="tx1"/>
                </a:solidFill>
                <a:effectLst/>
                <a:latin typeface="+mn-lt"/>
                <a:ea typeface="+mn-ea"/>
                <a:cs typeface="+mn-cs"/>
              </a:rPr>
              <a:t> .N</a:t>
            </a:r>
            <a:r>
              <a:rPr lang="en-US" sz="1200" kern="1200" dirty="0" smtClean="0">
                <a:solidFill>
                  <a:schemeClr val="tx1"/>
                </a:solidFill>
                <a:effectLst/>
                <a:latin typeface="+mn-lt"/>
                <a:ea typeface="+mn-ea"/>
                <a:cs typeface="+mn-cs"/>
              </a:rPr>
              <a:t>ET doesn’t. </a:t>
            </a:r>
            <a:r>
              <a:rPr lang="en-US" sz="1200" kern="1200" dirty="0" smtClean="0">
                <a:solidFill>
                  <a:schemeClr val="tx1"/>
                </a:solidFill>
                <a:effectLst/>
                <a:latin typeface="+mn-lt"/>
                <a:ea typeface="+mn-ea"/>
                <a:cs typeface="+mn-cs"/>
              </a:rPr>
              <a:t>There’s no way to </a:t>
            </a:r>
            <a:r>
              <a:rPr lang="en-US" sz="1200" i="1" kern="1200" dirty="0" smtClean="0">
                <a:solidFill>
                  <a:schemeClr val="tx1"/>
                </a:solidFill>
                <a:effectLst/>
                <a:latin typeface="+mn-lt"/>
                <a:ea typeface="+mn-ea"/>
                <a:cs typeface="+mn-cs"/>
              </a:rPr>
              <a:t>automatically </a:t>
            </a:r>
            <a:r>
              <a:rPr lang="en-US" sz="1200" kern="1200" dirty="0" smtClean="0">
                <a:solidFill>
                  <a:schemeClr val="tx1"/>
                </a:solidFill>
                <a:effectLst/>
                <a:latin typeface="+mn-lt"/>
                <a:ea typeface="+mn-ea"/>
                <a:cs typeface="+mn-cs"/>
              </a:rPr>
              <a:t>run this code whenever someone tries to read the SSN property.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Fortunately, we can use a really neat tool called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to </a:t>
            </a:r>
            <a:r>
              <a:rPr lang="en-US" sz="1200" i="1" kern="1200" dirty="0" smtClean="0">
                <a:solidFill>
                  <a:schemeClr val="tx1"/>
                </a:solidFill>
                <a:effectLst/>
                <a:latin typeface="+mn-lt"/>
                <a:ea typeface="+mn-ea"/>
                <a:cs typeface="+mn-cs"/>
              </a:rPr>
              <a:t>create </a:t>
            </a:r>
            <a:r>
              <a:rPr lang="en-US" sz="1200" kern="1200" dirty="0" smtClean="0">
                <a:solidFill>
                  <a:schemeClr val="tx1"/>
                </a:solidFill>
                <a:effectLst/>
                <a:latin typeface="+mn-lt"/>
                <a:ea typeface="+mn-ea"/>
                <a:cs typeface="+mn-cs"/>
              </a:rPr>
              <a:t>those hooks</a:t>
            </a:r>
            <a:r>
              <a:rPr lang="en-US" sz="1200" kern="1200" dirty="0" smtClean="0">
                <a:solidFill>
                  <a:schemeClr val="tx1"/>
                </a:solidFill>
                <a:effectLst/>
                <a:latin typeface="+mn-lt"/>
                <a:ea typeface="+mn-ea"/>
                <a:cs typeface="+mn-cs"/>
              </a:rPr>
              <a:t>. PS is an AOP tool specifically </a:t>
            </a:r>
            <a:r>
              <a:rPr lang="en-US" sz="1200" kern="1200" dirty="0" smtClean="0">
                <a:solidFill>
                  <a:schemeClr val="tx1"/>
                </a:solidFill>
                <a:effectLst/>
                <a:latin typeface="+mn-lt"/>
                <a:ea typeface="+mn-ea"/>
                <a:cs typeface="+mn-cs"/>
              </a:rPr>
              <a:t>designed to handle cross cutting concerns. It works by modifying the IL that is produced by the C# compiler in order to do things that aren’t natively supported in the language.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26470918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an example. This is a standard C# property. Behind the scenes, the C# compiler creates a getter method that returns some instance variable, and any code that reads this property is essentially calling this method. The property syntax is just a syntactic sugar over this getter method.</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282991691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I can create what’s called a “property interception aspect”. This is basically a piece of code that we want to “inject into” the property.</a:t>
            </a:r>
          </a:p>
          <a:p>
            <a:r>
              <a:rPr lang="en-US" sz="1200" kern="1200" dirty="0" smtClean="0">
                <a:solidFill>
                  <a:schemeClr val="tx1"/>
                </a:solidFill>
                <a:effectLst/>
                <a:latin typeface="+mn-lt"/>
                <a:ea typeface="+mn-ea"/>
                <a:cs typeface="+mn-cs"/>
              </a:rPr>
              <a:t>When I compile the project, the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engine basically re-writes the getter method, injecting the code from the aspect into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 any code that is reading that SSN property is actually calling a method that now includes the security code.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19544006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that interception aspect actually looks like.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 created a base class called a “</a:t>
            </a:r>
            <a:r>
              <a:rPr lang="en-US" sz="1200" kern="1200" dirty="0" err="1" smtClean="0">
                <a:solidFill>
                  <a:schemeClr val="tx1"/>
                </a:solidFill>
                <a:effectLst/>
                <a:latin typeface="+mn-lt"/>
                <a:ea typeface="+mn-ea"/>
                <a:cs typeface="+mn-cs"/>
              </a:rPr>
              <a:t>UserAwarePropertyInterceptor</a:t>
            </a:r>
            <a:r>
              <a:rPr lang="en-US" sz="1200" kern="1200" dirty="0" smtClean="0">
                <a:solidFill>
                  <a:schemeClr val="tx1"/>
                </a:solidFill>
                <a:effectLst/>
                <a:latin typeface="+mn-lt"/>
                <a:ea typeface="+mn-ea"/>
                <a:cs typeface="+mn-cs"/>
              </a:rPr>
              <a:t>”. That class is responsible for talking to the current thread and figuring out who the current user is. This is what allows us to decouple the view model itself from the application user class.</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gives us this </a:t>
            </a:r>
            <a:r>
              <a:rPr lang="en-US" sz="1200" i="1" kern="1200" dirty="0" err="1" smtClean="0">
                <a:solidFill>
                  <a:schemeClr val="tx1"/>
                </a:solidFill>
                <a:effectLst/>
                <a:latin typeface="+mn-lt"/>
                <a:ea typeface="+mn-ea"/>
                <a:cs typeface="+mn-cs"/>
              </a:rPr>
              <a:t>OnGetValue</a:t>
            </a:r>
            <a:r>
              <a:rPr lang="en-US" sz="1200" kern="1200" dirty="0" smtClean="0">
                <a:solidFill>
                  <a:schemeClr val="tx1"/>
                </a:solidFill>
                <a:effectLst/>
                <a:latin typeface="+mn-lt"/>
                <a:ea typeface="+mn-ea"/>
                <a:cs typeface="+mn-cs"/>
              </a:rPr>
              <a:t> method to override. This method basically provides the code that will get injected into that property getter method. This is where I put the permission check and, if the user doesn’t have the necessary privileges, I return a masked value instead of the raw SSN.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36037266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as a result of that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magic, I’m able to do exactly what I want to do. All I need to do is put this “</a:t>
            </a:r>
            <a:r>
              <a:rPr lang="en-US" sz="1200" kern="1200" dirty="0" err="1" smtClean="0">
                <a:solidFill>
                  <a:schemeClr val="tx1"/>
                </a:solidFill>
                <a:effectLst/>
                <a:latin typeface="+mn-lt"/>
                <a:ea typeface="+mn-ea"/>
                <a:cs typeface="+mn-cs"/>
              </a:rPr>
              <a:t>MaskedValue</a:t>
            </a:r>
            <a:r>
              <a:rPr lang="en-US" sz="1200" kern="1200" dirty="0" smtClean="0">
                <a:solidFill>
                  <a:schemeClr val="tx1"/>
                </a:solidFill>
                <a:effectLst/>
                <a:latin typeface="+mn-lt"/>
                <a:ea typeface="+mn-ea"/>
                <a:cs typeface="+mn-cs"/>
              </a:rPr>
              <a:t>” attribute on a view model property, and the raw value of that property will be automatically hidden if the user lacks the correct permissions.</a:t>
            </a:r>
          </a:p>
          <a:p>
            <a:endParaRPr lang="en-US" sz="1200" kern="1200" dirty="0" smtClean="0">
              <a:solidFill>
                <a:schemeClr val="tx1"/>
              </a:solidFill>
              <a:effectLst/>
              <a:latin typeface="+mn-lt"/>
              <a:ea typeface="+mn-ea"/>
              <a:cs typeface="+mn-cs"/>
            </a:endParaRP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17647809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has tons of other uses as well. Basically,</a:t>
            </a:r>
            <a:r>
              <a:rPr lang="en-US" sz="1200" kern="1200" baseline="0" dirty="0" smtClean="0">
                <a:solidFill>
                  <a:schemeClr val="tx1"/>
                </a:solidFill>
                <a:effectLst/>
                <a:latin typeface="+mn-lt"/>
                <a:ea typeface="+mn-ea"/>
                <a:cs typeface="+mn-cs"/>
              </a:rPr>
              <a:t> it is purpose built to help you globally implement cross-cutting concerns, which makes it useful not only for security but for general application coding tasks as well.</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Instead of just </a:t>
            </a:r>
            <a:r>
              <a:rPr lang="en-US" sz="1200" kern="1200" dirty="0" smtClean="0">
                <a:solidFill>
                  <a:schemeClr val="tx1"/>
                </a:solidFill>
                <a:effectLst/>
                <a:latin typeface="+mn-lt"/>
                <a:ea typeface="+mn-ea"/>
                <a:cs typeface="+mn-cs"/>
              </a:rPr>
              <a:t>masking values, we could implement an encryption scheme as well. The interception aspect could encrypt a value when it’s being stored and decrypt it when it’s being read.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There's a sample implementation</a:t>
            </a:r>
            <a:r>
              <a:rPr lang="en-US" sz="1200" kern="1200" baseline="0" dirty="0" smtClean="0">
                <a:solidFill>
                  <a:schemeClr val="tx1"/>
                </a:solidFill>
                <a:effectLst/>
                <a:latin typeface="+mn-lt"/>
                <a:ea typeface="+mn-ea"/>
                <a:cs typeface="+mn-cs"/>
              </a:rPr>
              <a:t> of this </a:t>
            </a:r>
            <a:r>
              <a:rPr lang="en-US" sz="1200" kern="1200" baseline="0" dirty="0" err="1" smtClean="0">
                <a:solidFill>
                  <a:schemeClr val="tx1"/>
                </a:solidFill>
                <a:effectLst/>
                <a:latin typeface="+mn-lt"/>
                <a:ea typeface="+mn-ea"/>
                <a:cs typeface="+mn-cs"/>
              </a:rPr>
              <a:t>EncryptedValue</a:t>
            </a:r>
            <a:r>
              <a:rPr lang="en-US" sz="1200" kern="1200" baseline="0" dirty="0" smtClean="0">
                <a:solidFill>
                  <a:schemeClr val="tx1"/>
                </a:solidFill>
                <a:effectLst/>
                <a:latin typeface="+mn-lt"/>
                <a:ea typeface="+mn-ea"/>
                <a:cs typeface="+mn-cs"/>
              </a:rPr>
              <a:t> attribute in my demo code, and the comments in that code point to a </a:t>
            </a:r>
            <a:r>
              <a:rPr lang="en-US" sz="1200" kern="1200" baseline="0" dirty="0" err="1" smtClean="0">
                <a:solidFill>
                  <a:schemeClr val="tx1"/>
                </a:solidFill>
                <a:effectLst/>
                <a:latin typeface="+mn-lt"/>
                <a:ea typeface="+mn-ea"/>
                <a:cs typeface="+mn-cs"/>
              </a:rPr>
              <a:t>github</a:t>
            </a:r>
            <a:r>
              <a:rPr lang="en-US" sz="1200" kern="1200" baseline="0" dirty="0" smtClean="0">
                <a:solidFill>
                  <a:schemeClr val="tx1"/>
                </a:solidFill>
                <a:effectLst/>
                <a:latin typeface="+mn-lt"/>
                <a:ea typeface="+mn-ea"/>
                <a:cs typeface="+mn-cs"/>
              </a:rPr>
              <a:t> repo by somebody else that implements a much more robust implementation that deals with key storage and a bunch of other real-world encryption concerns.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28930011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can also intercept method</a:t>
            </a:r>
            <a:r>
              <a:rPr lang="en-US" sz="1200" kern="1200" baseline="0" dirty="0" smtClean="0">
                <a:solidFill>
                  <a:schemeClr val="tx1"/>
                </a:solidFill>
                <a:effectLst/>
                <a:latin typeface="+mn-lt"/>
                <a:ea typeface="+mn-ea"/>
                <a:cs typeface="+mn-cs"/>
              </a:rPr>
              <a:t> calls, not just property access.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screenshot is taken from the </a:t>
            </a:r>
            <a:r>
              <a:rPr lang="en-US" sz="1200" kern="1200" baseline="0" dirty="0" err="1" smtClean="0">
                <a:solidFill>
                  <a:schemeClr val="tx1"/>
                </a:solidFill>
                <a:effectLst/>
                <a:latin typeface="+mn-lt"/>
                <a:ea typeface="+mn-ea"/>
                <a:cs typeface="+mn-cs"/>
              </a:rPr>
              <a:t>PostSharp</a:t>
            </a:r>
            <a:r>
              <a:rPr lang="en-US" sz="1200" kern="1200" baseline="0" dirty="0" smtClean="0">
                <a:solidFill>
                  <a:schemeClr val="tx1"/>
                </a:solidFill>
                <a:effectLst/>
                <a:latin typeface="+mn-lt"/>
                <a:ea typeface="+mn-ea"/>
                <a:cs typeface="+mn-cs"/>
              </a:rPr>
              <a:t> website, which has some great tutorials, and it shows a "method boundary" aspect that can inject code just before or just after a method has been executed.</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You could apply this aspect to specific methods, or you could apply this at the class level and it will automatically apply to all methods in that class.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could be used for logging, or caching, or for additional types of authentication or access control. If you've ever wished "man, I wish I could just automatically do &lt;x&gt; whenever &lt;y&gt; happens", then you really need to check out </a:t>
            </a:r>
            <a:r>
              <a:rPr lang="en-US" sz="1200" kern="1200" baseline="0" dirty="0" err="1" smtClean="0">
                <a:solidFill>
                  <a:schemeClr val="tx1"/>
                </a:solidFill>
                <a:effectLst/>
                <a:latin typeface="+mn-lt"/>
                <a:ea typeface="+mn-ea"/>
                <a:cs typeface="+mn-cs"/>
              </a:rPr>
              <a:t>PostSharp</a:t>
            </a:r>
            <a:r>
              <a:rPr lang="en-US" sz="1200" kern="1200" baseline="0" dirty="0" smtClean="0">
                <a:solidFill>
                  <a:schemeClr val="tx1"/>
                </a:solidFill>
                <a:effectLst/>
                <a:latin typeface="+mn-lt"/>
                <a:ea typeface="+mn-ea"/>
                <a:cs typeface="+mn-cs"/>
              </a:rPr>
              <a:t>.</a:t>
            </a:r>
          </a:p>
          <a:p>
            <a:endParaRPr lang="en-US" sz="1200" kern="1200" baseline="0" dirty="0" smtClean="0">
              <a:solidFill>
                <a:schemeClr val="tx1"/>
              </a:solidFill>
              <a:effectLst/>
              <a:latin typeface="+mn-lt"/>
              <a:ea typeface="+mn-ea"/>
              <a:cs typeface="+mn-cs"/>
            </a:endParaRPr>
          </a:p>
          <a:p>
            <a:r>
              <a:rPr lang="en-US" sz="1200" kern="1200" baseline="0" dirty="0" err="1" smtClean="0">
                <a:solidFill>
                  <a:schemeClr val="tx1"/>
                </a:solidFill>
                <a:effectLst/>
                <a:latin typeface="+mn-lt"/>
                <a:ea typeface="+mn-ea"/>
                <a:cs typeface="+mn-cs"/>
              </a:rPr>
              <a:t>PostSharp</a:t>
            </a:r>
            <a:r>
              <a:rPr lang="en-US" sz="1200" kern="1200" baseline="0" dirty="0" smtClean="0">
                <a:solidFill>
                  <a:schemeClr val="tx1"/>
                </a:solidFill>
                <a:effectLst/>
                <a:latin typeface="+mn-lt"/>
                <a:ea typeface="+mn-ea"/>
                <a:cs typeface="+mn-cs"/>
              </a:rPr>
              <a:t> is available on </a:t>
            </a:r>
            <a:r>
              <a:rPr lang="en-US" sz="1200" kern="1200" baseline="0" dirty="0" err="1" smtClean="0">
                <a:solidFill>
                  <a:schemeClr val="tx1"/>
                </a:solidFill>
                <a:effectLst/>
                <a:latin typeface="+mn-lt"/>
                <a:ea typeface="+mn-ea"/>
                <a:cs typeface="+mn-cs"/>
              </a:rPr>
              <a:t>Nuget</a:t>
            </a:r>
            <a:r>
              <a:rPr lang="en-US" sz="1200" kern="1200" baseline="0" dirty="0" smtClean="0">
                <a:solidFill>
                  <a:schemeClr val="tx1"/>
                </a:solidFill>
                <a:effectLst/>
                <a:latin typeface="+mn-lt"/>
                <a:ea typeface="+mn-ea"/>
                <a:cs typeface="+mn-cs"/>
              </a:rPr>
              <a:t>, but it is a paid tool. There's a free version if your project is small enough, but given the number of things it can do, the cost is very reasonable.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420345884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the final segment of this session I want to talk about auditing and testing.</a:t>
            </a:r>
          </a:p>
          <a:p>
            <a:r>
              <a:rPr lang="en-US" sz="1200" kern="1200" dirty="0" smtClean="0">
                <a:solidFill>
                  <a:schemeClr val="tx1"/>
                </a:solidFill>
                <a:effectLst/>
                <a:latin typeface="+mn-lt"/>
                <a:ea typeface="+mn-ea"/>
                <a:cs typeface="+mn-cs"/>
              </a:rPr>
              <a:t>Building a secure system is about more than just writing secure code. It’s also about the overall development process and how effectively it helps your team spot and remove vulnerabilities that might otherwise sneak past the developer.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my experience, exhaustively testing the security of an application is a moving target. You can spend an obscene amount of time and energy doing a full system test, and then your confidence in the results vanishes with the first non-trivial commit that gets pushed. Every time a dev changes existing code there’s the risk that they inadvertently broke an existing security check, or inadvertently introduced a new vulnerability.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way to mitigate that risk is to automate as much of the security audit and testing as possible, so that you can continually re-run it as the code changes. And in very general terms, this will be easier to do when you’ve isolated your security code into cross cutting concerns.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192395382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an example: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say we have a large website with lots of </a:t>
            </a:r>
            <a:r>
              <a:rPr lang="en-US" sz="1200" kern="1200" dirty="0" smtClean="0">
                <a:solidFill>
                  <a:schemeClr val="tx1"/>
                </a:solidFill>
                <a:effectLst/>
                <a:latin typeface="+mn-lt"/>
                <a:ea typeface="+mn-ea"/>
                <a:cs typeface="+mn-cs"/>
              </a:rPr>
              <a:t>endpoints, each</a:t>
            </a:r>
            <a:r>
              <a:rPr lang="en-US" sz="1200" kern="1200" baseline="0" dirty="0" smtClean="0">
                <a:solidFill>
                  <a:schemeClr val="tx1"/>
                </a:solidFill>
                <a:effectLst/>
                <a:latin typeface="+mn-lt"/>
                <a:ea typeface="+mn-ea"/>
                <a:cs typeface="+mn-cs"/>
              </a:rPr>
              <a:t> requiring diff perms</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It’s reasonable to expect </a:t>
            </a:r>
            <a:r>
              <a:rPr lang="en-US" sz="1200" kern="1200" dirty="0" smtClean="0">
                <a:solidFill>
                  <a:schemeClr val="tx1"/>
                </a:solidFill>
                <a:effectLst/>
                <a:latin typeface="+mn-lt"/>
                <a:ea typeface="+mn-ea"/>
                <a:cs typeface="+mn-cs"/>
              </a:rPr>
              <a:t>QA </a:t>
            </a:r>
            <a:r>
              <a:rPr lang="en-US" sz="1200" kern="1200" dirty="0" smtClean="0">
                <a:solidFill>
                  <a:schemeClr val="tx1"/>
                </a:solidFill>
                <a:effectLst/>
                <a:latin typeface="+mn-lt"/>
                <a:ea typeface="+mn-ea"/>
                <a:cs typeface="+mn-cs"/>
              </a:rPr>
              <a:t>team to </a:t>
            </a:r>
            <a:r>
              <a:rPr lang="en-US" sz="1200" kern="1200" dirty="0" smtClean="0">
                <a:solidFill>
                  <a:schemeClr val="tx1"/>
                </a:solidFill>
                <a:effectLst/>
                <a:latin typeface="+mn-lt"/>
                <a:ea typeface="+mn-ea"/>
                <a:cs typeface="+mn-cs"/>
              </a:rPr>
              <a:t>verify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that </a:t>
            </a:r>
            <a:r>
              <a:rPr lang="en-US" sz="1200" kern="1200" dirty="0" smtClean="0">
                <a:solidFill>
                  <a:schemeClr val="tx1"/>
                </a:solidFill>
                <a:effectLst/>
                <a:latin typeface="+mn-lt"/>
                <a:ea typeface="+mn-ea"/>
                <a:cs typeface="+mn-cs"/>
              </a:rPr>
              <a:t>every endpoint implements the correct </a:t>
            </a:r>
            <a:r>
              <a:rPr lang="en-US" sz="1200" kern="1200" dirty="0" smtClean="0">
                <a:solidFill>
                  <a:schemeClr val="tx1"/>
                </a:solidFill>
                <a:effectLst/>
                <a:latin typeface="+mn-lt"/>
                <a:ea typeface="+mn-ea"/>
                <a:cs typeface="+mn-cs"/>
              </a:rPr>
              <a:t>checks.</a:t>
            </a:r>
          </a:p>
          <a:p>
            <a:r>
              <a:rPr lang="en-US"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Brute </a:t>
            </a:r>
            <a:r>
              <a:rPr lang="en-US" sz="1200" kern="1200" dirty="0" smtClean="0">
                <a:solidFill>
                  <a:schemeClr val="tx1"/>
                </a:solidFill>
                <a:effectLst/>
                <a:latin typeface="+mn-lt"/>
                <a:ea typeface="+mn-ea"/>
                <a:cs typeface="+mn-cs"/>
              </a:rPr>
              <a:t>force approach would be for QA to perform </a:t>
            </a:r>
            <a:r>
              <a:rPr lang="en-US" sz="1200" kern="1200" dirty="0" smtClean="0">
                <a:solidFill>
                  <a:schemeClr val="tx1"/>
                </a:solidFill>
                <a:effectLst/>
                <a:latin typeface="+mn-lt"/>
                <a:ea typeface="+mn-ea"/>
                <a:cs typeface="+mn-cs"/>
              </a:rPr>
              <a:t>BLACK BOX TESTING against </a:t>
            </a:r>
            <a:r>
              <a:rPr lang="en-US" sz="1200" kern="1200" dirty="0" smtClean="0">
                <a:solidFill>
                  <a:schemeClr val="tx1"/>
                </a:solidFill>
                <a:effectLst/>
                <a:latin typeface="+mn-lt"/>
                <a:ea typeface="+mn-ea"/>
                <a:cs typeface="+mn-cs"/>
              </a:rPr>
              <a:t>every single </a:t>
            </a:r>
            <a:r>
              <a:rPr lang="en-US" sz="1200" kern="1200" dirty="0" smtClean="0">
                <a:solidFill>
                  <a:schemeClr val="tx1"/>
                </a:solidFill>
                <a:effectLst/>
                <a:latin typeface="+mn-lt"/>
                <a:ea typeface="+mn-ea"/>
                <a:cs typeface="+mn-cs"/>
              </a:rPr>
              <a:t>endpoint.</a:t>
            </a:r>
            <a:r>
              <a:rPr lang="en-US" sz="1200" kern="1200" baseline="0" dirty="0" smtClean="0">
                <a:solidFill>
                  <a:schemeClr val="tx1"/>
                </a:solidFill>
                <a:effectLst/>
                <a:latin typeface="+mn-lt"/>
                <a:ea typeface="+mn-ea"/>
                <a:cs typeface="+mn-cs"/>
              </a:rPr>
              <a:t> This is expensive. Even if they fully automate browser tests it's still expensive and brittle.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Another approach would be for </a:t>
            </a:r>
            <a:r>
              <a:rPr lang="en-US" sz="1200" kern="1200" dirty="0" smtClean="0">
                <a:solidFill>
                  <a:schemeClr val="tx1"/>
                </a:solidFill>
                <a:effectLst/>
                <a:latin typeface="+mn-lt"/>
                <a:ea typeface="+mn-ea"/>
                <a:cs typeface="+mn-cs"/>
              </a:rPr>
              <a:t>dev </a:t>
            </a:r>
            <a:r>
              <a:rPr lang="en-US" sz="1200" kern="1200" dirty="0" smtClean="0">
                <a:solidFill>
                  <a:schemeClr val="tx1"/>
                </a:solidFill>
                <a:effectLst/>
                <a:latin typeface="+mn-lt"/>
                <a:ea typeface="+mn-ea"/>
                <a:cs typeface="+mn-cs"/>
              </a:rPr>
              <a:t>to write unit tests for </a:t>
            </a:r>
            <a:r>
              <a:rPr lang="en-US" sz="1200" kern="1200" dirty="0" smtClean="0">
                <a:solidFill>
                  <a:schemeClr val="tx1"/>
                </a:solidFill>
                <a:effectLst/>
                <a:latin typeface="+mn-lt"/>
                <a:ea typeface="+mn-ea"/>
                <a:cs typeface="+mn-cs"/>
              </a:rPr>
              <a:t>controller </a:t>
            </a:r>
            <a:r>
              <a:rPr lang="en-US" sz="1200" kern="1200" dirty="0" smtClean="0">
                <a:solidFill>
                  <a:schemeClr val="tx1"/>
                </a:solidFill>
                <a:effectLst/>
                <a:latin typeface="+mn-lt"/>
                <a:ea typeface="+mn-ea"/>
                <a:cs typeface="+mn-cs"/>
              </a:rPr>
              <a:t>actions, but if that’s </a:t>
            </a:r>
            <a:r>
              <a:rPr lang="en-US" sz="1200" i="1" kern="1200" dirty="0" smtClean="0">
                <a:solidFill>
                  <a:schemeClr val="tx1"/>
                </a:solidFill>
                <a:effectLst/>
                <a:latin typeface="+mn-lt"/>
                <a:ea typeface="+mn-ea"/>
                <a:cs typeface="+mn-cs"/>
              </a:rPr>
              <a:t>all </a:t>
            </a:r>
            <a:r>
              <a:rPr lang="en-US" sz="1200" kern="1200" dirty="0" smtClean="0">
                <a:solidFill>
                  <a:schemeClr val="tx1"/>
                </a:solidFill>
                <a:effectLst/>
                <a:latin typeface="+mn-lt"/>
                <a:ea typeface="+mn-ea"/>
                <a:cs typeface="+mn-cs"/>
              </a:rPr>
              <a:t>we do then </a:t>
            </a:r>
            <a:r>
              <a:rPr lang="en-US" sz="1200" kern="1200" dirty="0" smtClean="0">
                <a:solidFill>
                  <a:schemeClr val="tx1"/>
                </a:solidFill>
                <a:effectLst/>
                <a:latin typeface="+mn-lt"/>
                <a:ea typeface="+mn-ea"/>
                <a:cs typeface="+mn-cs"/>
              </a:rPr>
              <a:t>QA has no opportunity </a:t>
            </a:r>
            <a:r>
              <a:rPr lang="en-US" sz="1200" kern="1200" dirty="0" smtClean="0">
                <a:solidFill>
                  <a:schemeClr val="tx1"/>
                </a:solidFill>
                <a:effectLst/>
                <a:latin typeface="+mn-lt"/>
                <a:ea typeface="+mn-ea"/>
                <a:cs typeface="+mn-cs"/>
              </a:rPr>
              <a:t>to double-check </a:t>
            </a:r>
            <a:r>
              <a:rPr lang="en-US" sz="1200" kern="1200" dirty="0" smtClean="0">
                <a:solidFill>
                  <a:schemeClr val="tx1"/>
                </a:solidFill>
                <a:effectLst/>
                <a:latin typeface="+mn-lt"/>
                <a:ea typeface="+mn-ea"/>
                <a:cs typeface="+mn-cs"/>
              </a:rPr>
              <a:t>dev's work</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Testing </a:t>
            </a:r>
            <a:r>
              <a:rPr lang="en-US" sz="1200" kern="1200" dirty="0" smtClean="0">
                <a:solidFill>
                  <a:schemeClr val="tx1"/>
                </a:solidFill>
                <a:effectLst/>
                <a:latin typeface="+mn-lt"/>
                <a:ea typeface="+mn-ea"/>
                <a:cs typeface="+mn-cs"/>
              </a:rPr>
              <a:t>is less expensive, but </a:t>
            </a:r>
            <a:r>
              <a:rPr lang="en-US" sz="1200" kern="1200" dirty="0" smtClean="0">
                <a:solidFill>
                  <a:schemeClr val="tx1"/>
                </a:solidFill>
                <a:effectLst/>
                <a:latin typeface="+mn-lt"/>
                <a:ea typeface="+mn-ea"/>
                <a:cs typeface="+mn-cs"/>
              </a:rPr>
              <a:t>at cost </a:t>
            </a:r>
            <a:r>
              <a:rPr lang="en-US" sz="1200" kern="1200" dirty="0" smtClean="0">
                <a:solidFill>
                  <a:schemeClr val="tx1"/>
                </a:solidFill>
                <a:effectLst/>
                <a:latin typeface="+mn-lt"/>
                <a:ea typeface="+mn-ea"/>
                <a:cs typeface="+mn-cs"/>
              </a:rPr>
              <a:t>of </a:t>
            </a:r>
            <a:r>
              <a:rPr lang="en-US" sz="1200" kern="1200" dirty="0" smtClean="0">
                <a:solidFill>
                  <a:schemeClr val="tx1"/>
                </a:solidFill>
                <a:effectLst/>
                <a:latin typeface="+mn-lt"/>
                <a:ea typeface="+mn-ea"/>
                <a:cs typeface="+mn-cs"/>
              </a:rPr>
              <a:t>SINGLE PT OF FAIL.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the best of both worlds </a:t>
            </a:r>
            <a:r>
              <a:rPr lang="en-US" sz="1200" kern="1200" dirty="0" smtClean="0">
                <a:solidFill>
                  <a:schemeClr val="tx1"/>
                </a:solidFill>
                <a:effectLst/>
                <a:latin typeface="+mn-lt"/>
                <a:ea typeface="+mn-ea"/>
                <a:cs typeface="+mn-cs"/>
              </a:rPr>
              <a:t>QA would be involved, </a:t>
            </a:r>
            <a:r>
              <a:rPr lang="en-US" sz="1200" kern="1200" dirty="0" smtClean="0">
                <a:solidFill>
                  <a:schemeClr val="tx1"/>
                </a:solidFill>
                <a:effectLst/>
                <a:latin typeface="+mn-lt"/>
                <a:ea typeface="+mn-ea"/>
                <a:cs typeface="+mn-cs"/>
              </a:rPr>
              <a:t>but they’d have a more efficient way of doing </a:t>
            </a:r>
            <a:r>
              <a:rPr lang="en-US" sz="1200" kern="1200" dirty="0" smtClean="0">
                <a:solidFill>
                  <a:schemeClr val="tx1"/>
                </a:solidFill>
                <a:effectLst/>
                <a:latin typeface="+mn-lt"/>
                <a:ea typeface="+mn-ea"/>
                <a:cs typeface="+mn-cs"/>
              </a:rPr>
              <a:t>so than black box testing. </a:t>
            </a:r>
            <a:r>
              <a:rPr lang="en-US" sz="1200" kern="1200" dirty="0" smtClean="0">
                <a:solidFill>
                  <a:schemeClr val="tx1"/>
                </a:solidFill>
                <a:effectLst/>
                <a:latin typeface="+mn-lt"/>
                <a:ea typeface="+mn-ea"/>
                <a:cs typeface="+mn-cs"/>
              </a:rPr>
              <a:t>And, if you’ve implemented your security code as cross-cutting concerns, then you have some interesting options available to you.</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5315772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instance, if you’ve implemented your authorization checks using attributes, then it’s really easy to write a little bit of reflection code to generate a report like this</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report shows a list of endpoints, whether or not they require</a:t>
            </a:r>
            <a:r>
              <a:rPr lang="en-US" sz="1200" kern="1200" baseline="0" dirty="0" smtClean="0">
                <a:solidFill>
                  <a:schemeClr val="tx1"/>
                </a:solidFill>
                <a:effectLst/>
                <a:latin typeface="+mn-lt"/>
                <a:ea typeface="+mn-ea"/>
                <a:cs typeface="+mn-cs"/>
              </a:rPr>
              <a:t> a login, and any specific permissions they require.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publish this report to your QA team, they can be responsible for cross-referencing this data against their security matrix or requirements documents or whatever, so they can maximize the time they spend looking for mistakes and minimize the time they spend fighting with tooling or automating the browser.</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2079785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Unfortunately, not everything can be made </a:t>
            </a:r>
            <a:r>
              <a:rPr lang="en-US" sz="1200" i="1" kern="1200" dirty="0" smtClean="0">
                <a:solidFill>
                  <a:schemeClr val="tx1"/>
                </a:solidFill>
                <a:effectLst/>
                <a:latin typeface="+mn-lt"/>
                <a:ea typeface="+mn-ea"/>
                <a:cs typeface="+mn-cs"/>
              </a:rPr>
              <a:t>fully </a:t>
            </a:r>
            <a:r>
              <a:rPr lang="en-US" sz="1200" kern="1200" dirty="0" smtClean="0">
                <a:solidFill>
                  <a:schemeClr val="tx1"/>
                </a:solidFill>
                <a:effectLst/>
                <a:latin typeface="+mn-lt"/>
                <a:ea typeface="+mn-ea"/>
                <a:cs typeface="+mn-cs"/>
              </a:rPr>
              <a:t>secure by default, and sometimes you’ll still need to put some sort of security code into your features. I’ll show you how a declarative approach results in better factored code that minimizes the intermingling of concerns.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36681684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report was really easy to create. This is basically all it took.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Using reflection, I look for every class that is a type of MVC Controller, I identify all of the public instance methods that are available as endpoints, I ignore some behind-the-scenes stuff added by the MVC framework itself, and then I return an anonymous data structure summarizing those methods.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166431898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After that, all it takes is a short loop over the data structure to generate the report. Since both the authentication and authorization data are expressed as attributes, it’s easy to use reflection to determine which endpoints require a login or a permission.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I had implemented those checks as plain-old feature code, rather than using attributes, this would have been a lot harder to do. Granted, with the introduction of Roslyn it’s now </a:t>
            </a:r>
            <a:r>
              <a:rPr lang="en-US" sz="1200" i="1" kern="1200" dirty="0" smtClean="0">
                <a:solidFill>
                  <a:schemeClr val="tx1"/>
                </a:solidFill>
                <a:effectLst/>
                <a:latin typeface="+mn-lt"/>
                <a:ea typeface="+mn-ea"/>
                <a:cs typeface="+mn-cs"/>
              </a:rPr>
              <a:t>possible </a:t>
            </a:r>
            <a:r>
              <a:rPr lang="en-US" sz="1200" kern="1200" dirty="0" smtClean="0">
                <a:solidFill>
                  <a:schemeClr val="tx1"/>
                </a:solidFill>
                <a:effectLst/>
                <a:latin typeface="+mn-lt"/>
                <a:ea typeface="+mn-ea"/>
                <a:cs typeface="+mn-cs"/>
              </a:rPr>
              <a:t>to do static analysis of method bodies themselves so you </a:t>
            </a:r>
            <a:r>
              <a:rPr lang="en-US" sz="1200" i="1" kern="1200" dirty="0" smtClean="0">
                <a:solidFill>
                  <a:schemeClr val="tx1"/>
                </a:solidFill>
                <a:effectLst/>
                <a:latin typeface="+mn-lt"/>
                <a:ea typeface="+mn-ea"/>
                <a:cs typeface="+mn-cs"/>
              </a:rPr>
              <a:t>could </a:t>
            </a:r>
            <a:r>
              <a:rPr lang="en-US" sz="1200" kern="1200" dirty="0" smtClean="0">
                <a:solidFill>
                  <a:schemeClr val="tx1"/>
                </a:solidFill>
                <a:effectLst/>
                <a:latin typeface="+mn-lt"/>
                <a:ea typeface="+mn-ea"/>
                <a:cs typeface="+mn-cs"/>
              </a:rPr>
              <a:t>do something like this without attributes, but it’s certainly </a:t>
            </a:r>
            <a:r>
              <a:rPr lang="en-US" sz="1200" i="1" kern="1200" dirty="0" smtClean="0">
                <a:solidFill>
                  <a:schemeClr val="tx1"/>
                </a:solidFill>
                <a:effectLst/>
                <a:latin typeface="+mn-lt"/>
                <a:ea typeface="+mn-ea"/>
                <a:cs typeface="+mn-cs"/>
              </a:rPr>
              <a:t>easier </a:t>
            </a:r>
            <a:r>
              <a:rPr lang="en-US" sz="1200" kern="1200" dirty="0" smtClean="0">
                <a:solidFill>
                  <a:schemeClr val="tx1"/>
                </a:solidFill>
                <a:effectLst/>
                <a:latin typeface="+mn-lt"/>
                <a:ea typeface="+mn-ea"/>
                <a:cs typeface="+mn-cs"/>
              </a:rPr>
              <a:t>to use reflection and look for the presence of attributes.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15814060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my example here, I’m showing a report of MVC endpoints and the permissions they require. But it would be just as easy to generate a report showing which properties of which classes are using the </a:t>
            </a:r>
            <a:r>
              <a:rPr lang="en-US" sz="1200" kern="1200" dirty="0" err="1" smtClean="0">
                <a:solidFill>
                  <a:schemeClr val="tx1"/>
                </a:solidFill>
                <a:effectLst/>
                <a:latin typeface="+mn-lt"/>
                <a:ea typeface="+mn-ea"/>
                <a:cs typeface="+mn-cs"/>
              </a:rPr>
              <a:t>MaskedValue</a:t>
            </a:r>
            <a:r>
              <a:rPr lang="en-US" sz="1200" kern="1200" dirty="0" smtClean="0">
                <a:solidFill>
                  <a:schemeClr val="tx1"/>
                </a:solidFill>
                <a:effectLst/>
                <a:latin typeface="+mn-lt"/>
                <a:ea typeface="+mn-ea"/>
                <a:cs typeface="+mn-cs"/>
              </a:rPr>
              <a:t> or </a:t>
            </a:r>
            <a:r>
              <a:rPr lang="en-US" sz="1200" kern="1200" dirty="0" err="1" smtClean="0">
                <a:solidFill>
                  <a:schemeClr val="tx1"/>
                </a:solidFill>
                <a:effectLst/>
                <a:latin typeface="+mn-lt"/>
                <a:ea typeface="+mn-ea"/>
                <a:cs typeface="+mn-cs"/>
              </a:rPr>
              <a:t>EncryptedValue</a:t>
            </a:r>
            <a:r>
              <a:rPr lang="en-US" sz="1200" kern="1200" dirty="0" smtClean="0">
                <a:solidFill>
                  <a:schemeClr val="tx1"/>
                </a:solidFill>
                <a:effectLst/>
                <a:latin typeface="+mn-lt"/>
                <a:ea typeface="+mn-ea"/>
                <a:cs typeface="+mn-cs"/>
              </a:rPr>
              <a:t> attributes, or whatever else that you’ve implemented as a cross-cutting concern using Attributes.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let’s say you have a large application and these reports contain hundreds or even thousands of rows. We’ve made QA’s job </a:t>
            </a:r>
            <a:r>
              <a:rPr lang="en-US" sz="1200" i="1" kern="1200" dirty="0" smtClean="0">
                <a:solidFill>
                  <a:schemeClr val="tx1"/>
                </a:solidFill>
                <a:effectLst/>
                <a:latin typeface="+mn-lt"/>
                <a:ea typeface="+mn-ea"/>
                <a:cs typeface="+mn-cs"/>
              </a:rPr>
              <a:t>easier</a:t>
            </a:r>
            <a:r>
              <a:rPr lang="en-US" sz="1200" kern="1200" dirty="0" smtClean="0">
                <a:solidFill>
                  <a:schemeClr val="tx1"/>
                </a:solidFill>
                <a:effectLst/>
                <a:latin typeface="+mn-lt"/>
                <a:ea typeface="+mn-ea"/>
                <a:cs typeface="+mn-cs"/>
              </a:rPr>
              <a:t> than the alternative, but it’s still far from “easy”. They still need to examine the report, compare it against their “source of truth”, and identify anything that’s been added, removed, or changed.</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2997997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very last thing I’m going to show you today is using a library called </a:t>
            </a:r>
            <a:r>
              <a:rPr lang="en-US" sz="1200" kern="1200" dirty="0" err="1" smtClean="0">
                <a:solidFill>
                  <a:schemeClr val="tx1"/>
                </a:solidFill>
                <a:effectLst/>
                <a:latin typeface="+mn-lt"/>
                <a:ea typeface="+mn-ea"/>
                <a:cs typeface="+mn-cs"/>
              </a:rPr>
              <a:t>ApprovalTests</a:t>
            </a:r>
            <a:r>
              <a:rPr lang="en-US" sz="1200" kern="1200" dirty="0" smtClean="0">
                <a:solidFill>
                  <a:schemeClr val="tx1"/>
                </a:solidFill>
                <a:effectLst/>
                <a:latin typeface="+mn-lt"/>
                <a:ea typeface="+mn-ea"/>
                <a:cs typeface="+mn-cs"/>
              </a:rPr>
              <a:t> to automate the auditing of this report.</a:t>
            </a:r>
          </a:p>
          <a:p>
            <a:r>
              <a:rPr lang="en-US" sz="1200" kern="1200" dirty="0" smtClean="0">
                <a:solidFill>
                  <a:schemeClr val="tx1"/>
                </a:solidFill>
                <a:effectLst/>
                <a:latin typeface="+mn-lt"/>
                <a:ea typeface="+mn-ea"/>
                <a:cs typeface="+mn-cs"/>
              </a:rPr>
              <a:t>Approval Tests is an alternative way of writing assertions in your tests. It works with everything from </a:t>
            </a:r>
            <a:r>
              <a:rPr lang="en-US" sz="1200" kern="1200" dirty="0" err="1" smtClean="0">
                <a:solidFill>
                  <a:schemeClr val="tx1"/>
                </a:solidFill>
                <a:effectLst/>
                <a:latin typeface="+mn-lt"/>
                <a:ea typeface="+mn-ea"/>
                <a:cs typeface="+mn-cs"/>
              </a:rPr>
              <a:t>MSTest</a:t>
            </a:r>
            <a:r>
              <a:rPr lang="en-US" sz="1200" kern="1200" dirty="0" smtClean="0">
                <a:solidFill>
                  <a:schemeClr val="tx1"/>
                </a:solidFill>
                <a:effectLst/>
                <a:latin typeface="+mn-lt"/>
                <a:ea typeface="+mn-ea"/>
                <a:cs typeface="+mn-cs"/>
              </a:rPr>
              <a:t> to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to </a:t>
            </a:r>
            <a:r>
              <a:rPr lang="en-US" sz="1200" kern="1200" dirty="0" err="1" smtClean="0">
                <a:solidFill>
                  <a:schemeClr val="tx1"/>
                </a:solidFill>
                <a:effectLst/>
                <a:latin typeface="+mn-lt"/>
                <a:ea typeface="+mn-ea"/>
                <a:cs typeface="+mn-cs"/>
              </a:rPr>
              <a:t>RSpec</a:t>
            </a:r>
            <a:r>
              <a:rPr lang="en-US" sz="1200" kern="1200" dirty="0" smtClean="0">
                <a:solidFill>
                  <a:schemeClr val="tx1"/>
                </a:solidFill>
                <a:effectLst/>
                <a:latin typeface="+mn-lt"/>
                <a:ea typeface="+mn-ea"/>
                <a:cs typeface="+mn-cs"/>
              </a:rPr>
              <a:t> to Cucumber and a bunch of things in the middle. It is freely available on </a:t>
            </a:r>
            <a:r>
              <a:rPr lang="en-US" sz="1200" kern="1200" dirty="0" err="1" smtClean="0">
                <a:solidFill>
                  <a:schemeClr val="tx1"/>
                </a:solidFill>
                <a:effectLst/>
                <a:latin typeface="+mn-lt"/>
                <a:ea typeface="+mn-ea"/>
                <a:cs typeface="+mn-cs"/>
              </a:rPr>
              <a:t>Nuget</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It’s designed for scenarios where you have an automated test that does some work, but where you need a human being to interpret the results. That’s exactly the scenario we’re talking about with this security audit idea: we can run some code to produce a report showing our endpoints, but we specifically WANT a human being to verify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Here’s how you could use this for your security audit.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222944087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create a plain-text version of the report that you want to audit. In my demo project I wrote a simple console app that produces a report like this. It’s the same data I just showed you in that HTML page, but in plain text.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23507289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Next, write a unit test that generates that report. Instead of making an assertion, however, call </a:t>
            </a:r>
            <a:r>
              <a:rPr lang="en-US" sz="1200" kern="1200" dirty="0" err="1" smtClean="0">
                <a:solidFill>
                  <a:schemeClr val="tx1"/>
                </a:solidFill>
                <a:effectLst/>
                <a:latin typeface="+mn-lt"/>
                <a:ea typeface="+mn-ea"/>
                <a:cs typeface="+mn-cs"/>
              </a:rPr>
              <a:t>Approvals.Verify</a:t>
            </a:r>
            <a:r>
              <a:rPr lang="en-US" sz="1200" kern="1200" dirty="0" smtClean="0">
                <a:solidFill>
                  <a:schemeClr val="tx1"/>
                </a:solidFill>
                <a:effectLst/>
                <a:latin typeface="+mn-lt"/>
                <a:ea typeface="+mn-ea"/>
                <a:cs typeface="+mn-cs"/>
              </a:rPr>
              <a:t>() and pass the report text. You can also work with files on disk if you have to, but keeping it string based makes things a little easier.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Approval Test framework keeps track of the “accepted” state of each test. When this test runs, the framework will compare the new version of the report text against that last known accepted state. If they match, the test passes. If they don’t match, Approval Tests automatically opens a diff tool so that a human being can compare the results and make a decision.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100459172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very first time that QA runs the test, since there is no “accepted state” yet, the test will launch a diff tool, like you see here. On the left is the report text, and on the right is a blank file.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this point, the tester would manually verify the report contents. Once they are satisfied that everything matches expectations, they’d merge the left contents into the right file and save them. This is what creates the “accepted state”.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From this point forward, as long as the output of the report doesn’t change, the test will pass without manual intervention.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173716577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the future, let’s say I make two changes. I add a new endpoint, and I accidently remove the permission attribute from an existing endpoint.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next time that QA runs the approval tests, the diff tool will automatically open and will show the differences. In this case, the tester might determine that the new endpoint was expected and is configured properly, but the removal of the permission setting for the existing endpoint was not expected. The tester could then open a security ticket or otherwise contact the developer to discuss.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all really simple to set up, </a:t>
            </a:r>
            <a:r>
              <a:rPr lang="en-US" sz="1200" i="1" kern="1200" dirty="0" smtClean="0">
                <a:solidFill>
                  <a:schemeClr val="tx1"/>
                </a:solidFill>
                <a:effectLst/>
                <a:latin typeface="+mn-lt"/>
                <a:ea typeface="+mn-ea"/>
                <a:cs typeface="+mn-cs"/>
              </a:rPr>
              <a:t>if </a:t>
            </a:r>
            <a:r>
              <a:rPr lang="en-US" sz="1200" kern="1200" dirty="0" smtClean="0">
                <a:solidFill>
                  <a:schemeClr val="tx1"/>
                </a:solidFill>
                <a:effectLst/>
                <a:latin typeface="+mn-lt"/>
                <a:ea typeface="+mn-ea"/>
                <a:cs typeface="+mn-cs"/>
              </a:rPr>
              <a:t>you’ve written your security code in a way that lends itself to static analysis.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103029307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Generally speaking, these are the things that are easiest to audit using reflection: attributes, class inheritance, and interface implementation. If you use these techniques to implement your cross cutting concerns, then you’ll find it pretty easy to do security audits with a little bit of custom code.</a:t>
            </a:r>
          </a:p>
          <a:p>
            <a:r>
              <a:rPr lang="en-US" sz="1200" kern="1200" dirty="0" smtClean="0">
                <a:solidFill>
                  <a:schemeClr val="tx1"/>
                </a:solidFill>
                <a:effectLst/>
                <a:latin typeface="+mn-lt"/>
                <a:ea typeface="+mn-ea"/>
                <a:cs typeface="+mn-cs"/>
              </a:rPr>
              <a:t>If you don’t do this, for instance if you implement your security concerns as just some random methods that get called from specific places in your code, then it’s going to be harder to audit.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83470785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do a quick recap</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WHOLE POINT is to extract </a:t>
            </a:r>
            <a:r>
              <a:rPr lang="en-US" sz="1200" kern="1200" baseline="0" dirty="0" smtClean="0">
                <a:solidFill>
                  <a:schemeClr val="tx1"/>
                </a:solidFill>
                <a:effectLst/>
                <a:latin typeface="+mn-lt"/>
                <a:ea typeface="+mn-ea"/>
                <a:cs typeface="+mn-cs"/>
              </a:rPr>
              <a:t>security code from feature code and push it into framework where it can be executed automatically. </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MVC action </a:t>
            </a:r>
            <a:r>
              <a:rPr lang="en-US" sz="1200" kern="1200" dirty="0" smtClean="0">
                <a:solidFill>
                  <a:schemeClr val="tx1"/>
                </a:solidFill>
                <a:effectLst/>
                <a:latin typeface="+mn-lt"/>
                <a:ea typeface="+mn-ea"/>
                <a:cs typeface="+mn-cs"/>
              </a:rPr>
              <a:t>filters / HTTP Modules / jQuery AJAX events</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Custom Base classes / ORM interceptors / database</a:t>
            </a:r>
            <a:r>
              <a:rPr lang="en-US" sz="1200" kern="1200" baseline="0" dirty="0" smtClean="0">
                <a:solidFill>
                  <a:schemeClr val="tx1"/>
                </a:solidFill>
                <a:effectLst/>
                <a:latin typeface="+mn-lt"/>
                <a:ea typeface="+mn-ea"/>
                <a:cs typeface="+mn-cs"/>
              </a:rPr>
              <a:t> security policies / </a:t>
            </a:r>
            <a:r>
              <a:rPr lang="en-US" sz="1200" kern="1200" baseline="0" dirty="0" err="1" smtClean="0">
                <a:solidFill>
                  <a:schemeClr val="tx1"/>
                </a:solidFill>
                <a:effectLst/>
                <a:latin typeface="+mn-lt"/>
                <a:ea typeface="+mn-ea"/>
                <a:cs typeface="+mn-cs"/>
              </a:rPr>
              <a:t>etc</a:t>
            </a:r>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Remember </a:t>
            </a:r>
            <a:r>
              <a:rPr lang="en-US" sz="1200" kern="1200" dirty="0" smtClean="0">
                <a:solidFill>
                  <a:schemeClr val="tx1"/>
                </a:solidFill>
                <a:effectLst/>
                <a:latin typeface="+mn-lt"/>
                <a:ea typeface="+mn-ea"/>
                <a:cs typeface="+mn-cs"/>
              </a:rPr>
              <a:t>that if C# or MVC or your custom application framework don’t provide </a:t>
            </a:r>
            <a:r>
              <a:rPr lang="en-US" sz="1200" kern="1200" dirty="0" smtClean="0">
                <a:solidFill>
                  <a:schemeClr val="tx1"/>
                </a:solidFill>
                <a:effectLst/>
                <a:latin typeface="+mn-lt"/>
                <a:ea typeface="+mn-ea"/>
                <a:cs typeface="+mn-cs"/>
              </a:rPr>
              <a:t>hooks </a:t>
            </a:r>
            <a:r>
              <a:rPr lang="en-US" sz="1200" kern="1200" dirty="0" smtClean="0">
                <a:solidFill>
                  <a:schemeClr val="tx1"/>
                </a:solidFill>
                <a:effectLst/>
                <a:latin typeface="+mn-lt"/>
                <a:ea typeface="+mn-ea"/>
                <a:cs typeface="+mn-cs"/>
              </a:rPr>
              <a:t>that you need, you can use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to create </a:t>
            </a:r>
            <a:r>
              <a:rPr lang="en-US" sz="1200" kern="1200" dirty="0" smtClean="0">
                <a:solidFill>
                  <a:schemeClr val="tx1"/>
                </a:solidFill>
                <a:effectLst/>
                <a:latin typeface="+mn-lt"/>
                <a:ea typeface="+mn-ea"/>
                <a:cs typeface="+mn-cs"/>
              </a:rPr>
              <a:t>your </a:t>
            </a:r>
            <a:r>
              <a:rPr lang="en-US" sz="1200" kern="1200" dirty="0" smtClean="0">
                <a:solidFill>
                  <a:schemeClr val="tx1"/>
                </a:solidFill>
                <a:effectLst/>
                <a:latin typeface="+mn-lt"/>
                <a:ea typeface="+mn-ea"/>
                <a:cs typeface="+mn-cs"/>
              </a:rPr>
              <a:t>own. It’s specifically designed to handle cross cutting </a:t>
            </a:r>
            <a:r>
              <a:rPr lang="en-US" sz="1200" kern="1200" dirty="0" smtClean="0">
                <a:solidFill>
                  <a:schemeClr val="tx1"/>
                </a:solidFill>
                <a:effectLst/>
                <a:latin typeface="+mn-lt"/>
                <a:ea typeface="+mn-ea"/>
                <a:cs typeface="+mn-cs"/>
              </a:rPr>
              <a:t>concerns.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holy grail of course is to make features “secure by default” by completely handling the security </a:t>
            </a:r>
            <a:r>
              <a:rPr lang="en-US" sz="1200" kern="1200" dirty="0" smtClean="0">
                <a:solidFill>
                  <a:schemeClr val="tx1"/>
                </a:solidFill>
                <a:effectLst/>
                <a:latin typeface="+mn-lt"/>
                <a:ea typeface="+mn-ea"/>
                <a:cs typeface="+mn-cs"/>
              </a:rPr>
              <a:t>need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kern="1200" dirty="0" smtClean="0">
                <a:solidFill>
                  <a:schemeClr val="tx1"/>
                </a:solidFill>
                <a:effectLst/>
                <a:latin typeface="+mn-lt"/>
                <a:ea typeface="+mn-ea"/>
                <a:cs typeface="+mn-cs"/>
              </a:rPr>
              <a:t>a global way. </a:t>
            </a:r>
            <a:r>
              <a:rPr lang="en-US" sz="1200" kern="1200" dirty="0" smtClean="0">
                <a:solidFill>
                  <a:schemeClr val="tx1"/>
                </a:solidFill>
                <a:effectLst/>
                <a:latin typeface="+mn-lt"/>
                <a:ea typeface="+mn-ea"/>
                <a:cs typeface="+mn-cs"/>
              </a:rPr>
              <a:t>If you can't completely</a:t>
            </a:r>
            <a:r>
              <a:rPr lang="en-US" sz="1200" kern="1200" baseline="0" dirty="0" smtClean="0">
                <a:solidFill>
                  <a:schemeClr val="tx1"/>
                </a:solidFill>
                <a:effectLst/>
                <a:latin typeface="+mn-lt"/>
                <a:ea typeface="+mn-ea"/>
                <a:cs typeface="+mn-cs"/>
              </a:rPr>
              <a:t> do that, at least separate the implementation of the check from the declaration that the check is needed</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a:t>
            </a:r>
            <a:r>
              <a:rPr lang="en-US" sz="1200" kern="1200" baseline="0" dirty="0" smtClean="0">
                <a:solidFill>
                  <a:schemeClr val="tx1"/>
                </a:solidFill>
                <a:effectLst/>
                <a:latin typeface="+mn-lt"/>
                <a:ea typeface="+mn-ea"/>
                <a:cs typeface="+mn-cs"/>
              </a:rPr>
              <a:t> you can audit your system by using reflection to generate reports showing which features use which security measures. And for bonus points, use the Approval Tests framework to minimize the effort it takes to manage those reports.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4095300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I’ll show you some ways that you can use static analysis tools to perform a security audit, and how you could incorporate that audit into your automated testing process.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Code samples in this talk are in .NET and JS, because that’s what I’m familiar with. However, many of the techniques I’ll show you have parallels in other languages and platforms as well, so the general ideas should be portable even if the specific code samples are not.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before we go any farther, I tend to speak pretty fast,</a:t>
            </a:r>
            <a:r>
              <a:rPr lang="en-US" sz="1200" kern="1200" baseline="0" dirty="0" smtClean="0">
                <a:solidFill>
                  <a:schemeClr val="tx1"/>
                </a:solidFill>
                <a:effectLst/>
                <a:latin typeface="+mn-lt"/>
                <a:ea typeface="+mn-ea"/>
                <a:cs typeface="+mn-cs"/>
              </a:rPr>
              <a:t> so if you need me to stop and elaborate on anything, please raise your hand. I put this line in the talk to remind myself to slow down, which I will try and do, but please – if you have any questions or comments please don't hesitate to let me know.</a:t>
            </a:r>
            <a:endParaRPr lang="en-US" sz="1200" kern="1200" dirty="0" smtClean="0">
              <a:solidFill>
                <a:schemeClr val="tx1"/>
              </a:solidFill>
              <a:effectLst/>
              <a:latin typeface="+mn-lt"/>
              <a:ea typeface="+mn-ea"/>
              <a:cs typeface="+mn-cs"/>
            </a:endParaRP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403774986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examples of those concepts are in my sample app, which you can get from this link here.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repo contains my slide deck, my speaker notes, and a fully functional sample of everything I showed you </a:t>
            </a:r>
            <a:r>
              <a:rPr lang="en-US" sz="1200" kern="1200" dirty="0" smtClean="0">
                <a:solidFill>
                  <a:schemeClr val="tx1"/>
                </a:solidFill>
                <a:effectLst/>
                <a:latin typeface="+mn-lt"/>
                <a:ea typeface="+mn-ea"/>
                <a:cs typeface="+mn-cs"/>
              </a:rPr>
              <a:t>today. You</a:t>
            </a:r>
            <a:r>
              <a:rPr lang="en-US" sz="1200" kern="1200" baseline="0" dirty="0" smtClean="0">
                <a:solidFill>
                  <a:schemeClr val="tx1"/>
                </a:solidFill>
                <a:effectLst/>
                <a:latin typeface="+mn-lt"/>
                <a:ea typeface="+mn-ea"/>
                <a:cs typeface="+mn-cs"/>
              </a:rPr>
              <a:t> should be able to check it out, run the EF migration, and launch the app. There's on-screen text to walk you through using it</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get ahold of me through GitHub, my blog, or on Twitter. I’d love to hear from you, and feel free to send a pull request if you add a technique of your </a:t>
            </a:r>
            <a:r>
              <a:rPr lang="en-US" sz="1200" kern="1200" smtClean="0">
                <a:solidFill>
                  <a:schemeClr val="tx1"/>
                </a:solidFill>
                <a:effectLst/>
                <a:latin typeface="+mn-lt"/>
                <a:ea typeface="+mn-ea"/>
                <a:cs typeface="+mn-cs"/>
              </a:rPr>
              <a:t>own</a:t>
            </a:r>
            <a:r>
              <a:rPr lang="en-US" sz="1200" kern="120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Thank you so much!</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850989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main point of this talk is the idea of pulling cross cutting concerns out of your feature code and pushing them down into your framework.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Before I show any code, let me define those terms a little better.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I talk about “framework level code”, referring to any code that leverages hooks in an underlying system or library so that it can be automatically executed at a specific time.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2618653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50.emf"/></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121040" y="2243246"/>
            <a:ext cx="3949903" cy="3949903"/>
          </a:xfrm>
          <a:prstGeom prst="rect">
            <a:avLst/>
          </a:prstGeom>
        </p:spPr>
      </p:pic>
      <p:sp>
        <p:nvSpPr>
          <p:cNvPr id="2" name="Title 1"/>
          <p:cNvSpPr>
            <a:spLocks noGrp="1"/>
          </p:cNvSpPr>
          <p:nvPr>
            <p:ph type="title"/>
          </p:nvPr>
        </p:nvSpPr>
        <p:spPr>
          <a:xfrm>
            <a:off x="838194" y="173396"/>
            <a:ext cx="10515600" cy="2069850"/>
          </a:xfrm>
        </p:spPr>
        <p:txBody>
          <a:bodyPr>
            <a:normAutofit/>
          </a:bodyPr>
          <a:lstStyle/>
          <a:p>
            <a:pPr algn="ctr"/>
            <a:r>
              <a:rPr lang="en-US" sz="6000" dirty="0" smtClean="0"/>
              <a:t>Don't Write Secure Code!</a:t>
            </a:r>
            <a:br>
              <a:rPr lang="en-US" sz="6000" dirty="0" smtClean="0"/>
            </a:br>
            <a:r>
              <a:rPr lang="en-US" sz="2000" dirty="0" smtClean="0">
                <a:solidFill>
                  <a:schemeClr val="bg1"/>
                </a:solidFill>
              </a:rPr>
              <a:t>a</a:t>
            </a:r>
            <a:r>
              <a:rPr lang="en-US" sz="6000" dirty="0" smtClean="0"/>
              <a:t/>
            </a:r>
            <a:br>
              <a:rPr lang="en-US" sz="6000" dirty="0" smtClean="0"/>
            </a:br>
            <a:r>
              <a:rPr lang="en-US" dirty="0" smtClean="0">
                <a:solidFill>
                  <a:schemeClr val="bg1">
                    <a:lumMod val="50000"/>
                  </a:schemeClr>
                </a:solidFill>
              </a:rPr>
              <a:t>(Build secure systems instead)</a:t>
            </a:r>
            <a:endParaRPr lang="en-US" sz="4000" dirty="0">
              <a:solidFill>
                <a:schemeClr val="bg1">
                  <a:lumMod val="50000"/>
                </a:schemeClr>
              </a:solidFill>
            </a:endParaRPr>
          </a:p>
        </p:txBody>
      </p:sp>
      <p:sp>
        <p:nvSpPr>
          <p:cNvPr id="5" name="TextBox 4"/>
          <p:cNvSpPr txBox="1"/>
          <p:nvPr/>
        </p:nvSpPr>
        <p:spPr>
          <a:xfrm>
            <a:off x="4283768" y="6136820"/>
            <a:ext cx="3624454" cy="1200329"/>
          </a:xfrm>
          <a:prstGeom prst="rect">
            <a:avLst/>
          </a:prstGeom>
          <a:noFill/>
        </p:spPr>
        <p:txBody>
          <a:bodyPr wrap="none" rtlCol="0">
            <a:spAutoFit/>
          </a:bodyPr>
          <a:lstStyle/>
          <a:p>
            <a:pPr algn="ctr"/>
            <a:r>
              <a:rPr lang="en-US" sz="4000" dirty="0" smtClean="0">
                <a:solidFill>
                  <a:srgbClr val="013947"/>
                </a:solidFill>
              </a:rPr>
              <a:t>@</a:t>
            </a:r>
            <a:r>
              <a:rPr lang="en-US" sz="4000" dirty="0" err="1" smtClean="0">
                <a:solidFill>
                  <a:srgbClr val="013947"/>
                </a:solidFill>
              </a:rPr>
              <a:t>spetryjohnson</a:t>
            </a:r>
            <a:r>
              <a:rPr lang="en-US" sz="4000" dirty="0" smtClean="0">
                <a:solidFill>
                  <a:srgbClr val="013947"/>
                </a:solidFill>
              </a:rPr>
              <a:t/>
            </a:r>
            <a:br>
              <a:rPr lang="en-US" sz="4000" dirty="0" smtClean="0">
                <a:solidFill>
                  <a:srgbClr val="013947"/>
                </a:solidFill>
              </a:rPr>
            </a:br>
            <a:endParaRPr lang="en-US" sz="3200" dirty="0">
              <a:solidFill>
                <a:srgbClr val="013947"/>
              </a:solidFill>
            </a:endParaRPr>
          </a:p>
        </p:txBody>
      </p:sp>
    </p:spTree>
    <p:extLst>
      <p:ext uri="{BB962C8B-B14F-4D97-AF65-F5344CB8AC3E}">
        <p14:creationId xmlns:p14="http://schemas.microsoft.com/office/powerpoint/2010/main" val="98950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framework stuff can I tap into?</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a:t>MVC </a:t>
            </a:r>
            <a:r>
              <a:rPr lang="en-US" sz="4000" dirty="0" err="1"/>
              <a:t>ActionFilter</a:t>
            </a:r>
            <a:r>
              <a:rPr lang="en-US" sz="4000" dirty="0"/>
              <a:t> attributes (</a:t>
            </a:r>
            <a:r>
              <a:rPr lang="en-US" sz="4000" i="1" dirty="0" err="1"/>
              <a:t>OnActionExecuting</a:t>
            </a:r>
            <a:r>
              <a:rPr lang="en-US" sz="4000" i="1" dirty="0" smtClean="0"/>
              <a:t>)</a:t>
            </a:r>
          </a:p>
          <a:p>
            <a:endParaRPr lang="en-US" sz="4000" dirty="0" smtClean="0"/>
          </a:p>
          <a:p>
            <a:r>
              <a:rPr lang="en-US" sz="4000" dirty="0" smtClean="0"/>
              <a:t>ASP.NET HTTP Modules</a:t>
            </a:r>
            <a:r>
              <a:rPr lang="en-US" sz="4000" i="1" dirty="0" smtClean="0"/>
              <a:t/>
            </a:r>
            <a:br>
              <a:rPr lang="en-US" sz="4000" i="1" dirty="0" smtClean="0"/>
            </a:br>
            <a:endParaRPr lang="en-US" sz="4000" dirty="0" smtClean="0"/>
          </a:p>
          <a:p>
            <a:r>
              <a:rPr lang="en-US" sz="4000" dirty="0"/>
              <a:t>jQuery AJAX </a:t>
            </a:r>
            <a:r>
              <a:rPr lang="en-US" sz="4000" dirty="0" smtClean="0"/>
              <a:t>events (</a:t>
            </a:r>
            <a:r>
              <a:rPr lang="en-US" sz="4000" i="1" dirty="0" err="1" smtClean="0"/>
              <a:t>ajaxStart</a:t>
            </a:r>
            <a:r>
              <a:rPr lang="en-US" sz="4000" i="1" dirty="0" smtClean="0"/>
              <a:t>, </a:t>
            </a:r>
            <a:r>
              <a:rPr lang="en-US" sz="4000" i="1" dirty="0" err="1" smtClean="0"/>
              <a:t>ajaxEnd,etc</a:t>
            </a:r>
            <a:r>
              <a:rPr lang="en-US" sz="4000" i="1" dirty="0" smtClean="0"/>
              <a:t>)</a:t>
            </a:r>
          </a:p>
          <a:p>
            <a:endParaRPr lang="en-US" sz="4000" i="1" dirty="0"/>
          </a:p>
          <a:p>
            <a:r>
              <a:rPr lang="en-US" sz="4000" dirty="0" smtClean="0"/>
              <a:t>ORM interceptors (</a:t>
            </a:r>
            <a:r>
              <a:rPr lang="en-US" sz="4000" i="1" dirty="0" smtClean="0"/>
              <a:t>connection opened)</a:t>
            </a:r>
            <a:endParaRPr lang="en-US" sz="3200" dirty="0" smtClean="0"/>
          </a:p>
          <a:p>
            <a:pPr marL="0" indent="0">
              <a:buNone/>
            </a:pPr>
            <a:endParaRPr lang="en-US" sz="4000" dirty="0" smtClean="0"/>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883969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4493"/>
            <a:ext cx="10515600" cy="1325563"/>
          </a:xfrm>
        </p:spPr>
        <p:txBody>
          <a:bodyPr>
            <a:normAutofit/>
          </a:bodyPr>
          <a:lstStyle/>
          <a:p>
            <a:pPr algn="ctr"/>
            <a:r>
              <a:rPr lang="en-US" sz="4800" dirty="0" smtClean="0"/>
              <a:t>"Cross cutting" concern</a:t>
            </a:r>
            <a:endParaRPr lang="en-US" sz="4800" dirty="0"/>
          </a:p>
        </p:txBody>
      </p:sp>
      <p:sp>
        <p:nvSpPr>
          <p:cNvPr id="3" name="Content Placeholder 2"/>
          <p:cNvSpPr>
            <a:spLocks noGrp="1"/>
          </p:cNvSpPr>
          <p:nvPr>
            <p:ph idx="1"/>
          </p:nvPr>
        </p:nvSpPr>
        <p:spPr>
          <a:xfrm>
            <a:off x="838200" y="3318387"/>
            <a:ext cx="10515600" cy="1814052"/>
          </a:xfrm>
        </p:spPr>
        <p:txBody>
          <a:bodyPr>
            <a:normAutofit/>
          </a:bodyPr>
          <a:lstStyle/>
          <a:p>
            <a:pPr marL="0" indent="0" algn="ctr">
              <a:buNone/>
            </a:pPr>
            <a:r>
              <a:rPr lang="en-US" sz="4000" dirty="0" smtClean="0"/>
              <a:t>Any security requirement that </a:t>
            </a:r>
          </a:p>
          <a:p>
            <a:pPr marL="0" indent="0" algn="ctr">
              <a:buNone/>
            </a:pPr>
            <a:r>
              <a:rPr lang="en-US" sz="4000" dirty="0" smtClean="0"/>
              <a:t>spans multiple features</a:t>
            </a:r>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70691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838198" y="3229789"/>
            <a:ext cx="2303208" cy="3042449"/>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8" name="Picture 7"/>
          <p:cNvPicPr>
            <a:picLocks noChangeAspect="1"/>
          </p:cNvPicPr>
          <p:nvPr/>
        </p:nvPicPr>
        <p:blipFill>
          <a:blip r:embed="rId4"/>
          <a:stretch>
            <a:fillRect/>
          </a:stretch>
        </p:blipFill>
        <p:spPr>
          <a:xfrm rot="5400000">
            <a:off x="4947385" y="337963"/>
            <a:ext cx="4810602" cy="8002231"/>
          </a:xfrm>
          <a:prstGeom prst="rect">
            <a:avLst/>
          </a:prstGeom>
        </p:spPr>
      </p:pic>
      <p:sp>
        <p:nvSpPr>
          <p:cNvPr id="11" name="TextBox 10"/>
          <p:cNvSpPr txBox="1"/>
          <p:nvPr/>
        </p:nvSpPr>
        <p:spPr>
          <a:xfrm>
            <a:off x="3628103" y="2418734"/>
            <a:ext cx="7648254" cy="3539430"/>
          </a:xfrm>
          <a:prstGeom prst="rect">
            <a:avLst/>
          </a:prstGeom>
          <a:noFill/>
        </p:spPr>
        <p:txBody>
          <a:bodyPr wrap="square" rtlCol="0">
            <a:spAutoFit/>
          </a:bodyPr>
          <a:lstStyle/>
          <a:p>
            <a:r>
              <a:rPr lang="en-US" sz="2800" dirty="0" smtClean="0"/>
              <a:t>Security Requirements:</a:t>
            </a:r>
          </a:p>
          <a:p>
            <a:endParaRPr lang="en-US" sz="2800" dirty="0"/>
          </a:p>
          <a:p>
            <a:pPr marL="342900" indent="-342900">
              <a:buAutoNum type="arabicParenR"/>
            </a:pPr>
            <a:r>
              <a:rPr lang="en-US" sz="2800" dirty="0" smtClean="0"/>
              <a:t>User must be logged in</a:t>
            </a:r>
            <a:br>
              <a:rPr lang="en-US" sz="2800" dirty="0" smtClean="0"/>
            </a:br>
            <a:endParaRPr lang="en-US" sz="2800" dirty="0" smtClean="0"/>
          </a:p>
          <a:p>
            <a:pPr marL="342900" indent="-342900">
              <a:buAutoNum type="arabicParenR"/>
            </a:pPr>
            <a:r>
              <a:rPr lang="en-US" sz="2800" dirty="0" smtClean="0"/>
              <a:t>Users only see their own Orders…</a:t>
            </a:r>
            <a:br>
              <a:rPr lang="en-US" sz="2800" dirty="0" smtClean="0"/>
            </a:br>
            <a:endParaRPr lang="en-US" sz="2800" dirty="0" smtClean="0"/>
          </a:p>
          <a:p>
            <a:pPr marL="342900" indent="-342900">
              <a:buAutoNum type="arabicParenR"/>
            </a:pPr>
            <a:r>
              <a:rPr lang="en-US" sz="2800" dirty="0" smtClean="0"/>
              <a:t>… unless they have "Manage Orders" permission, and can see everything</a:t>
            </a:r>
            <a:endParaRPr lang="en-US" sz="2800" dirty="0"/>
          </a:p>
        </p:txBody>
      </p:sp>
    </p:spTree>
    <p:extLst>
      <p:ext uri="{BB962C8B-B14F-4D97-AF65-F5344CB8AC3E}">
        <p14:creationId xmlns:p14="http://schemas.microsoft.com/office/powerpoint/2010/main" val="30817836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pic>
        <p:nvPicPr>
          <p:cNvPr id="8" name="Picture 7"/>
          <p:cNvPicPr>
            <a:picLocks noChangeAspect="1"/>
          </p:cNvPicPr>
          <p:nvPr/>
        </p:nvPicPr>
        <p:blipFill>
          <a:blip r:embed="rId4"/>
          <a:stretch>
            <a:fillRect/>
          </a:stretch>
        </p:blipFill>
        <p:spPr>
          <a:xfrm rot="5400000">
            <a:off x="4947385" y="337963"/>
            <a:ext cx="4810602" cy="8002231"/>
          </a:xfrm>
          <a:prstGeom prst="rect">
            <a:avLst/>
          </a:prstGeom>
        </p:spPr>
      </p:pic>
      <p:sp>
        <p:nvSpPr>
          <p:cNvPr id="4" name="TextBox 3"/>
          <p:cNvSpPr txBox="1"/>
          <p:nvPr/>
        </p:nvSpPr>
        <p:spPr>
          <a:xfrm>
            <a:off x="3628103" y="2418734"/>
            <a:ext cx="7648254" cy="3539430"/>
          </a:xfrm>
          <a:prstGeom prst="rect">
            <a:avLst/>
          </a:prstGeom>
          <a:noFill/>
        </p:spPr>
        <p:txBody>
          <a:bodyPr wrap="square" rtlCol="0">
            <a:spAutoFit/>
          </a:bodyPr>
          <a:lstStyle/>
          <a:p>
            <a:r>
              <a:rPr lang="en-US" sz="2800" dirty="0" smtClean="0"/>
              <a:t>Security Requirements:</a:t>
            </a:r>
          </a:p>
          <a:p>
            <a:endParaRPr lang="en-US" sz="2800" dirty="0"/>
          </a:p>
          <a:p>
            <a:pPr marL="342900" indent="-342900">
              <a:buAutoNum type="arabicParenR"/>
            </a:pPr>
            <a:r>
              <a:rPr lang="en-US" sz="2800" dirty="0" smtClean="0"/>
              <a:t>User must be logged in</a:t>
            </a:r>
            <a:br>
              <a:rPr lang="en-US" sz="2800" dirty="0" smtClean="0"/>
            </a:br>
            <a:endParaRPr lang="en-US" sz="2800" dirty="0" smtClean="0"/>
          </a:p>
          <a:p>
            <a:pPr marL="342900" indent="-342900">
              <a:buAutoNum type="arabicParenR"/>
            </a:pPr>
            <a:r>
              <a:rPr lang="en-US" sz="2800" dirty="0" smtClean="0"/>
              <a:t>Users with the "Manage Orders" permission see all Orders</a:t>
            </a:r>
            <a:br>
              <a:rPr lang="en-US" sz="2800" dirty="0" smtClean="0"/>
            </a:br>
            <a:endParaRPr lang="en-US" sz="2800" dirty="0" smtClean="0"/>
          </a:p>
          <a:p>
            <a:pPr marL="342900" indent="-342900">
              <a:buAutoNum type="arabicParenR"/>
            </a:pPr>
            <a:r>
              <a:rPr lang="en-US" sz="2800" dirty="0" smtClean="0"/>
              <a:t>Everyone else sees only their own Orders</a:t>
            </a:r>
            <a:endParaRPr lang="en-US" sz="2800" dirty="0"/>
          </a:p>
        </p:txBody>
      </p:sp>
    </p:spTree>
    <p:extLst>
      <p:ext uri="{BB962C8B-B14F-4D97-AF65-F5344CB8AC3E}">
        <p14:creationId xmlns:p14="http://schemas.microsoft.com/office/powerpoint/2010/main" val="6927294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pic>
        <p:nvPicPr>
          <p:cNvPr id="8" name="Picture 7"/>
          <p:cNvPicPr>
            <a:picLocks noChangeAspect="1"/>
          </p:cNvPicPr>
          <p:nvPr/>
        </p:nvPicPr>
        <p:blipFill>
          <a:blip r:embed="rId4"/>
          <a:stretch>
            <a:fillRect/>
          </a:stretch>
        </p:blipFill>
        <p:spPr>
          <a:xfrm rot="5400000">
            <a:off x="6295019" y="1685597"/>
            <a:ext cx="4810602" cy="5306963"/>
          </a:xfrm>
          <a:prstGeom prst="rect">
            <a:avLst/>
          </a:prstGeom>
        </p:spPr>
      </p:pic>
    </p:spTree>
    <p:extLst>
      <p:ext uri="{BB962C8B-B14F-4D97-AF65-F5344CB8AC3E}">
        <p14:creationId xmlns:p14="http://schemas.microsoft.com/office/powerpoint/2010/main" val="1098502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pic>
        <p:nvPicPr>
          <p:cNvPr id="8" name="Picture 7"/>
          <p:cNvPicPr>
            <a:picLocks noChangeAspect="1"/>
          </p:cNvPicPr>
          <p:nvPr/>
        </p:nvPicPr>
        <p:blipFill>
          <a:blip r:embed="rId4"/>
          <a:stretch>
            <a:fillRect/>
          </a:stretch>
        </p:blipFill>
        <p:spPr>
          <a:xfrm rot="5400000">
            <a:off x="7585502" y="2976081"/>
            <a:ext cx="4810602" cy="2725996"/>
          </a:xfrm>
          <a:prstGeom prst="rect">
            <a:avLst/>
          </a:prstGeom>
        </p:spPr>
      </p:pic>
    </p:spTree>
    <p:extLst>
      <p:ext uri="{BB962C8B-B14F-4D97-AF65-F5344CB8AC3E}">
        <p14:creationId xmlns:p14="http://schemas.microsoft.com/office/powerpoint/2010/main" val="2554030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spTree>
    <p:extLst>
      <p:ext uri="{BB962C8B-B14F-4D97-AF65-F5344CB8AC3E}">
        <p14:creationId xmlns:p14="http://schemas.microsoft.com/office/powerpoint/2010/main" val="1000586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38200" y="1753158"/>
            <a:ext cx="10522191" cy="5104842"/>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523276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3510716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4"/>
          <a:stretch>
            <a:fillRect/>
          </a:stretch>
        </p:blipFill>
        <p:spPr>
          <a:xfrm>
            <a:off x="3840103" y="1742919"/>
            <a:ext cx="7781452" cy="2377666"/>
          </a:xfrm>
          <a:prstGeom prst="rect">
            <a:avLst/>
          </a:prstGeom>
        </p:spPr>
      </p:pic>
    </p:spTree>
    <p:extLst>
      <p:ext uri="{BB962C8B-B14F-4D97-AF65-F5344CB8AC3E}">
        <p14:creationId xmlns:p14="http://schemas.microsoft.com/office/powerpoint/2010/main" val="1750226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I hate writing secure code</a:t>
            </a:r>
            <a:endParaRPr lang="en-US" sz="4800" dirty="0"/>
          </a:p>
        </p:txBody>
      </p:sp>
    </p:spTree>
    <p:extLst>
      <p:ext uri="{BB962C8B-B14F-4D97-AF65-F5344CB8AC3E}">
        <p14:creationId xmlns:p14="http://schemas.microsoft.com/office/powerpoint/2010/main" val="35999139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4"/>
          <a:stretch>
            <a:fillRect/>
          </a:stretch>
        </p:blipFill>
        <p:spPr>
          <a:xfrm>
            <a:off x="3847789" y="1690688"/>
            <a:ext cx="7198579" cy="2451408"/>
          </a:xfrm>
          <a:prstGeom prst="rect">
            <a:avLst/>
          </a:prstGeom>
        </p:spPr>
      </p:pic>
    </p:spTree>
    <p:extLst>
      <p:ext uri="{BB962C8B-B14F-4D97-AF65-F5344CB8AC3E}">
        <p14:creationId xmlns:p14="http://schemas.microsoft.com/office/powerpoint/2010/main" val="841446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4"/>
          <a:stretch>
            <a:fillRect/>
          </a:stretch>
        </p:blipFill>
        <p:spPr>
          <a:xfrm>
            <a:off x="3917046" y="2058324"/>
            <a:ext cx="7704509" cy="1819378"/>
          </a:xfrm>
          <a:prstGeom prst="rect">
            <a:avLst/>
          </a:prstGeom>
        </p:spPr>
      </p:pic>
    </p:spTree>
    <p:extLst>
      <p:ext uri="{BB962C8B-B14F-4D97-AF65-F5344CB8AC3E}">
        <p14:creationId xmlns:p14="http://schemas.microsoft.com/office/powerpoint/2010/main" val="5286891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Show me the codez!</a:t>
            </a:r>
            <a:br>
              <a:rPr lang="en-US" sz="4800" dirty="0" smtClean="0"/>
            </a:br>
            <a:r>
              <a:rPr lang="en-US" sz="4800" dirty="0"/>
              <a:t/>
            </a:r>
            <a:br>
              <a:rPr lang="en-US" sz="4800" dirty="0"/>
            </a:br>
            <a:r>
              <a:rPr lang="en-US" dirty="0" smtClean="0">
                <a:solidFill>
                  <a:srgbClr val="013947"/>
                </a:solidFill>
              </a:rPr>
              <a:t>bit.ly/</a:t>
            </a:r>
            <a:r>
              <a:rPr lang="en-US" dirty="0" err="1" smtClean="0">
                <a:solidFill>
                  <a:srgbClr val="013947"/>
                </a:solidFill>
              </a:rPr>
              <a:t>DontWriteSecureCode</a:t>
            </a:r>
            <a:endParaRPr lang="en-US" sz="4800" dirty="0">
              <a:solidFill>
                <a:srgbClr val="013947"/>
              </a:solidFill>
            </a:endParaRPr>
          </a:p>
        </p:txBody>
      </p:sp>
    </p:spTree>
    <p:extLst>
      <p:ext uri="{BB962C8B-B14F-4D97-AF65-F5344CB8AC3E}">
        <p14:creationId xmlns:p14="http://schemas.microsoft.com/office/powerpoint/2010/main" val="2692113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Cross </a:t>
            </a:r>
            <a:r>
              <a:rPr lang="en-US" sz="4800" dirty="0"/>
              <a:t>Site Request </a:t>
            </a:r>
            <a:r>
              <a:rPr lang="en-US" sz="4800" dirty="0" smtClean="0"/>
              <a:t>Forgery</a:t>
            </a:r>
            <a:br>
              <a:rPr lang="en-US" sz="4800" dirty="0" smtClean="0"/>
            </a:br>
            <a:r>
              <a:rPr lang="en-US" sz="4800" dirty="0"/>
              <a:t/>
            </a:r>
            <a:br>
              <a:rPr lang="en-US" sz="4800" dirty="0"/>
            </a:br>
            <a:r>
              <a:rPr lang="en-US" dirty="0" smtClean="0">
                <a:solidFill>
                  <a:srgbClr val="013947"/>
                </a:solidFill>
              </a:rPr>
              <a:t>Fun fact</a:t>
            </a:r>
            <a:r>
              <a:rPr lang="en-US" baseline="30000" dirty="0" smtClean="0">
                <a:solidFill>
                  <a:srgbClr val="013947"/>
                </a:solidFill>
              </a:rPr>
              <a:t>*</a:t>
            </a:r>
            <a:r>
              <a:rPr lang="en-US" dirty="0" smtClean="0">
                <a:solidFill>
                  <a:srgbClr val="013947"/>
                </a:solidFill>
              </a:rPr>
              <a:t>: users never log out. Ever.</a:t>
            </a:r>
            <a:endParaRPr lang="en-US" sz="4800" dirty="0">
              <a:solidFill>
                <a:srgbClr val="013947"/>
              </a:solidFill>
            </a:endParaRPr>
          </a:p>
        </p:txBody>
      </p:sp>
      <p:sp>
        <p:nvSpPr>
          <p:cNvPr id="3" name="TextBox 2"/>
          <p:cNvSpPr txBox="1"/>
          <p:nvPr/>
        </p:nvSpPr>
        <p:spPr>
          <a:xfrm>
            <a:off x="0" y="6457891"/>
            <a:ext cx="2733825" cy="461665"/>
          </a:xfrm>
          <a:prstGeom prst="rect">
            <a:avLst/>
          </a:prstGeom>
          <a:noFill/>
        </p:spPr>
        <p:txBody>
          <a:bodyPr wrap="none" rtlCol="0">
            <a:spAutoFit/>
          </a:bodyPr>
          <a:lstStyle/>
          <a:p>
            <a:r>
              <a:rPr lang="en-US" sz="2400" baseline="30000" dirty="0" smtClean="0">
                <a:solidFill>
                  <a:schemeClr val="bg1">
                    <a:lumMod val="50000"/>
                  </a:schemeClr>
                </a:solidFill>
              </a:rPr>
              <a:t>*</a:t>
            </a:r>
            <a:r>
              <a:rPr lang="en-US" sz="2400" dirty="0" smtClean="0">
                <a:solidFill>
                  <a:schemeClr val="bg1">
                    <a:lumMod val="50000"/>
                  </a:schemeClr>
                </a:solidFill>
              </a:rPr>
              <a:t> Not actually a fact</a:t>
            </a:r>
            <a:r>
              <a:rPr lang="en-US" sz="2000" dirty="0" smtClean="0">
                <a:solidFill>
                  <a:schemeClr val="bg1">
                    <a:lumMod val="50000"/>
                  </a:schemeClr>
                </a:solidFill>
              </a:rPr>
              <a:t>. </a:t>
            </a:r>
            <a:endParaRPr lang="en-US" sz="2000" dirty="0">
              <a:solidFill>
                <a:schemeClr val="bg1">
                  <a:lumMod val="50000"/>
                </a:schemeClr>
              </a:solidFill>
            </a:endParaRPr>
          </a:p>
        </p:txBody>
      </p:sp>
    </p:spTree>
    <p:extLst>
      <p:ext uri="{BB962C8B-B14F-4D97-AF65-F5344CB8AC3E}">
        <p14:creationId xmlns:p14="http://schemas.microsoft.com/office/powerpoint/2010/main" val="32996049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Site Request Forgery (CSRF)</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7" name="Picture 6"/>
          <p:cNvPicPr>
            <a:picLocks noChangeAspect="1"/>
          </p:cNvPicPr>
          <p:nvPr/>
        </p:nvPicPr>
        <p:blipFill>
          <a:blip r:embed="rId3"/>
          <a:stretch>
            <a:fillRect/>
          </a:stretch>
        </p:blipFill>
        <p:spPr>
          <a:xfrm>
            <a:off x="838200" y="1690687"/>
            <a:ext cx="11175520" cy="4606873"/>
          </a:xfrm>
          <a:prstGeom prst="rect">
            <a:avLst/>
          </a:prstGeom>
        </p:spPr>
      </p:pic>
    </p:spTree>
    <p:extLst>
      <p:ext uri="{BB962C8B-B14F-4D97-AF65-F5344CB8AC3E}">
        <p14:creationId xmlns:p14="http://schemas.microsoft.com/office/powerpoint/2010/main" val="23521281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a:t>
            </a:r>
            <a:r>
              <a:rPr lang="en-US" sz="4800" dirty="0"/>
              <a:t>–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734961" y="1690688"/>
            <a:ext cx="10990006" cy="2853325"/>
          </a:xfrm>
          <a:prstGeom prst="rect">
            <a:avLst/>
          </a:prstGeom>
        </p:spPr>
      </p:pic>
      <p:pic>
        <p:nvPicPr>
          <p:cNvPr id="8" name="Picture 7"/>
          <p:cNvPicPr>
            <a:picLocks noChangeAspect="1"/>
          </p:cNvPicPr>
          <p:nvPr/>
        </p:nvPicPr>
        <p:blipFill>
          <a:blip r:embed="rId4"/>
          <a:stretch>
            <a:fillRect/>
          </a:stretch>
        </p:blipFill>
        <p:spPr>
          <a:xfrm>
            <a:off x="734962" y="4759518"/>
            <a:ext cx="7819104" cy="1845504"/>
          </a:xfrm>
          <a:prstGeom prst="rect">
            <a:avLst/>
          </a:prstGeom>
        </p:spPr>
      </p:pic>
    </p:spTree>
    <p:extLst>
      <p:ext uri="{BB962C8B-B14F-4D97-AF65-F5344CB8AC3E}">
        <p14:creationId xmlns:p14="http://schemas.microsoft.com/office/powerpoint/2010/main" val="31936871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 feature (ajax)</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1990797"/>
            <a:ext cx="5415116" cy="1250908"/>
          </a:xfrm>
          <a:prstGeom prst="rect">
            <a:avLst/>
          </a:prstGeom>
        </p:spPr>
      </p:pic>
      <p:pic>
        <p:nvPicPr>
          <p:cNvPr id="7" name="Picture 6"/>
          <p:cNvPicPr>
            <a:picLocks noChangeAspect="1"/>
          </p:cNvPicPr>
          <p:nvPr/>
        </p:nvPicPr>
        <p:blipFill>
          <a:blip r:embed="rId4"/>
          <a:stretch>
            <a:fillRect/>
          </a:stretch>
        </p:blipFill>
        <p:spPr>
          <a:xfrm>
            <a:off x="838199" y="3748290"/>
            <a:ext cx="11309381" cy="2416535"/>
          </a:xfrm>
          <a:prstGeom prst="rect">
            <a:avLst/>
          </a:prstGeom>
        </p:spPr>
      </p:pic>
    </p:spTree>
    <p:extLst>
      <p:ext uri="{BB962C8B-B14F-4D97-AF65-F5344CB8AC3E}">
        <p14:creationId xmlns:p14="http://schemas.microsoft.com/office/powerpoint/2010/main" val="39225075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pPr marL="0" indent="0">
              <a:buNone/>
            </a:pPr>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849972"/>
            <a:ext cx="8481011" cy="1899009"/>
          </a:xfrm>
          <a:prstGeom prst="rect">
            <a:avLst/>
          </a:prstGeom>
        </p:spPr>
      </p:pic>
    </p:spTree>
    <p:extLst>
      <p:ext uri="{BB962C8B-B14F-4D97-AF65-F5344CB8AC3E}">
        <p14:creationId xmlns:p14="http://schemas.microsoft.com/office/powerpoint/2010/main" val="35632684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899641"/>
          </a:xfrm>
        </p:spPr>
        <p:txBody>
          <a:bodyPr>
            <a:normAutofit/>
          </a:bodyPr>
          <a:lstStyle/>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145024" y="1941411"/>
            <a:ext cx="11918630" cy="4783854"/>
          </a:xfrm>
          <a:prstGeom prst="rect">
            <a:avLst/>
          </a:prstGeom>
        </p:spPr>
      </p:pic>
    </p:spTree>
    <p:extLst>
      <p:ext uri="{BB962C8B-B14F-4D97-AF65-F5344CB8AC3E}">
        <p14:creationId xmlns:p14="http://schemas.microsoft.com/office/powerpoint/2010/main" val="35829750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899641"/>
          </a:xfrm>
        </p:spPr>
        <p:txBody>
          <a:bodyPr>
            <a:normAutofit/>
          </a:bodyPr>
          <a:lstStyle/>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634928" y="2329057"/>
            <a:ext cx="11490728" cy="3249809"/>
          </a:xfrm>
          <a:prstGeom prst="rect">
            <a:avLst/>
          </a:prstGeom>
        </p:spPr>
      </p:pic>
    </p:spTree>
    <p:extLst>
      <p:ext uri="{BB962C8B-B14F-4D97-AF65-F5344CB8AC3E}">
        <p14:creationId xmlns:p14="http://schemas.microsoft.com/office/powerpoint/2010/main" val="2513997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strike="sngStrike" dirty="0" smtClean="0">
                <a:solidFill>
                  <a:schemeClr val="bg1">
                    <a:lumMod val="75000"/>
                  </a:schemeClr>
                </a:solidFill>
              </a:rPr>
              <a:t>I hate writing secure code</a:t>
            </a:r>
            <a:r>
              <a:rPr lang="en-US" sz="4800" strike="sngStrike" dirty="0" smtClean="0"/>
              <a:t/>
            </a:r>
            <a:br>
              <a:rPr lang="en-US" sz="4800" strike="sngStrike" dirty="0" smtClean="0"/>
            </a:br>
            <a:r>
              <a:rPr lang="en-US" sz="4800" dirty="0" smtClean="0"/>
              <a:t>I hate writing secure </a:t>
            </a:r>
            <a:r>
              <a:rPr lang="en-US" sz="4800" i="1" dirty="0" smtClean="0"/>
              <a:t>feature </a:t>
            </a:r>
            <a:r>
              <a:rPr lang="en-US" sz="4800" dirty="0" smtClean="0"/>
              <a:t>code</a:t>
            </a:r>
            <a:endParaRPr lang="en-US" sz="4800" dirty="0"/>
          </a:p>
        </p:txBody>
      </p:sp>
    </p:spTree>
    <p:extLst>
      <p:ext uri="{BB962C8B-B14F-4D97-AF65-F5344CB8AC3E}">
        <p14:creationId xmlns:p14="http://schemas.microsoft.com/office/powerpoint/2010/main" val="759367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899641"/>
          </a:xfrm>
        </p:spPr>
        <p:txBody>
          <a:bodyPr>
            <a:normAutofit/>
          </a:bodyPr>
          <a:lstStyle/>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245417" y="2238493"/>
            <a:ext cx="11946824" cy="4029571"/>
          </a:xfrm>
          <a:prstGeom prst="rect">
            <a:avLst/>
          </a:prstGeom>
        </p:spPr>
      </p:pic>
    </p:spTree>
    <p:extLst>
      <p:ext uri="{BB962C8B-B14F-4D97-AF65-F5344CB8AC3E}">
        <p14:creationId xmlns:p14="http://schemas.microsoft.com/office/powerpoint/2010/main" val="27882541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2121741"/>
            <a:ext cx="11077519" cy="1419021"/>
          </a:xfrm>
          <a:prstGeom prst="rect">
            <a:avLst/>
          </a:prstGeom>
        </p:spPr>
      </p:pic>
      <p:pic>
        <p:nvPicPr>
          <p:cNvPr id="5" name="Picture 4"/>
          <p:cNvPicPr>
            <a:picLocks noChangeAspect="1"/>
          </p:cNvPicPr>
          <p:nvPr/>
        </p:nvPicPr>
        <p:blipFill>
          <a:blip r:embed="rId4"/>
          <a:stretch>
            <a:fillRect/>
          </a:stretch>
        </p:blipFill>
        <p:spPr>
          <a:xfrm>
            <a:off x="838199" y="4378322"/>
            <a:ext cx="8985692" cy="2172161"/>
          </a:xfrm>
          <a:prstGeom prst="rect">
            <a:avLst/>
          </a:prstGeom>
        </p:spPr>
      </p:pic>
    </p:spTree>
    <p:extLst>
      <p:ext uri="{BB962C8B-B14F-4D97-AF65-F5344CB8AC3E}">
        <p14:creationId xmlns:p14="http://schemas.microsoft.com/office/powerpoint/2010/main" val="40224637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a:t>
            </a:r>
            <a:r>
              <a:rPr lang="en-US" sz="4800" dirty="0"/>
              <a:t>– cross </a:t>
            </a:r>
            <a:r>
              <a:rPr lang="en-US" sz="4800" dirty="0" smtClean="0"/>
              <a:t>cutting (ajax)</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1695088"/>
            <a:ext cx="9342718" cy="2215434"/>
          </a:xfrm>
          <a:prstGeom prst="rect">
            <a:avLst/>
          </a:prstGeom>
        </p:spPr>
      </p:pic>
      <p:pic>
        <p:nvPicPr>
          <p:cNvPr id="7" name="Picture 6"/>
          <p:cNvPicPr>
            <a:picLocks noChangeAspect="1"/>
          </p:cNvPicPr>
          <p:nvPr/>
        </p:nvPicPr>
        <p:blipFill>
          <a:blip r:embed="rId4"/>
          <a:stretch>
            <a:fillRect/>
          </a:stretch>
        </p:blipFill>
        <p:spPr>
          <a:xfrm>
            <a:off x="838200" y="4175994"/>
            <a:ext cx="9452294" cy="2505025"/>
          </a:xfrm>
          <a:prstGeom prst="rect">
            <a:avLst/>
          </a:prstGeom>
        </p:spPr>
      </p:pic>
    </p:spTree>
    <p:extLst>
      <p:ext uri="{BB962C8B-B14F-4D97-AF65-F5344CB8AC3E}">
        <p14:creationId xmlns:p14="http://schemas.microsoft.com/office/powerpoint/2010/main" val="25782314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Authentication</a:t>
            </a:r>
            <a:br>
              <a:rPr lang="en-US" sz="4800" dirty="0" smtClean="0"/>
            </a:br>
            <a:r>
              <a:rPr lang="en-US" sz="4800" dirty="0"/>
              <a:t/>
            </a:r>
            <a:br>
              <a:rPr lang="en-US" sz="4800" dirty="0"/>
            </a:br>
            <a:r>
              <a:rPr lang="en-US" dirty="0" smtClean="0">
                <a:solidFill>
                  <a:srgbClr val="013947"/>
                </a:solidFill>
              </a:rPr>
              <a:t>Keeping out the unwashed masses</a:t>
            </a:r>
            <a:endParaRPr lang="en-US" sz="4800" dirty="0">
              <a:solidFill>
                <a:srgbClr val="013947"/>
              </a:solidFill>
            </a:endParaRPr>
          </a:p>
        </p:txBody>
      </p:sp>
    </p:spTree>
    <p:extLst>
      <p:ext uri="{BB962C8B-B14F-4D97-AF65-F5344CB8AC3E}">
        <p14:creationId xmlns:p14="http://schemas.microsoft.com/office/powerpoint/2010/main" val="5658011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221630"/>
            <a:ext cx="11114728" cy="3264770"/>
          </a:xfrm>
          <a:prstGeom prst="rect">
            <a:avLst/>
          </a:prstGeom>
        </p:spPr>
      </p:pic>
    </p:spTree>
    <p:extLst>
      <p:ext uri="{BB962C8B-B14F-4D97-AF65-F5344CB8AC3E}">
        <p14:creationId xmlns:p14="http://schemas.microsoft.com/office/powerpoint/2010/main" val="1765388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1690688"/>
            <a:ext cx="9373015" cy="5034577"/>
          </a:xfrm>
          <a:prstGeom prst="rect">
            <a:avLst/>
          </a:prstGeom>
        </p:spPr>
      </p:pic>
    </p:spTree>
    <p:extLst>
      <p:ext uri="{BB962C8B-B14F-4D97-AF65-F5344CB8AC3E}">
        <p14:creationId xmlns:p14="http://schemas.microsoft.com/office/powerpoint/2010/main" val="13282861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269924" y="1690688"/>
            <a:ext cx="11786118" cy="5167312"/>
          </a:xfrm>
          <a:prstGeom prst="rect">
            <a:avLst/>
          </a:prstGeom>
        </p:spPr>
      </p:pic>
    </p:spTree>
    <p:extLst>
      <p:ext uri="{BB962C8B-B14F-4D97-AF65-F5344CB8AC3E}">
        <p14:creationId xmlns:p14="http://schemas.microsoft.com/office/powerpoint/2010/main" val="2959028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2909950"/>
            <a:ext cx="11152121" cy="1651776"/>
          </a:xfrm>
          <a:prstGeom prst="rect">
            <a:avLst/>
          </a:prstGeom>
        </p:spPr>
      </p:pic>
    </p:spTree>
    <p:extLst>
      <p:ext uri="{BB962C8B-B14F-4D97-AF65-F5344CB8AC3E}">
        <p14:creationId xmlns:p14="http://schemas.microsoft.com/office/powerpoint/2010/main" val="30432505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Base classes vs HTTP Modules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sp>
        <p:nvSpPr>
          <p:cNvPr id="5" name="Content Placeholder 2"/>
          <p:cNvSpPr txBox="1">
            <a:spLocks/>
          </p:cNvSpPr>
          <p:nvPr/>
        </p:nvSpPr>
        <p:spPr>
          <a:xfrm>
            <a:off x="838200" y="1825624"/>
            <a:ext cx="10515600" cy="4899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u="sng" dirty="0" smtClean="0"/>
              <a:t>Base Controller class</a:t>
            </a:r>
          </a:p>
          <a:p>
            <a:r>
              <a:rPr lang="en-US" sz="4000" dirty="0" smtClean="0"/>
              <a:t>Super easy</a:t>
            </a:r>
          </a:p>
          <a:p>
            <a:r>
              <a:rPr lang="en-US" sz="4000" dirty="0" smtClean="0"/>
              <a:t>Requires </a:t>
            </a:r>
            <a:r>
              <a:rPr lang="en-US" sz="4000" dirty="0" err="1" smtClean="0"/>
              <a:t>devs</a:t>
            </a:r>
            <a:r>
              <a:rPr lang="en-US" sz="4000" dirty="0" smtClean="0"/>
              <a:t> to inherit their controllers from it</a:t>
            </a:r>
          </a:p>
          <a:p>
            <a:endParaRPr lang="en-US" sz="4000" dirty="0" smtClean="0"/>
          </a:p>
          <a:p>
            <a:pPr marL="0" indent="0">
              <a:buNone/>
            </a:pPr>
            <a:r>
              <a:rPr lang="en-US" sz="4000" u="sng" dirty="0" smtClean="0"/>
              <a:t>HTTP Modules</a:t>
            </a:r>
            <a:endParaRPr lang="en-US" sz="4000" i="1" u="sng" dirty="0" smtClean="0"/>
          </a:p>
          <a:p>
            <a:r>
              <a:rPr lang="en-US" sz="4000" dirty="0" smtClean="0"/>
              <a:t>A little extra effort / impacts non-MVC requests</a:t>
            </a:r>
          </a:p>
          <a:p>
            <a:r>
              <a:rPr lang="en-US" sz="4000" dirty="0" smtClean="0"/>
              <a:t>Requires zero changes to feature code</a:t>
            </a:r>
          </a:p>
          <a:p>
            <a:endParaRPr lang="en-US" sz="3200" dirty="0" smtClean="0"/>
          </a:p>
          <a:p>
            <a:pPr marL="0" indent="0">
              <a:buFont typeface="Arial" panose="020B0604020202020204" pitchFamily="34" charset="0"/>
              <a:buNone/>
            </a:pPr>
            <a:endParaRPr lang="en-US" sz="4000" dirty="0" smtClean="0"/>
          </a:p>
          <a:p>
            <a:endParaRPr lang="en-US" sz="4000" dirty="0" smtClean="0"/>
          </a:p>
          <a:p>
            <a:endParaRPr lang="en-US" sz="4000" dirty="0" smtClean="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51677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Access Control</a:t>
            </a:r>
            <a:br>
              <a:rPr lang="en-US" sz="4800" dirty="0" smtClean="0"/>
            </a:br>
            <a:r>
              <a:rPr lang="en-US" sz="4800" dirty="0"/>
              <a:t/>
            </a:r>
            <a:br>
              <a:rPr lang="en-US" sz="4800" dirty="0"/>
            </a:br>
            <a:r>
              <a:rPr lang="en-US" dirty="0" smtClean="0">
                <a:solidFill>
                  <a:srgbClr val="013947"/>
                </a:solidFill>
              </a:rPr>
              <a:t>Keeping Bob's hands off Alice's data</a:t>
            </a:r>
            <a:endParaRPr lang="en-US" sz="4800" dirty="0">
              <a:solidFill>
                <a:srgbClr val="013947"/>
              </a:solidFill>
            </a:endParaRPr>
          </a:p>
        </p:txBody>
      </p:sp>
    </p:spTree>
    <p:extLst>
      <p:ext uri="{BB962C8B-B14F-4D97-AF65-F5344CB8AC3E}">
        <p14:creationId xmlns:p14="http://schemas.microsoft.com/office/powerpoint/2010/main" val="1068382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strike="sngStrike" dirty="0" smtClean="0">
                <a:solidFill>
                  <a:schemeClr val="bg1">
                    <a:lumMod val="75000"/>
                  </a:schemeClr>
                </a:solidFill>
              </a:rPr>
              <a:t>I hate writing secure code</a:t>
            </a:r>
            <a:br>
              <a:rPr lang="en-US" sz="4800" strike="sngStrike" dirty="0" smtClean="0">
                <a:solidFill>
                  <a:schemeClr val="bg1">
                    <a:lumMod val="75000"/>
                  </a:schemeClr>
                </a:solidFill>
              </a:rPr>
            </a:br>
            <a:r>
              <a:rPr lang="en-US" sz="4800" strike="sngStrike" dirty="0" smtClean="0">
                <a:solidFill>
                  <a:schemeClr val="bg1">
                    <a:lumMod val="75000"/>
                  </a:schemeClr>
                </a:solidFill>
              </a:rPr>
              <a:t>I hate writing secure features</a:t>
            </a:r>
            <a:r>
              <a:rPr lang="en-US" sz="4800" strike="sngStrike" dirty="0" smtClean="0"/>
              <a:t/>
            </a:r>
            <a:br>
              <a:rPr lang="en-US" sz="4800" strike="sngStrike" dirty="0" smtClean="0"/>
            </a:br>
            <a:r>
              <a:rPr lang="en-US" sz="4800" dirty="0" smtClean="0"/>
              <a:t>I hate implementing </a:t>
            </a:r>
            <a:r>
              <a:rPr lang="en-US" sz="4800" i="1" dirty="0" smtClean="0"/>
              <a:t>cross-cutting security concerns</a:t>
            </a:r>
            <a:r>
              <a:rPr lang="en-US" sz="4800" dirty="0" smtClean="0"/>
              <a:t> by repeating the same patterns over and over again in my feature-level code</a:t>
            </a:r>
            <a:endParaRPr lang="en-US" sz="4800" dirty="0"/>
          </a:p>
        </p:txBody>
      </p:sp>
    </p:spTree>
    <p:extLst>
      <p:ext uri="{BB962C8B-B14F-4D97-AF65-F5344CB8AC3E}">
        <p14:creationId xmlns:p14="http://schemas.microsoft.com/office/powerpoint/2010/main" val="38460567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feature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135339"/>
            <a:ext cx="11037660" cy="4280208"/>
          </a:xfrm>
          <a:prstGeom prst="rect">
            <a:avLst/>
          </a:prstGeom>
        </p:spPr>
      </p:pic>
    </p:spTree>
    <p:extLst>
      <p:ext uri="{BB962C8B-B14F-4D97-AF65-F5344CB8AC3E}">
        <p14:creationId xmlns:p14="http://schemas.microsoft.com/office/powerpoint/2010/main" val="11509701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feature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449419" y="1825624"/>
            <a:ext cx="11614245" cy="4324453"/>
          </a:xfrm>
          <a:prstGeom prst="rect">
            <a:avLst/>
          </a:prstGeom>
        </p:spPr>
      </p:pic>
    </p:spTree>
    <p:extLst>
      <p:ext uri="{BB962C8B-B14F-4D97-AF65-F5344CB8AC3E}">
        <p14:creationId xmlns:p14="http://schemas.microsoft.com/office/powerpoint/2010/main" val="37600078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framework</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2194332"/>
            <a:ext cx="10894379" cy="3852505"/>
          </a:xfrm>
          <a:prstGeom prst="rect">
            <a:avLst/>
          </a:prstGeom>
        </p:spPr>
      </p:pic>
    </p:spTree>
    <p:extLst>
      <p:ext uri="{BB962C8B-B14F-4D97-AF65-F5344CB8AC3E}">
        <p14:creationId xmlns:p14="http://schemas.microsoft.com/office/powerpoint/2010/main" val="5994665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framework</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2253325"/>
            <a:ext cx="10782445" cy="3823009"/>
          </a:xfrm>
          <a:prstGeom prst="rect">
            <a:avLst/>
          </a:prstGeom>
        </p:spPr>
      </p:pic>
    </p:spTree>
    <p:extLst>
      <p:ext uri="{BB962C8B-B14F-4D97-AF65-F5344CB8AC3E}">
        <p14:creationId xmlns:p14="http://schemas.microsoft.com/office/powerpoint/2010/main" val="25159742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2032100"/>
            <a:ext cx="11207988" cy="4383447"/>
          </a:xfrm>
          <a:prstGeom prst="rect">
            <a:avLst/>
          </a:prstGeom>
        </p:spPr>
      </p:pic>
    </p:spTree>
    <p:extLst>
      <p:ext uri="{BB962C8B-B14F-4D97-AF65-F5344CB8AC3E}">
        <p14:creationId xmlns:p14="http://schemas.microsoft.com/office/powerpoint/2010/main" val="11426351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209082"/>
            <a:ext cx="8920022" cy="2274428"/>
          </a:xfrm>
          <a:prstGeom prst="rect">
            <a:avLst/>
          </a:prstGeom>
        </p:spPr>
      </p:pic>
      <p:pic>
        <p:nvPicPr>
          <p:cNvPr id="6" name="Picture 5"/>
          <p:cNvPicPr>
            <a:picLocks noChangeAspect="1"/>
          </p:cNvPicPr>
          <p:nvPr/>
        </p:nvPicPr>
        <p:blipFill>
          <a:blip r:embed="rId4"/>
          <a:stretch>
            <a:fillRect/>
          </a:stretch>
        </p:blipFill>
        <p:spPr>
          <a:xfrm>
            <a:off x="838200" y="4866968"/>
            <a:ext cx="4033116" cy="1991032"/>
          </a:xfrm>
          <a:prstGeom prst="rect">
            <a:avLst/>
          </a:prstGeom>
        </p:spPr>
      </p:pic>
    </p:spTree>
    <p:extLst>
      <p:ext uri="{BB962C8B-B14F-4D97-AF65-F5344CB8AC3E}">
        <p14:creationId xmlns:p14="http://schemas.microsoft.com/office/powerpoint/2010/main" val="24909185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359046" y="1471339"/>
            <a:ext cx="11808716" cy="5386661"/>
          </a:xfrm>
          <a:prstGeom prst="rect">
            <a:avLst/>
          </a:prstGeom>
        </p:spPr>
      </p:pic>
    </p:spTree>
    <p:extLst>
      <p:ext uri="{BB962C8B-B14F-4D97-AF65-F5344CB8AC3E}">
        <p14:creationId xmlns:p14="http://schemas.microsoft.com/office/powerpoint/2010/main" val="7899075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46711" y="3034992"/>
            <a:ext cx="11345289" cy="1566505"/>
          </a:xfrm>
          <a:prstGeom prst="rect">
            <a:avLst/>
          </a:prstGeom>
        </p:spPr>
      </p:pic>
    </p:spTree>
    <p:extLst>
      <p:ext uri="{BB962C8B-B14F-4D97-AF65-F5344CB8AC3E}">
        <p14:creationId xmlns:p14="http://schemas.microsoft.com/office/powerpoint/2010/main" val="35641757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1491594"/>
            <a:ext cx="10701511" cy="5233671"/>
          </a:xfrm>
          <a:prstGeom prst="rect">
            <a:avLst/>
          </a:prstGeom>
        </p:spPr>
      </p:pic>
    </p:spTree>
    <p:extLst>
      <p:ext uri="{BB962C8B-B14F-4D97-AF65-F5344CB8AC3E}">
        <p14:creationId xmlns:p14="http://schemas.microsoft.com/office/powerpoint/2010/main" val="8208674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framework</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607646"/>
            <a:ext cx="11147699" cy="3173722"/>
          </a:xfrm>
          <a:prstGeom prst="rect">
            <a:avLst/>
          </a:prstGeom>
        </p:spPr>
      </p:pic>
    </p:spTree>
    <p:extLst>
      <p:ext uri="{BB962C8B-B14F-4D97-AF65-F5344CB8AC3E}">
        <p14:creationId xmlns:p14="http://schemas.microsoft.com/office/powerpoint/2010/main" val="3053964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t>Define "cross cutting" security concerns</a:t>
            </a:r>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6512305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Page-level Authorization</a:t>
            </a:r>
            <a:br>
              <a:rPr lang="en-US" sz="4800" dirty="0" smtClean="0"/>
            </a:br>
            <a:r>
              <a:rPr lang="en-US" sz="4800" dirty="0"/>
              <a:t/>
            </a:r>
            <a:br>
              <a:rPr lang="en-US" sz="4800" dirty="0"/>
            </a:br>
            <a:r>
              <a:rPr lang="en-US" dirty="0" smtClean="0">
                <a:solidFill>
                  <a:srgbClr val="013947"/>
                </a:solidFill>
              </a:rPr>
              <a:t>Keeping Bob in his sandbox </a:t>
            </a:r>
            <a:endParaRPr lang="en-US" sz="4800" dirty="0">
              <a:solidFill>
                <a:srgbClr val="013947"/>
              </a:solidFill>
            </a:endParaRPr>
          </a:p>
        </p:txBody>
      </p:sp>
    </p:spTree>
    <p:extLst>
      <p:ext uri="{BB962C8B-B14F-4D97-AF65-F5344CB8AC3E}">
        <p14:creationId xmlns:p14="http://schemas.microsoft.com/office/powerpoint/2010/main" val="4108538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Page Authorization –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911595"/>
            <a:ext cx="11163466" cy="2855025"/>
          </a:xfrm>
          <a:prstGeom prst="rect">
            <a:avLst/>
          </a:prstGeom>
        </p:spPr>
      </p:pic>
    </p:spTree>
    <p:extLst>
      <p:ext uri="{BB962C8B-B14F-4D97-AF65-F5344CB8AC3E}">
        <p14:creationId xmlns:p14="http://schemas.microsoft.com/office/powerpoint/2010/main" val="30653000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Page Authorization –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911595"/>
            <a:ext cx="11163466" cy="2855025"/>
          </a:xfrm>
          <a:prstGeom prst="rect">
            <a:avLst/>
          </a:prstGeom>
        </p:spPr>
      </p:pic>
      <p:pic>
        <p:nvPicPr>
          <p:cNvPr id="5" name="Picture 4"/>
          <p:cNvPicPr>
            <a:picLocks noChangeAspect="1"/>
          </p:cNvPicPr>
          <p:nvPr/>
        </p:nvPicPr>
        <p:blipFill>
          <a:blip r:embed="rId4"/>
          <a:stretch>
            <a:fillRect/>
          </a:stretch>
        </p:blipFill>
        <p:spPr>
          <a:xfrm>
            <a:off x="838200" y="2911595"/>
            <a:ext cx="11163466" cy="2855025"/>
          </a:xfrm>
          <a:prstGeom prst="rect">
            <a:avLst/>
          </a:prstGeom>
        </p:spPr>
      </p:pic>
    </p:spTree>
    <p:extLst>
      <p:ext uri="{BB962C8B-B14F-4D97-AF65-F5344CB8AC3E}">
        <p14:creationId xmlns:p14="http://schemas.microsoft.com/office/powerpoint/2010/main" val="38980667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Page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721471"/>
            <a:ext cx="9677400" cy="1971323"/>
          </a:xfrm>
          <a:prstGeom prst="rect">
            <a:avLst/>
          </a:prstGeom>
        </p:spPr>
      </p:pic>
    </p:spTree>
    <p:extLst>
      <p:ext uri="{BB962C8B-B14F-4D97-AF65-F5344CB8AC3E}">
        <p14:creationId xmlns:p14="http://schemas.microsoft.com/office/powerpoint/2010/main" val="40460027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133231" y="133650"/>
            <a:ext cx="11973255" cy="6488376"/>
          </a:xfrm>
          <a:prstGeom prst="rect">
            <a:avLst/>
          </a:prstGeom>
        </p:spPr>
      </p:pic>
    </p:spTree>
    <p:extLst>
      <p:ext uri="{BB962C8B-B14F-4D97-AF65-F5344CB8AC3E}">
        <p14:creationId xmlns:p14="http://schemas.microsoft.com/office/powerpoint/2010/main" val="13668985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API Authorization</a:t>
            </a:r>
            <a:br>
              <a:rPr lang="en-US" sz="4800" dirty="0" smtClean="0"/>
            </a:br>
            <a:r>
              <a:rPr lang="en-US" sz="4800" dirty="0"/>
              <a:t/>
            </a:r>
            <a:br>
              <a:rPr lang="en-US" sz="4800" dirty="0"/>
            </a:br>
            <a:r>
              <a:rPr lang="en-US" dirty="0" smtClean="0">
                <a:solidFill>
                  <a:srgbClr val="013947"/>
                </a:solidFill>
              </a:rPr>
              <a:t>Cool kids create web APIs, not web pages</a:t>
            </a:r>
            <a:endParaRPr lang="en-US" sz="4800" dirty="0">
              <a:solidFill>
                <a:srgbClr val="013947"/>
              </a:solidFill>
            </a:endParaRPr>
          </a:p>
        </p:txBody>
      </p:sp>
    </p:spTree>
    <p:extLst>
      <p:ext uri="{BB962C8B-B14F-4D97-AF65-F5344CB8AC3E}">
        <p14:creationId xmlns:p14="http://schemas.microsoft.com/office/powerpoint/2010/main" val="13509807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Authorization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367253"/>
            <a:ext cx="11271417" cy="3506664"/>
          </a:xfrm>
          <a:prstGeom prst="rect">
            <a:avLst/>
          </a:prstGeom>
        </p:spPr>
      </p:pic>
    </p:spTree>
    <p:extLst>
      <p:ext uri="{BB962C8B-B14F-4D97-AF65-F5344CB8AC3E}">
        <p14:creationId xmlns:p14="http://schemas.microsoft.com/office/powerpoint/2010/main" val="7502964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Authorization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444309"/>
            <a:ext cx="11216842" cy="3352551"/>
          </a:xfrm>
          <a:prstGeom prst="rect">
            <a:avLst/>
          </a:prstGeom>
        </p:spPr>
      </p:pic>
      <p:pic>
        <p:nvPicPr>
          <p:cNvPr id="6" name="Picture 5"/>
          <p:cNvPicPr>
            <a:picLocks noChangeAspect="1"/>
          </p:cNvPicPr>
          <p:nvPr/>
        </p:nvPicPr>
        <p:blipFill>
          <a:blip r:embed="rId4"/>
          <a:stretch>
            <a:fillRect/>
          </a:stretch>
        </p:blipFill>
        <p:spPr>
          <a:xfrm>
            <a:off x="838200" y="5184665"/>
            <a:ext cx="9367430" cy="1365816"/>
          </a:xfrm>
          <a:prstGeom prst="rect">
            <a:avLst/>
          </a:prstGeom>
        </p:spPr>
      </p:pic>
      <p:pic>
        <p:nvPicPr>
          <p:cNvPr id="7" name="Picture 6"/>
          <p:cNvPicPr>
            <a:picLocks noChangeAspect="1"/>
          </p:cNvPicPr>
          <p:nvPr/>
        </p:nvPicPr>
        <p:blipFill>
          <a:blip r:embed="rId5"/>
          <a:stretch>
            <a:fillRect/>
          </a:stretch>
        </p:blipFill>
        <p:spPr>
          <a:xfrm>
            <a:off x="761946" y="4289315"/>
            <a:ext cx="11058525" cy="895350"/>
          </a:xfrm>
          <a:prstGeom prst="rect">
            <a:avLst/>
          </a:prstGeom>
        </p:spPr>
      </p:pic>
      <p:pic>
        <p:nvPicPr>
          <p:cNvPr id="8" name="Picture 7"/>
          <p:cNvPicPr>
            <a:picLocks noChangeAspect="1"/>
          </p:cNvPicPr>
          <p:nvPr/>
        </p:nvPicPr>
        <p:blipFill>
          <a:blip r:embed="rId5"/>
          <a:stretch>
            <a:fillRect/>
          </a:stretch>
        </p:blipFill>
        <p:spPr>
          <a:xfrm>
            <a:off x="566737" y="3428281"/>
            <a:ext cx="11058525" cy="895350"/>
          </a:xfrm>
          <a:prstGeom prst="rect">
            <a:avLst/>
          </a:prstGeom>
        </p:spPr>
      </p:pic>
    </p:spTree>
    <p:extLst>
      <p:ext uri="{BB962C8B-B14F-4D97-AF65-F5344CB8AC3E}">
        <p14:creationId xmlns:p14="http://schemas.microsoft.com/office/powerpoint/2010/main" val="8351540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Property-level Authorization</a:t>
            </a:r>
            <a:br>
              <a:rPr lang="en-US" sz="4800" dirty="0" smtClean="0"/>
            </a:br>
            <a:r>
              <a:rPr lang="en-US" sz="4800" dirty="0"/>
              <a:t/>
            </a:r>
            <a:br>
              <a:rPr lang="en-US" sz="4800" dirty="0"/>
            </a:br>
            <a:r>
              <a:rPr lang="en-US" dirty="0" smtClean="0">
                <a:solidFill>
                  <a:srgbClr val="013947"/>
                </a:solidFill>
              </a:rPr>
              <a:t>Down the rabbit hole with </a:t>
            </a:r>
            <a:r>
              <a:rPr lang="en-US" dirty="0" err="1" smtClean="0">
                <a:solidFill>
                  <a:srgbClr val="013947"/>
                </a:solidFill>
              </a:rPr>
              <a:t>PostSharp</a:t>
            </a:r>
            <a:endParaRPr lang="en-US" sz="4800" dirty="0">
              <a:solidFill>
                <a:srgbClr val="013947"/>
              </a:solidFill>
            </a:endParaRPr>
          </a:p>
        </p:txBody>
      </p:sp>
    </p:spTree>
    <p:extLst>
      <p:ext uri="{BB962C8B-B14F-4D97-AF65-F5344CB8AC3E}">
        <p14:creationId xmlns:p14="http://schemas.microsoft.com/office/powerpoint/2010/main" val="34325960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Property </a:t>
            </a:r>
            <a:r>
              <a:rPr lang="en-US" sz="4800" dirty="0"/>
              <a:t>Authorization –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019735"/>
            <a:ext cx="11325789" cy="4263077"/>
          </a:xfrm>
          <a:prstGeom prst="rect">
            <a:avLst/>
          </a:prstGeom>
        </p:spPr>
      </p:pic>
    </p:spTree>
    <p:extLst>
      <p:ext uri="{BB962C8B-B14F-4D97-AF65-F5344CB8AC3E}">
        <p14:creationId xmlns:p14="http://schemas.microsoft.com/office/powerpoint/2010/main" val="806865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solidFill>
                  <a:schemeClr val="bg1">
                    <a:lumMod val="65000"/>
                  </a:schemeClr>
                </a:solidFill>
              </a:rPr>
              <a:t>Define "cross cutting" security concerns</a:t>
            </a:r>
          </a:p>
          <a:p>
            <a:endParaRPr lang="en-US" sz="4000" dirty="0"/>
          </a:p>
          <a:p>
            <a:r>
              <a:rPr lang="en-US" sz="4000" dirty="0" smtClean="0"/>
              <a:t>"Secure by default" examples</a:t>
            </a:r>
          </a:p>
          <a:p>
            <a:endParaRPr lang="en-US" sz="4000" dirty="0"/>
          </a:p>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9023178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136103"/>
            <a:ext cx="7184923" cy="3968963"/>
          </a:xfrm>
          <a:prstGeom prst="rect">
            <a:avLst/>
          </a:prstGeom>
        </p:spPr>
      </p:pic>
    </p:spTree>
    <p:extLst>
      <p:ext uri="{BB962C8B-B14F-4D97-AF65-F5344CB8AC3E}">
        <p14:creationId xmlns:p14="http://schemas.microsoft.com/office/powerpoint/2010/main" val="33050150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7" name="Picture 6"/>
          <p:cNvPicPr>
            <a:picLocks noChangeAspect="1"/>
          </p:cNvPicPr>
          <p:nvPr/>
        </p:nvPicPr>
        <p:blipFill>
          <a:blip r:embed="rId3"/>
          <a:stretch>
            <a:fillRect/>
          </a:stretch>
        </p:blipFill>
        <p:spPr>
          <a:xfrm>
            <a:off x="351501" y="1599785"/>
            <a:ext cx="11690263" cy="1441337"/>
          </a:xfrm>
          <a:prstGeom prst="rect">
            <a:avLst/>
          </a:prstGeom>
        </p:spPr>
      </p:pic>
    </p:spTree>
    <p:extLst>
      <p:ext uri="{BB962C8B-B14F-4D97-AF65-F5344CB8AC3E}">
        <p14:creationId xmlns:p14="http://schemas.microsoft.com/office/powerpoint/2010/main" val="13928494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351502" y="1599786"/>
            <a:ext cx="11690262" cy="5258213"/>
          </a:xfrm>
          <a:prstGeom prst="rect">
            <a:avLst/>
          </a:prstGeom>
        </p:spPr>
      </p:pic>
      <p:pic>
        <p:nvPicPr>
          <p:cNvPr id="4" name="Picture 3"/>
          <p:cNvPicPr>
            <a:picLocks noChangeAspect="1"/>
          </p:cNvPicPr>
          <p:nvPr/>
        </p:nvPicPr>
        <p:blipFill>
          <a:blip r:embed="rId4"/>
          <a:stretch>
            <a:fillRect/>
          </a:stretch>
        </p:blipFill>
        <p:spPr>
          <a:xfrm>
            <a:off x="6833396" y="5167398"/>
            <a:ext cx="880010" cy="685142"/>
          </a:xfrm>
          <a:prstGeom prst="rect">
            <a:avLst/>
          </a:prstGeom>
        </p:spPr>
      </p:pic>
    </p:spTree>
    <p:extLst>
      <p:ext uri="{BB962C8B-B14F-4D97-AF65-F5344CB8AC3E}">
        <p14:creationId xmlns:p14="http://schemas.microsoft.com/office/powerpoint/2010/main" val="16994177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198603" y="85314"/>
            <a:ext cx="9276976" cy="6772686"/>
          </a:xfrm>
          <a:prstGeom prst="rect">
            <a:avLst/>
          </a:prstGeom>
        </p:spPr>
      </p:pic>
    </p:spTree>
    <p:extLst>
      <p:ext uri="{BB962C8B-B14F-4D97-AF65-F5344CB8AC3E}">
        <p14:creationId xmlns:p14="http://schemas.microsoft.com/office/powerpoint/2010/main" val="41593945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136103"/>
            <a:ext cx="7184923" cy="3968963"/>
          </a:xfrm>
          <a:prstGeom prst="rect">
            <a:avLst/>
          </a:prstGeom>
        </p:spPr>
      </p:pic>
    </p:spTree>
    <p:extLst>
      <p:ext uri="{BB962C8B-B14F-4D97-AF65-F5344CB8AC3E}">
        <p14:creationId xmlns:p14="http://schemas.microsoft.com/office/powerpoint/2010/main" val="11321862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Other uses for </a:t>
            </a:r>
            <a:r>
              <a:rPr lang="en-US" sz="4800" dirty="0" err="1" smtClean="0"/>
              <a:t>PostSharp</a:t>
            </a:r>
            <a:endParaRPr lang="en-US" sz="4800" dirty="0"/>
          </a:p>
        </p:txBody>
      </p:sp>
      <p:pic>
        <p:nvPicPr>
          <p:cNvPr id="7" name="Picture 6"/>
          <p:cNvPicPr>
            <a:picLocks noChangeAspect="1"/>
          </p:cNvPicPr>
          <p:nvPr/>
        </p:nvPicPr>
        <p:blipFill>
          <a:blip r:embed="rId3"/>
          <a:stretch>
            <a:fillRect/>
          </a:stretch>
        </p:blipFill>
        <p:spPr>
          <a:xfrm>
            <a:off x="838199" y="1690688"/>
            <a:ext cx="9281845" cy="5115328"/>
          </a:xfrm>
          <a:prstGeom prst="rect">
            <a:avLst/>
          </a:prstGeom>
        </p:spPr>
      </p:pic>
    </p:spTree>
    <p:extLst>
      <p:ext uri="{BB962C8B-B14F-4D97-AF65-F5344CB8AC3E}">
        <p14:creationId xmlns:p14="http://schemas.microsoft.com/office/powerpoint/2010/main" val="29332747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Other uses for </a:t>
            </a:r>
            <a:r>
              <a:rPr lang="en-US" sz="4800" dirty="0" err="1" smtClean="0"/>
              <a:t>PostSharp</a:t>
            </a:r>
            <a:endParaRPr lang="en-US" sz="4800" dirty="0"/>
          </a:p>
        </p:txBody>
      </p:sp>
      <p:pic>
        <p:nvPicPr>
          <p:cNvPr id="3" name="Picture 2"/>
          <p:cNvPicPr>
            <a:picLocks noChangeAspect="1"/>
          </p:cNvPicPr>
          <p:nvPr/>
        </p:nvPicPr>
        <p:blipFill>
          <a:blip r:embed="rId3"/>
          <a:stretch>
            <a:fillRect/>
          </a:stretch>
        </p:blipFill>
        <p:spPr>
          <a:xfrm>
            <a:off x="838200" y="1690687"/>
            <a:ext cx="9526072" cy="5059433"/>
          </a:xfrm>
          <a:prstGeom prst="rect">
            <a:avLst/>
          </a:prstGeom>
        </p:spPr>
      </p:pic>
    </p:spTree>
    <p:extLst>
      <p:ext uri="{BB962C8B-B14F-4D97-AF65-F5344CB8AC3E}">
        <p14:creationId xmlns:p14="http://schemas.microsoft.com/office/powerpoint/2010/main" val="1368552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Auditing and Testing</a:t>
            </a:r>
            <a:br>
              <a:rPr lang="en-US" sz="4800" dirty="0" smtClean="0"/>
            </a:br>
            <a:r>
              <a:rPr lang="en-US" sz="4800" dirty="0"/>
              <a:t/>
            </a:r>
            <a:br>
              <a:rPr lang="en-US" sz="4800" dirty="0"/>
            </a:br>
            <a:r>
              <a:rPr lang="en-US" dirty="0" smtClean="0">
                <a:solidFill>
                  <a:srgbClr val="013947"/>
                </a:solidFill>
              </a:rPr>
              <a:t>Try </a:t>
            </a:r>
            <a:r>
              <a:rPr lang="en-US" i="1" dirty="0" smtClean="0">
                <a:solidFill>
                  <a:srgbClr val="013947"/>
                </a:solidFill>
              </a:rPr>
              <a:t>this </a:t>
            </a:r>
            <a:r>
              <a:rPr lang="en-US" dirty="0" smtClean="0">
                <a:solidFill>
                  <a:srgbClr val="013947"/>
                </a:solidFill>
              </a:rPr>
              <a:t>with your fancy dynamic language!</a:t>
            </a:r>
            <a:endParaRPr lang="en-US" sz="4800" dirty="0">
              <a:solidFill>
                <a:srgbClr val="013947"/>
              </a:solidFill>
            </a:endParaRPr>
          </a:p>
        </p:txBody>
      </p:sp>
    </p:spTree>
    <p:extLst>
      <p:ext uri="{BB962C8B-B14F-4D97-AF65-F5344CB8AC3E}">
        <p14:creationId xmlns:p14="http://schemas.microsoft.com/office/powerpoint/2010/main" val="19992073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Authorization auditing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1690688"/>
            <a:ext cx="7509387" cy="5073546"/>
          </a:xfrm>
          <a:prstGeom prst="rect">
            <a:avLst/>
          </a:prstGeom>
        </p:spPr>
      </p:pic>
    </p:spTree>
    <p:extLst>
      <p:ext uri="{BB962C8B-B14F-4D97-AF65-F5344CB8AC3E}">
        <p14:creationId xmlns:p14="http://schemas.microsoft.com/office/powerpoint/2010/main" val="398198283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8817773" cy="5005080"/>
          </a:xfrm>
          <a:prstGeom prst="rect">
            <a:avLst/>
          </a:prstGeom>
        </p:spPr>
      </p:pic>
    </p:spTree>
    <p:extLst>
      <p:ext uri="{BB962C8B-B14F-4D97-AF65-F5344CB8AC3E}">
        <p14:creationId xmlns:p14="http://schemas.microsoft.com/office/powerpoint/2010/main" val="2488286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solidFill>
                  <a:schemeClr val="bg1">
                    <a:lumMod val="65000"/>
                  </a:schemeClr>
                </a:solidFill>
              </a:rPr>
              <a:t>Define "cross cutting" security concerns</a:t>
            </a:r>
          </a:p>
          <a:p>
            <a:endParaRPr lang="en-US" sz="4000" dirty="0">
              <a:solidFill>
                <a:schemeClr val="bg1">
                  <a:lumMod val="65000"/>
                </a:schemeClr>
              </a:solidFill>
            </a:endParaRPr>
          </a:p>
          <a:p>
            <a:r>
              <a:rPr lang="en-US" sz="4000" dirty="0" smtClean="0">
                <a:solidFill>
                  <a:schemeClr val="bg1">
                    <a:lumMod val="65000"/>
                  </a:schemeClr>
                </a:solidFill>
              </a:rPr>
              <a:t>"Secure by default" examples</a:t>
            </a:r>
          </a:p>
          <a:p>
            <a:endParaRPr lang="en-US" sz="4000" dirty="0"/>
          </a:p>
          <a:p>
            <a:r>
              <a:rPr lang="en-US" sz="4000" dirty="0" smtClean="0"/>
              <a:t>Declarative vs Imperative security</a:t>
            </a:r>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0169415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1378206"/>
            <a:ext cx="11318310" cy="5479794"/>
          </a:xfrm>
          <a:prstGeom prst="rect">
            <a:avLst/>
          </a:prstGeom>
        </p:spPr>
      </p:pic>
    </p:spTree>
    <p:extLst>
      <p:ext uri="{BB962C8B-B14F-4D97-AF65-F5344CB8AC3E}">
        <p14:creationId xmlns:p14="http://schemas.microsoft.com/office/powerpoint/2010/main" val="363288915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1825624"/>
            <a:ext cx="8467167" cy="4457189"/>
          </a:xfrm>
          <a:prstGeom prst="rect">
            <a:avLst/>
          </a:prstGeom>
        </p:spPr>
      </p:pic>
    </p:spTree>
    <p:extLst>
      <p:ext uri="{BB962C8B-B14F-4D97-AF65-F5344CB8AC3E}">
        <p14:creationId xmlns:p14="http://schemas.microsoft.com/office/powerpoint/2010/main" val="17401415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8817773" cy="5005080"/>
          </a:xfrm>
          <a:prstGeom prst="rect">
            <a:avLst/>
          </a:prstGeom>
        </p:spPr>
      </p:pic>
    </p:spTree>
    <p:extLst>
      <p:ext uri="{BB962C8B-B14F-4D97-AF65-F5344CB8AC3E}">
        <p14:creationId xmlns:p14="http://schemas.microsoft.com/office/powerpoint/2010/main" val="9904171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3347554" y="1672545"/>
            <a:ext cx="5496889" cy="1598818"/>
          </a:xfrm>
          <a:prstGeom prst="rect">
            <a:avLst/>
          </a:prstGeom>
        </p:spPr>
      </p:pic>
      <p:sp>
        <p:nvSpPr>
          <p:cNvPr id="7" name="TextBox 6"/>
          <p:cNvSpPr txBox="1"/>
          <p:nvPr/>
        </p:nvSpPr>
        <p:spPr>
          <a:xfrm>
            <a:off x="3832122" y="3797419"/>
            <a:ext cx="4854678" cy="646331"/>
          </a:xfrm>
          <a:prstGeom prst="rect">
            <a:avLst/>
          </a:prstGeom>
          <a:noFill/>
        </p:spPr>
        <p:txBody>
          <a:bodyPr wrap="square" rtlCol="0">
            <a:spAutoFit/>
          </a:bodyPr>
          <a:lstStyle/>
          <a:p>
            <a:r>
              <a:rPr lang="en-US" sz="3600" dirty="0">
                <a:solidFill>
                  <a:srgbClr val="013947"/>
                </a:solidFill>
              </a:rPr>
              <a:t>http://</a:t>
            </a:r>
            <a:r>
              <a:rPr lang="en-US" sz="3600" dirty="0" smtClean="0">
                <a:solidFill>
                  <a:srgbClr val="013947"/>
                </a:solidFill>
              </a:rPr>
              <a:t>approvaltests.com</a:t>
            </a:r>
            <a:endParaRPr lang="en-US" sz="3600" dirty="0">
              <a:solidFill>
                <a:srgbClr val="013947"/>
              </a:solidFill>
            </a:endParaRPr>
          </a:p>
        </p:txBody>
      </p:sp>
    </p:spTree>
    <p:extLst>
      <p:ext uri="{BB962C8B-B14F-4D97-AF65-F5344CB8AC3E}">
        <p14:creationId xmlns:p14="http://schemas.microsoft.com/office/powerpoint/2010/main" val="158885775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1</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1825624"/>
            <a:ext cx="7946506" cy="4811150"/>
          </a:xfrm>
          <a:prstGeom prst="rect">
            <a:avLst/>
          </a:prstGeom>
        </p:spPr>
      </p:pic>
    </p:spTree>
    <p:extLst>
      <p:ext uri="{BB962C8B-B14F-4D97-AF65-F5344CB8AC3E}">
        <p14:creationId xmlns:p14="http://schemas.microsoft.com/office/powerpoint/2010/main" val="366666030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2</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606187"/>
            <a:ext cx="11249815" cy="3028796"/>
          </a:xfrm>
          <a:prstGeom prst="rect">
            <a:avLst/>
          </a:prstGeom>
        </p:spPr>
      </p:pic>
    </p:spTree>
    <p:extLst>
      <p:ext uri="{BB962C8B-B14F-4D97-AF65-F5344CB8AC3E}">
        <p14:creationId xmlns:p14="http://schemas.microsoft.com/office/powerpoint/2010/main" val="288074030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3</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1484210"/>
            <a:ext cx="7361903" cy="5335456"/>
          </a:xfrm>
          <a:prstGeom prst="rect">
            <a:avLst/>
          </a:prstGeom>
        </p:spPr>
      </p:pic>
    </p:spTree>
    <p:extLst>
      <p:ext uri="{BB962C8B-B14F-4D97-AF65-F5344CB8AC3E}">
        <p14:creationId xmlns:p14="http://schemas.microsoft.com/office/powerpoint/2010/main" val="79458339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a:t>
            </a:r>
            <a:r>
              <a:rPr lang="en-US" sz="4800" dirty="0"/>
              <a:t>4</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199" y="1705436"/>
            <a:ext cx="11180747" cy="4724859"/>
          </a:xfrm>
          <a:prstGeom prst="rect">
            <a:avLst/>
          </a:prstGeom>
        </p:spPr>
      </p:pic>
    </p:spTree>
    <p:extLst>
      <p:ext uri="{BB962C8B-B14F-4D97-AF65-F5344CB8AC3E}">
        <p14:creationId xmlns:p14="http://schemas.microsoft.com/office/powerpoint/2010/main" val="288246021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makes auditing easier?</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t>Using [Attributes] to decorate classes/methods</a:t>
            </a:r>
          </a:p>
          <a:p>
            <a:endParaRPr lang="en-US" sz="4000" dirty="0" smtClean="0"/>
          </a:p>
          <a:p>
            <a:r>
              <a:rPr lang="en-US" sz="4000" dirty="0" smtClean="0"/>
              <a:t>Inheriting a base class</a:t>
            </a:r>
          </a:p>
          <a:p>
            <a:endParaRPr lang="en-US" sz="4000" dirty="0"/>
          </a:p>
          <a:p>
            <a:r>
              <a:rPr lang="en-US" sz="4000" dirty="0" smtClean="0"/>
              <a:t>Implementing an interface</a:t>
            </a:r>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6954391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Recap</a:t>
            </a:r>
            <a:br>
              <a:rPr lang="en-US" sz="4800" dirty="0" smtClean="0"/>
            </a:br>
            <a:r>
              <a:rPr lang="en-US" sz="4800" dirty="0"/>
              <a:t/>
            </a:r>
            <a:br>
              <a:rPr lang="en-US" sz="4800" dirty="0"/>
            </a:br>
            <a:r>
              <a:rPr lang="en-US" dirty="0" smtClean="0">
                <a:solidFill>
                  <a:srgbClr val="013947"/>
                </a:solidFill>
              </a:rPr>
              <a:t>The CliffsNotes version</a:t>
            </a:r>
            <a:endParaRPr lang="en-US" sz="4800" dirty="0">
              <a:solidFill>
                <a:srgbClr val="013947"/>
              </a:solidFill>
            </a:endParaRPr>
          </a:p>
        </p:txBody>
      </p:sp>
    </p:spTree>
    <p:extLst>
      <p:ext uri="{BB962C8B-B14F-4D97-AF65-F5344CB8AC3E}">
        <p14:creationId xmlns:p14="http://schemas.microsoft.com/office/powerpoint/2010/main" val="3867943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solidFill>
                  <a:schemeClr val="bg1">
                    <a:lumMod val="65000"/>
                  </a:schemeClr>
                </a:solidFill>
              </a:rPr>
              <a:t>Define "cross cutting" security concerns</a:t>
            </a:r>
          </a:p>
          <a:p>
            <a:endParaRPr lang="en-US" sz="4000" dirty="0">
              <a:solidFill>
                <a:schemeClr val="bg1">
                  <a:lumMod val="65000"/>
                </a:schemeClr>
              </a:solidFill>
            </a:endParaRPr>
          </a:p>
          <a:p>
            <a:r>
              <a:rPr lang="en-US" sz="4000" dirty="0" smtClean="0">
                <a:solidFill>
                  <a:schemeClr val="bg1">
                    <a:lumMod val="65000"/>
                  </a:schemeClr>
                </a:solidFill>
              </a:rPr>
              <a:t>"Secure by default" examples</a:t>
            </a:r>
          </a:p>
          <a:p>
            <a:endParaRPr lang="en-US" sz="4000" dirty="0">
              <a:solidFill>
                <a:schemeClr val="bg1">
                  <a:lumMod val="65000"/>
                </a:schemeClr>
              </a:solidFill>
            </a:endParaRPr>
          </a:p>
          <a:p>
            <a:r>
              <a:rPr lang="en-US" sz="4000" dirty="0" smtClean="0">
                <a:solidFill>
                  <a:schemeClr val="bg1">
                    <a:lumMod val="65000"/>
                  </a:schemeClr>
                </a:solidFill>
              </a:rPr>
              <a:t>Declarative vs Imperative security</a:t>
            </a:r>
          </a:p>
          <a:p>
            <a:endParaRPr lang="en-US" sz="4000" dirty="0"/>
          </a:p>
          <a:p>
            <a:r>
              <a:rPr lang="en-US" sz="4000" dirty="0" smtClean="0"/>
              <a:t>Audit / Testing</a:t>
            </a:r>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96563489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4115"/>
          </a:xfrm>
        </p:spPr>
        <p:txBody>
          <a:bodyPr>
            <a:normAutofit/>
          </a:bodyPr>
          <a:lstStyle/>
          <a:p>
            <a:r>
              <a:rPr lang="en-US" sz="4800" b="1" dirty="0" smtClean="0"/>
              <a:t>bit.ly/</a:t>
            </a:r>
            <a:r>
              <a:rPr lang="en-US" sz="4800" b="1" dirty="0" err="1" smtClean="0"/>
              <a:t>DontWriteSecureCode</a:t>
            </a:r>
            <a:endParaRPr lang="en-US" sz="4800" dirty="0"/>
          </a:p>
        </p:txBody>
      </p:sp>
      <p:sp>
        <p:nvSpPr>
          <p:cNvPr id="3" name="Content Placeholder 2"/>
          <p:cNvSpPr>
            <a:spLocks noGrp="1"/>
          </p:cNvSpPr>
          <p:nvPr>
            <p:ph idx="1"/>
          </p:nvPr>
        </p:nvSpPr>
        <p:spPr>
          <a:xfrm>
            <a:off x="838199" y="1825624"/>
            <a:ext cx="10931013" cy="5032376"/>
          </a:xfrm>
        </p:spPr>
        <p:txBody>
          <a:bodyPr>
            <a:normAutofit fontScale="85000" lnSpcReduction="20000"/>
          </a:bodyPr>
          <a:lstStyle/>
          <a:p>
            <a:r>
              <a:rPr lang="en-US" sz="4000" dirty="0" smtClean="0"/>
              <a:t>Global CSRF defense</a:t>
            </a:r>
          </a:p>
          <a:p>
            <a:r>
              <a:rPr lang="en-US" sz="4000" dirty="0" smtClean="0"/>
              <a:t>Private-by-default </a:t>
            </a:r>
            <a:r>
              <a:rPr lang="en-US" sz="4000" dirty="0"/>
              <a:t>MVC controllers</a:t>
            </a:r>
          </a:p>
          <a:p>
            <a:r>
              <a:rPr lang="en-US" sz="4000" dirty="0" smtClean="0"/>
              <a:t>Row level security in SQL Server 2016</a:t>
            </a:r>
          </a:p>
          <a:p>
            <a:r>
              <a:rPr lang="en-US" sz="4000" dirty="0" smtClean="0"/>
              <a:t>Permission-based MVC attributes</a:t>
            </a:r>
          </a:p>
          <a:p>
            <a:r>
              <a:rPr lang="en-US" sz="4000" dirty="0" smtClean="0"/>
              <a:t>Permission-based property access, with </a:t>
            </a:r>
            <a:r>
              <a:rPr lang="en-US" sz="4000" dirty="0" err="1" smtClean="0"/>
              <a:t>PostSharp</a:t>
            </a:r>
            <a:endParaRPr lang="en-US" sz="4000" dirty="0" smtClean="0"/>
          </a:p>
          <a:p>
            <a:r>
              <a:rPr lang="en-US" sz="4000" dirty="0" smtClean="0"/>
              <a:t>Auditing w/ reflection and Approval Tests</a:t>
            </a:r>
          </a:p>
          <a:p>
            <a:pPr marL="0" indent="0">
              <a:buNone/>
            </a:pPr>
            <a:r>
              <a:rPr lang="en-US" sz="4000" b="1" dirty="0" smtClean="0"/>
              <a:t/>
            </a:r>
            <a:br>
              <a:rPr lang="en-US" sz="4000" b="1" dirty="0" smtClean="0"/>
            </a:br>
            <a:r>
              <a:rPr lang="en-US" sz="4000" dirty="0" smtClean="0">
                <a:hlinkClick r:id="rId3"/>
              </a:rPr>
              <a:t>github.com/</a:t>
            </a:r>
            <a:r>
              <a:rPr lang="en-US" sz="4000" dirty="0" err="1" smtClean="0">
                <a:hlinkClick r:id="rId3"/>
              </a:rPr>
              <a:t>spetryjohnson</a:t>
            </a:r>
            <a:r>
              <a:rPr lang="en-US" sz="4000" dirty="0" smtClean="0"/>
              <a:t> </a:t>
            </a:r>
            <a:r>
              <a:rPr lang="en-US" sz="4000" dirty="0">
                <a:solidFill>
                  <a:schemeClr val="bg1">
                    <a:lumMod val="50000"/>
                  </a:schemeClr>
                </a:solidFill>
              </a:rPr>
              <a:t>|</a:t>
            </a:r>
            <a:r>
              <a:rPr lang="en-US" sz="4000" dirty="0"/>
              <a:t> </a:t>
            </a:r>
            <a:r>
              <a:rPr lang="en-US" sz="4000" dirty="0">
                <a:hlinkClick r:id="rId4"/>
              </a:rPr>
              <a:t>www.petry-johnson.com</a:t>
            </a:r>
            <a:r>
              <a:rPr lang="en-US" sz="4000" dirty="0"/>
              <a:t/>
            </a:r>
            <a:br>
              <a:rPr lang="en-US" sz="4000" dirty="0"/>
            </a:br>
            <a:endParaRPr lang="en-US" sz="4000" dirty="0"/>
          </a:p>
          <a:p>
            <a:pPr marL="0" indent="0" algn="ctr">
              <a:buNone/>
            </a:pPr>
            <a:r>
              <a:rPr lang="en-US" sz="4000" b="1" dirty="0"/>
              <a:t>@</a:t>
            </a:r>
            <a:r>
              <a:rPr lang="en-US" sz="4000" b="1" dirty="0" err="1"/>
              <a:t>spetryjohnson</a:t>
            </a:r>
            <a:endParaRPr lang="en-US" sz="4000" b="1"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024009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4493"/>
            <a:ext cx="10515600" cy="1325563"/>
          </a:xfrm>
        </p:spPr>
        <p:txBody>
          <a:bodyPr>
            <a:normAutofit/>
          </a:bodyPr>
          <a:lstStyle/>
          <a:p>
            <a:pPr algn="ctr"/>
            <a:r>
              <a:rPr lang="en-US" sz="4800" dirty="0" smtClean="0"/>
              <a:t>Application "framework"</a:t>
            </a:r>
            <a:endParaRPr lang="en-US" sz="4800" dirty="0"/>
          </a:p>
        </p:txBody>
      </p:sp>
      <p:sp>
        <p:nvSpPr>
          <p:cNvPr id="3" name="Content Placeholder 2"/>
          <p:cNvSpPr>
            <a:spLocks noGrp="1"/>
          </p:cNvSpPr>
          <p:nvPr>
            <p:ph idx="1"/>
          </p:nvPr>
        </p:nvSpPr>
        <p:spPr>
          <a:xfrm>
            <a:off x="838200" y="3318387"/>
            <a:ext cx="10515600" cy="1814052"/>
          </a:xfrm>
        </p:spPr>
        <p:txBody>
          <a:bodyPr>
            <a:normAutofit/>
          </a:bodyPr>
          <a:lstStyle/>
          <a:p>
            <a:pPr marL="0" indent="0" algn="ctr">
              <a:buNone/>
            </a:pPr>
            <a:r>
              <a:rPr lang="en-US" sz="4000" dirty="0" smtClean="0"/>
              <a:t>Any code that leverages "hooks"</a:t>
            </a:r>
          </a:p>
          <a:p>
            <a:pPr marL="0" indent="0" algn="ctr">
              <a:buNone/>
            </a:pPr>
            <a:r>
              <a:rPr lang="en-US" sz="4000" dirty="0" smtClean="0"/>
              <a:t>in the underlying system</a:t>
            </a:r>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591414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26732</TotalTime>
  <Words>8765</Words>
  <Application>Microsoft Office PowerPoint</Application>
  <PresentationFormat>Widescreen</PresentationFormat>
  <Paragraphs>774</Paragraphs>
  <Slides>80</Slides>
  <Notes>80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80</vt:i4>
      </vt:variant>
    </vt:vector>
  </HeadingPairs>
  <TitlesOfParts>
    <vt:vector size="85" baseType="lpstr">
      <vt:lpstr>Arial</vt:lpstr>
      <vt:lpstr>Calibri</vt:lpstr>
      <vt:lpstr>Calibri Light</vt:lpstr>
      <vt:lpstr>Corbel</vt:lpstr>
      <vt:lpstr>Office Theme</vt:lpstr>
      <vt:lpstr>Don't Write Secure Code! a (Build secure systems instead)</vt:lpstr>
      <vt:lpstr>I hate writing secure code</vt:lpstr>
      <vt:lpstr>I hate writing secure code I hate writing secure feature code</vt:lpstr>
      <vt:lpstr>I hate writing secure code I hate writing secure features I hate implementing cross-cutting security concerns by repeating the same patterns over and over again in my feature-level code</vt:lpstr>
      <vt:lpstr>What's on the agenda?</vt:lpstr>
      <vt:lpstr>What's on the agenda?</vt:lpstr>
      <vt:lpstr>What's on the agenda?</vt:lpstr>
      <vt:lpstr>What's on the agenda?</vt:lpstr>
      <vt:lpstr>Application "framework"</vt:lpstr>
      <vt:lpstr>What framework stuff can I tap into?</vt:lpstr>
      <vt:lpstr>"Cross cutting" concern</vt:lpstr>
      <vt:lpstr>"Cross cutting" concerns</vt:lpstr>
      <vt:lpstr>"Cross cutting" concerns</vt:lpstr>
      <vt:lpstr>"Cross cutting" concerns</vt:lpstr>
      <vt:lpstr>"Cross cutting" concerns</vt:lpstr>
      <vt:lpstr>"Cross cutting" concerns</vt:lpstr>
      <vt:lpstr>"Cross cutting" concerns</vt:lpstr>
      <vt:lpstr>"Cross cutting" concerns</vt:lpstr>
      <vt:lpstr>"Cross cutting" concerns</vt:lpstr>
      <vt:lpstr>"Cross cutting" concerns</vt:lpstr>
      <vt:lpstr>"Cross cutting" concerns</vt:lpstr>
      <vt:lpstr>Show me the codez!  bit.ly/DontWriteSecureCode</vt:lpstr>
      <vt:lpstr>Cross Site Request Forgery  Fun fact*: users never log out. Ever.</vt:lpstr>
      <vt:lpstr>Cross Site Request Forgery (CSRF)</vt:lpstr>
      <vt:lpstr>CSRF Defense – feature</vt:lpstr>
      <vt:lpstr>CSRF Defense – feature (ajax)</vt:lpstr>
      <vt:lpstr>CSRF Defense – cross cutting</vt:lpstr>
      <vt:lpstr>CSRF Defense – cross cutting</vt:lpstr>
      <vt:lpstr>CSRF Defense – cross cutting</vt:lpstr>
      <vt:lpstr>CSRF Defense – cross cutting</vt:lpstr>
      <vt:lpstr>CSRF Defense – cross cutting</vt:lpstr>
      <vt:lpstr>CSRF Defense – cross cutting (ajax)</vt:lpstr>
      <vt:lpstr>Authentication  Keeping out the unwashed masses</vt:lpstr>
      <vt:lpstr>Authentication</vt:lpstr>
      <vt:lpstr>Authentication</vt:lpstr>
      <vt:lpstr>Authentication</vt:lpstr>
      <vt:lpstr>Authentication</vt:lpstr>
      <vt:lpstr>Base classes vs HTTP Modules</vt:lpstr>
      <vt:lpstr>Access Control  Keeping Bob's hands off Alice's data</vt:lpstr>
      <vt:lpstr>Access Control – feature</vt:lpstr>
      <vt:lpstr>Access Control – feature</vt:lpstr>
      <vt:lpstr>Access Control – framework</vt:lpstr>
      <vt:lpstr>Access Control – framework</vt:lpstr>
      <vt:lpstr>Access Control – Row Level Security</vt:lpstr>
      <vt:lpstr>Access Control – Row Level Security</vt:lpstr>
      <vt:lpstr>Access Control – Row Level Security</vt:lpstr>
      <vt:lpstr>Access Control – Row Level Security</vt:lpstr>
      <vt:lpstr>Access Control – Row Level Security</vt:lpstr>
      <vt:lpstr>Access Control – framework</vt:lpstr>
      <vt:lpstr>Page-level Authorization  Keeping Bob in his sandbox </vt:lpstr>
      <vt:lpstr>Page Authorization – feature</vt:lpstr>
      <vt:lpstr>Page Authorization – feature</vt:lpstr>
      <vt:lpstr>Page Authorization – cross cutting</vt:lpstr>
      <vt:lpstr>PowerPoint Presentation</vt:lpstr>
      <vt:lpstr>API Authorization  Cool kids create web APIs, not web pages</vt:lpstr>
      <vt:lpstr>API Authorization</vt:lpstr>
      <vt:lpstr>API Authorization</vt:lpstr>
      <vt:lpstr>Property-level Authorization  Down the rabbit hole with PostSharp</vt:lpstr>
      <vt:lpstr>Property Authorization – feature</vt:lpstr>
      <vt:lpstr>Property Authorization – cross cutting</vt:lpstr>
      <vt:lpstr>Property Authorization – cross cutting</vt:lpstr>
      <vt:lpstr>Property Authorization – cross cutting</vt:lpstr>
      <vt:lpstr>PowerPoint Presentation</vt:lpstr>
      <vt:lpstr>Property Authorization – cross cutting</vt:lpstr>
      <vt:lpstr>Other uses for PostSharp</vt:lpstr>
      <vt:lpstr>Other uses for PostSharp</vt:lpstr>
      <vt:lpstr>Auditing and Testing  Try this with your fancy dynamic language!</vt:lpstr>
      <vt:lpstr>Authorization auditing</vt:lpstr>
      <vt:lpstr>Authorization auditing</vt:lpstr>
      <vt:lpstr>Authorization auditing</vt:lpstr>
      <vt:lpstr>Authorization auditing</vt:lpstr>
      <vt:lpstr>Authorization auditing</vt:lpstr>
      <vt:lpstr>PowerPoint Presentation</vt:lpstr>
      <vt:lpstr>Approval Tests – Step 1</vt:lpstr>
      <vt:lpstr>Approval Tests – Step 2</vt:lpstr>
      <vt:lpstr>Approval Tests – Step 3</vt:lpstr>
      <vt:lpstr>Approval Tests – Step 4</vt:lpstr>
      <vt:lpstr>What makes auditing easier?</vt:lpstr>
      <vt:lpstr>Recap  The CliffsNotes version</vt:lpstr>
      <vt:lpstr>bit.ly/DontWriteSecureCode</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836</cp:revision>
  <dcterms:created xsi:type="dcterms:W3CDTF">2013-12-09T01:29:59Z</dcterms:created>
  <dcterms:modified xsi:type="dcterms:W3CDTF">2017-01-13T16:39:39Z</dcterms:modified>
</cp:coreProperties>
</file>