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8" r:id="rId5"/>
    <p:sldId id="276" r:id="rId6"/>
    <p:sldId id="277" r:id="rId7"/>
    <p:sldId id="279" r:id="rId8"/>
    <p:sldId id="280" r:id="rId9"/>
    <p:sldId id="257" r:id="rId10"/>
    <p:sldId id="258" r:id="rId11"/>
    <p:sldId id="259" r:id="rId12"/>
    <p:sldId id="260" r:id="rId13"/>
    <p:sldId id="261" r:id="rId14"/>
    <p:sldId id="262" r:id="rId15"/>
    <p:sldId id="263" r:id="rId16"/>
    <p:sldId id="264" r:id="rId17"/>
    <p:sldId id="265" r:id="rId18"/>
    <p:sldId id="272" r:id="rId19"/>
    <p:sldId id="271" r:id="rId20"/>
    <p:sldId id="267" r:id="rId21"/>
    <p:sldId id="268" r:id="rId22"/>
    <p:sldId id="269" r:id="rId23"/>
    <p:sldId id="273" r:id="rId24"/>
    <p:sldId id="27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649AD061-A9C8-420B-A3EC-77603BEC3026}" type="datetimeFigureOut">
              <a:rPr lang="en-US"/>
              <a:pPr>
                <a:defRPr/>
              </a:pPr>
              <a:t>4/7/2012</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CC9847A1-5B38-43CB-98FF-A73B059A76F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4F09096-B592-4B22-844C-1D50BA466E04}" type="datetimeFigureOut">
              <a:rPr lang="en-US"/>
              <a:pPr>
                <a:defRPr/>
              </a:pPr>
              <a:t>4/7/2012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6858159-BFF2-41E1-82DF-11C197F1BC0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9CE985E-842D-4F59-B655-E8883FDCA789}" type="datetimeFigureOut">
              <a:rPr lang="en-US"/>
              <a:pPr>
                <a:defRPr/>
              </a:pPr>
              <a:t>4/7/2012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E736B3C-770E-43F3-8BA0-736942092D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21CC8ADB-D4CA-45D5-91F4-A253212F0737}" type="datetimeFigureOut">
              <a:rPr lang="en-US"/>
              <a:pPr>
                <a:defRPr/>
              </a:pPr>
              <a:t>4/7/2012</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BF533E5A-E686-4CFE-B8A1-54817694FA62}"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D2451594-4710-4255-9529-5872887625CE}" type="datetimeFigureOut">
              <a:rPr lang="en-US"/>
              <a:pPr>
                <a:defRPr/>
              </a:pPr>
              <a:t>4/7/2012</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046009C9-0D62-4899-AFF9-807B1896006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0A2BFB1-C1D3-490C-A758-5228C148D736}" type="datetimeFigureOut">
              <a:rPr lang="en-US"/>
              <a:pPr>
                <a:defRPr/>
              </a:pPr>
              <a:t>4/7/2012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0601ED8-A395-4485-BD4C-DB05788AADA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80309F16-22B2-4F84-8319-BDC48F3B578A}" type="datetimeFigureOut">
              <a:rPr lang="en-US"/>
              <a:pPr>
                <a:defRPr/>
              </a:pPr>
              <a:t>4/7/2012</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EFA19DCD-63D3-4976-854D-97A9EA6BFE2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64203CA1-AEBF-4E6B-BC4C-BD55283C32CC}" type="datetimeFigureOut">
              <a:rPr lang="en-US"/>
              <a:pPr>
                <a:defRPr/>
              </a:pPr>
              <a:t>4/7/2012</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EEE7C6F2-4AA7-44F5-A38D-16E22D2C4A20}"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8E6920A-F4EF-4BCB-B990-121FE11B6C66}" type="datetimeFigureOut">
              <a:rPr lang="en-US"/>
              <a:pPr>
                <a:defRPr/>
              </a:pPr>
              <a:t>4/7/2012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C5042004-7396-4B48-B10D-7F6FB56486A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6773E544-251D-475E-B75A-9D1795F9F310}" type="datetimeFigureOut">
              <a:rPr lang="en-US"/>
              <a:pPr>
                <a:defRPr/>
              </a:pPr>
              <a:t>4/7/2012</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E4DAF2DC-E732-4D22-9597-76FB810837A7}"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65FED19D-F9C7-4010-90B0-DAA96B3527A3}" type="datetimeFigureOut">
              <a:rPr lang="en-US"/>
              <a:pPr>
                <a:defRPr/>
              </a:pPr>
              <a:t>4/7/2012</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97F7B3AD-DA96-4EA7-B9C9-02D3D004E38F}"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20010A72-9618-4C30-BD12-E683F44001C1}" type="datetimeFigureOut">
              <a:rPr lang="en-US"/>
              <a:pPr>
                <a:defRPr/>
              </a:pPr>
              <a:t>4/7/2012</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B280DC95-9680-4FB3-86DA-9F81AB15B6D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46" r:id="rId4"/>
    <p:sldLayoutId id="2147483747" r:id="rId5"/>
    <p:sldLayoutId id="2147483754" r:id="rId6"/>
    <p:sldLayoutId id="2147483748" r:id="rId7"/>
    <p:sldLayoutId id="2147483755" r:id="rId8"/>
    <p:sldLayoutId id="2147483756" r:id="rId9"/>
    <p:sldLayoutId id="2147483749" r:id="rId10"/>
    <p:sldLayoutId id="2147483750"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86000"/>
            <a:ext cx="6172200" cy="1714500"/>
          </a:xfrm>
        </p:spPr>
        <p:txBody>
          <a:bodyPr/>
          <a:lstStyle/>
          <a:p>
            <a:pPr eaLnBrk="1" fontAlgn="auto" hangingPunct="1">
              <a:spcAft>
                <a:spcPts val="0"/>
              </a:spcAft>
              <a:defRPr/>
            </a:pPr>
            <a:r>
              <a:rPr lang="id-ID" dirty="0" smtClean="0"/>
              <a:t>STRUKTUR DASAR C++</a:t>
            </a:r>
            <a:r>
              <a:rPr lang="en-US" dirty="0" smtClean="0"/>
              <a:t/>
            </a:r>
            <a:br>
              <a:rPr lang="en-US" dirty="0" smtClean="0"/>
            </a:br>
            <a:endParaRPr lang="en-US" dirty="0"/>
          </a:p>
        </p:txBody>
      </p:sp>
      <p:sp>
        <p:nvSpPr>
          <p:cNvPr id="3" name="Subtitle 2"/>
          <p:cNvSpPr>
            <a:spLocks noGrp="1"/>
          </p:cNvSpPr>
          <p:nvPr>
            <p:ph type="subTitle" idx="1"/>
          </p:nvPr>
        </p:nvSpPr>
        <p:spPr>
          <a:xfrm>
            <a:off x="2286000" y="4214813"/>
            <a:ext cx="6172200" cy="2160587"/>
          </a:xfrm>
        </p:spPr>
        <p:txBody>
          <a:bodyPr>
            <a:normAutofit/>
          </a:bodyPr>
          <a:lstStyle/>
          <a:p>
            <a:pPr eaLnBrk="1" hangingPunct="1"/>
            <a:r>
              <a:rPr lang="id-ID" sz="2400" smtClean="0"/>
              <a:t>Mata Kuliah: BAHASA C++</a:t>
            </a:r>
          </a:p>
          <a:p>
            <a:pPr eaLnBrk="1" hangingPunct="1"/>
            <a:endParaRPr lang="id-ID" sz="2400" smtClean="0"/>
          </a:p>
          <a:p>
            <a:pPr eaLnBrk="1" hangingPunct="1"/>
            <a:endParaRPr lang="id-ID" sz="2400" smtClean="0"/>
          </a:p>
          <a:p>
            <a:pPr eaLnBrk="1" hangingPunct="1"/>
            <a:endParaRPr lang="id-ID"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88"/>
            <a:ext cx="7972425" cy="6116637"/>
          </a:xfrm>
        </p:spPr>
        <p:txBody>
          <a:bodyPr>
            <a:normAutofit/>
          </a:bodyPr>
          <a:lstStyle/>
          <a:p>
            <a:pPr marL="457200" indent="-457200" eaLnBrk="1" fontAlgn="auto" hangingPunct="1">
              <a:spcAft>
                <a:spcPts val="0"/>
              </a:spcAft>
              <a:buFont typeface="Wingdings"/>
              <a:buNone/>
              <a:defRPr/>
            </a:pPr>
            <a:r>
              <a:rPr lang="id-ID" b="1" dirty="0" smtClean="0"/>
              <a:t>a. Menggunakan tanda //</a:t>
            </a:r>
          </a:p>
          <a:p>
            <a:pPr marL="457200" indent="-457200" eaLnBrk="1" fontAlgn="auto" hangingPunct="1">
              <a:spcAft>
                <a:spcPts val="0"/>
              </a:spcAft>
              <a:buFont typeface="Wingdings"/>
              <a:buNone/>
              <a:defRPr/>
            </a:pPr>
            <a:r>
              <a:rPr lang="id-ID" dirty="0" smtClean="0"/>
              <a:t>	Pada C++ suatu komentar diawali dengan dua tanda garis miring (//). Semua tulisan yang terletak sesudah tanda // hingga akhir baris dengan sendirinya akan diperlakukan sebagai keterangan. Tanda ini digunakan untuk menuliskan komentar yang banyaknya hanya satu baris. </a:t>
            </a:r>
            <a:endParaRPr lang="en-US" dirty="0" smtClean="0"/>
          </a:p>
          <a:p>
            <a:pPr marL="457200" indent="-457200" eaLnBrk="1" fontAlgn="auto" hangingPunct="1">
              <a:spcAft>
                <a:spcPts val="0"/>
              </a:spcAft>
              <a:buFont typeface="Wingdings"/>
              <a:buNone/>
              <a:defRPr/>
            </a:pPr>
            <a:r>
              <a:rPr lang="id-ID" b="1" dirty="0" smtClean="0"/>
              <a:t>b. Mengguanakan tanda /*.....*/</a:t>
            </a:r>
            <a:endParaRPr lang="en-US" dirty="0" smtClean="0"/>
          </a:p>
          <a:p>
            <a:pPr marL="274320" indent="-274320" eaLnBrk="1" fontAlgn="auto" hangingPunct="1">
              <a:spcAft>
                <a:spcPts val="0"/>
              </a:spcAft>
              <a:buFont typeface="Wingdings"/>
              <a:buNone/>
              <a:defRPr/>
            </a:pPr>
            <a:r>
              <a:rPr lang="id-ID" dirty="0" smtClean="0"/>
              <a:t>	Tanda ini dapat digunakan untuk menuliskan komentar yang banyaknya satu baris atau lebih. Bentuk ini bermanfaat untuk mengabaikan sejumlah pernyataan yang telah dibuat oleh pemrograman karena suatu alasan misalnya sedang melacak kesalahan.</a:t>
            </a:r>
            <a:endParaRPr lang="en-US" dirty="0" smtClean="0"/>
          </a:p>
          <a:p>
            <a:pPr marL="274320" indent="-274320" eaLnBrk="1" fontAlgn="auto" hangingPunct="1">
              <a:spcAft>
                <a:spcPts val="0"/>
              </a:spcAft>
              <a:buFont typeface="Wingdings"/>
              <a:buChar char=""/>
              <a:defRPr/>
            </a:pPr>
            <a:r>
              <a:rPr lang="id-ID" dirty="0" smtClean="0"/>
              <a:t> </a:t>
            </a:r>
            <a:endParaRPr lang="en-US" dirty="0" smtClean="0"/>
          </a:p>
          <a:p>
            <a:pPr marL="274320" indent="-274320" eaLnBrk="1" fontAlgn="auto" hangingPunct="1">
              <a:spcAft>
                <a:spcPts val="0"/>
              </a:spcAft>
              <a:buFont typeface="Wingdings"/>
              <a:buNone/>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lstStyle/>
          <a:p>
            <a:pPr eaLnBrk="1" fontAlgn="auto" hangingPunct="1">
              <a:spcAft>
                <a:spcPts val="0"/>
              </a:spcAft>
              <a:defRPr/>
            </a:pPr>
            <a:r>
              <a:rPr lang="id-ID" b="1" dirty="0" smtClean="0"/>
              <a:t>2. Identifier</a:t>
            </a:r>
            <a:endParaRPr lang="en-US" dirty="0"/>
          </a:p>
        </p:txBody>
      </p:sp>
      <p:sp>
        <p:nvSpPr>
          <p:cNvPr id="3" name="Content Placeholder 2"/>
          <p:cNvSpPr>
            <a:spLocks noGrp="1"/>
          </p:cNvSpPr>
          <p:nvPr>
            <p:ph sz="quarter" idx="1"/>
          </p:nvPr>
        </p:nvSpPr>
        <p:spPr>
          <a:xfrm>
            <a:off x="457200" y="1143000"/>
            <a:ext cx="7467600" cy="5330825"/>
          </a:xfrm>
        </p:spPr>
        <p:txBody>
          <a:bodyPr>
            <a:normAutofit fontScale="92500" lnSpcReduction="20000"/>
          </a:bodyPr>
          <a:lstStyle/>
          <a:p>
            <a:pPr marL="274320" indent="-274320" eaLnBrk="1" fontAlgn="auto" hangingPunct="1">
              <a:spcAft>
                <a:spcPts val="0"/>
              </a:spcAft>
              <a:buFont typeface="Wingdings"/>
              <a:buChar char=""/>
              <a:defRPr/>
            </a:pPr>
            <a:r>
              <a:rPr lang="id-ID" i="1" dirty="0" smtClean="0"/>
              <a:t>Identifier</a:t>
            </a:r>
            <a:r>
              <a:rPr lang="id-ID" dirty="0" smtClean="0"/>
              <a:t> (pengenalan) adalah suatu nama yang biasa dipakai dalam pemrograman untuk menyatakan variabel, konstanta bernama, tipe data, fungsi, label, objek. Indentifikasi dilakukan untuk mempermudah proses penanganan data atau nilai.</a:t>
            </a:r>
          </a:p>
          <a:p>
            <a:pPr marL="274320" indent="-274320" eaLnBrk="1" fontAlgn="auto" hangingPunct="1">
              <a:spcAft>
                <a:spcPts val="0"/>
              </a:spcAft>
              <a:buFont typeface="Wingdings"/>
              <a:buChar char=""/>
              <a:defRPr/>
            </a:pPr>
            <a:r>
              <a:rPr lang="id-ID" dirty="0" smtClean="0"/>
              <a:t>Ketentuan penulisan identifier:</a:t>
            </a:r>
            <a:endParaRPr lang="en-US" dirty="0" smtClean="0"/>
          </a:p>
          <a:p>
            <a:pPr marL="457200" indent="-457200" eaLnBrk="1" fontAlgn="auto" hangingPunct="1">
              <a:spcAft>
                <a:spcPts val="0"/>
              </a:spcAft>
              <a:buFont typeface="+mj-lt"/>
              <a:buAutoNum type="alphaLcPeriod"/>
              <a:defRPr/>
            </a:pPr>
            <a:r>
              <a:rPr lang="id-ID" dirty="0" smtClean="0"/>
              <a:t>Identifier tidak boleh berupa angka atau diawali dengan karakter yang berupa angka.</a:t>
            </a:r>
            <a:endParaRPr lang="en-US" dirty="0" smtClean="0"/>
          </a:p>
          <a:p>
            <a:pPr marL="457200" indent="-457200" eaLnBrk="1" fontAlgn="auto" hangingPunct="1">
              <a:spcAft>
                <a:spcPts val="0"/>
              </a:spcAft>
              <a:buFont typeface="+mj-lt"/>
              <a:buAutoNum type="alphaLcPeriod"/>
              <a:defRPr/>
            </a:pPr>
            <a:r>
              <a:rPr lang="id-ID" dirty="0" smtClean="0"/>
              <a:t>Identifier tidak boleh mengandung spasi.</a:t>
            </a:r>
            <a:endParaRPr lang="en-US" dirty="0" smtClean="0"/>
          </a:p>
          <a:p>
            <a:pPr marL="457200" indent="-457200" eaLnBrk="1" fontAlgn="auto" hangingPunct="1">
              <a:spcAft>
                <a:spcPts val="0"/>
              </a:spcAft>
              <a:buFont typeface="+mj-lt"/>
              <a:buAutoNum type="alphaLcPeriod"/>
              <a:defRPr/>
            </a:pPr>
            <a:r>
              <a:rPr lang="id-ID" dirty="0" smtClean="0"/>
              <a:t>Identifier tidak boleh menggunakan karakter-karakter simbol ( #, @, ?, $, dll).</a:t>
            </a:r>
            <a:endParaRPr lang="en-US" dirty="0" smtClean="0"/>
          </a:p>
          <a:p>
            <a:pPr marL="457200" indent="-457200" eaLnBrk="1" fontAlgn="auto" hangingPunct="1">
              <a:spcAft>
                <a:spcPts val="0"/>
              </a:spcAft>
              <a:buFont typeface="+mj-lt"/>
              <a:buAutoNum type="alphaLcPeriod"/>
              <a:defRPr/>
            </a:pPr>
            <a:r>
              <a:rPr lang="id-ID" dirty="0" smtClean="0"/>
              <a:t>Identifier tidak boleh menggunakan kata kunci (keyword) yang terdapat pada C++.</a:t>
            </a:r>
            <a:endParaRPr lang="en-US" dirty="0" smtClean="0"/>
          </a:p>
          <a:p>
            <a:pPr marL="457200" indent="-457200" eaLnBrk="1" fontAlgn="auto" hangingPunct="1">
              <a:spcAft>
                <a:spcPts val="0"/>
              </a:spcAft>
              <a:buFont typeface="+mj-lt"/>
              <a:buAutoNum type="alphaLcPeriod"/>
              <a:defRPr/>
            </a:pPr>
            <a:r>
              <a:rPr lang="id-ID" dirty="0" smtClean="0"/>
              <a:t>Nama identifier sebaiknya disesuaikan dengn kebutuhannya artinya jangan sampai orang lain bingung hanya karena  salah satu penamaan identifier.</a:t>
            </a:r>
            <a:endParaRPr lang="en-US" dirty="0" smtClean="0"/>
          </a:p>
          <a:p>
            <a:pPr marL="274320" indent="-27432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sz="quarter" idx="1"/>
          </p:nvPr>
        </p:nvSpPr>
        <p:spPr>
          <a:xfrm>
            <a:off x="457200" y="928688"/>
            <a:ext cx="7467600" cy="5545137"/>
          </a:xfrm>
        </p:spPr>
        <p:txBody>
          <a:bodyPr/>
          <a:lstStyle/>
          <a:p>
            <a:pPr eaLnBrk="1" hangingPunct="1">
              <a:buFont typeface="Wingdings" pitchFamily="2" charset="2"/>
              <a:buNone/>
            </a:pPr>
            <a:r>
              <a:rPr lang="id-ID" smtClean="0"/>
              <a:t>Contoh identifier:</a:t>
            </a:r>
            <a:endParaRPr lang="en-US" sz="2800" smtClean="0"/>
          </a:p>
          <a:p>
            <a:pPr lvl="1" eaLnBrk="1" hangingPunct="1"/>
            <a:r>
              <a:rPr lang="id-ID" sz="2400" smtClean="0"/>
              <a:t>int bilangan_bulat;		</a:t>
            </a:r>
            <a:endParaRPr lang="en-US" sz="2800" smtClean="0"/>
          </a:p>
          <a:p>
            <a:pPr lvl="1" eaLnBrk="1" hangingPunct="1"/>
            <a:r>
              <a:rPr lang="id-ID" sz="2400" smtClean="0"/>
              <a:t>long X2;</a:t>
            </a:r>
            <a:endParaRPr lang="en-US" sz="2800" smtClean="0"/>
          </a:p>
          <a:p>
            <a:pPr lvl="1" eaLnBrk="1" hangingPunct="1"/>
            <a:r>
              <a:rPr lang="id-ID" sz="2400" smtClean="0"/>
              <a:t>int A[5]</a:t>
            </a:r>
            <a:endParaRPr lang="en-US" sz="2800" smtClean="0"/>
          </a:p>
          <a:p>
            <a:pPr lvl="1" eaLnBrk="1" hangingPunct="1"/>
            <a:r>
              <a:rPr lang="id-ID" sz="2400" smtClean="0"/>
              <a:t>const int MAX=5;</a:t>
            </a:r>
            <a:endParaRPr lang="en-US" sz="2800" smtClean="0"/>
          </a:p>
          <a:p>
            <a:pPr lvl="1" eaLnBrk="1" hangingPunct="1"/>
            <a:r>
              <a:rPr lang="id-ID" sz="2400" smtClean="0"/>
              <a:t>int A=10, B=15, C=25;</a:t>
            </a:r>
            <a:endParaRPr lang="en-US" sz="2800" smtClean="0"/>
          </a:p>
          <a:p>
            <a:pPr eaLnBrk="1" hangingPunct="1"/>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50"/>
          </a:xfrm>
        </p:spPr>
        <p:txBody>
          <a:bodyPr/>
          <a:lstStyle/>
          <a:p>
            <a:pPr eaLnBrk="1" fontAlgn="auto" hangingPunct="1">
              <a:spcAft>
                <a:spcPts val="0"/>
              </a:spcAft>
              <a:defRPr/>
            </a:pPr>
            <a:r>
              <a:rPr lang="id-ID" b="1" dirty="0" smtClean="0"/>
              <a:t>3. Tipe Data</a:t>
            </a:r>
            <a:endParaRPr lang="en-US" dirty="0"/>
          </a:p>
        </p:txBody>
      </p:sp>
      <p:sp>
        <p:nvSpPr>
          <p:cNvPr id="3" name="Content Placeholder 2"/>
          <p:cNvSpPr>
            <a:spLocks noGrp="1"/>
          </p:cNvSpPr>
          <p:nvPr>
            <p:ph sz="quarter" idx="1"/>
          </p:nvPr>
        </p:nvSpPr>
        <p:spPr>
          <a:xfrm>
            <a:off x="457200" y="1071563"/>
            <a:ext cx="8115300" cy="5402262"/>
          </a:xfrm>
        </p:spPr>
        <p:txBody>
          <a:bodyPr>
            <a:normAutofit fontScale="85000" lnSpcReduction="20000"/>
          </a:bodyPr>
          <a:lstStyle/>
          <a:p>
            <a:pPr marL="274320" indent="-274320" eaLnBrk="1" fontAlgn="auto" hangingPunct="1">
              <a:spcAft>
                <a:spcPts val="0"/>
              </a:spcAft>
              <a:buFont typeface="Wingdings"/>
              <a:buNone/>
              <a:defRPr/>
            </a:pPr>
            <a:r>
              <a:rPr lang="id-ID" dirty="0" smtClean="0"/>
              <a:t>Tipe data berfungsi untuk mempresentasikan jenis dari sebuah  </a:t>
            </a:r>
          </a:p>
          <a:p>
            <a:pPr marL="274320" indent="-274320" eaLnBrk="1" fontAlgn="auto" hangingPunct="1">
              <a:spcAft>
                <a:spcPts val="0"/>
              </a:spcAft>
              <a:buFont typeface="Wingdings"/>
              <a:buNone/>
              <a:defRPr/>
            </a:pPr>
            <a:r>
              <a:rPr lang="id-ID" dirty="0" smtClean="0"/>
              <a:t>nilai yang terdapat dalam program. </a:t>
            </a:r>
          </a:p>
          <a:p>
            <a:pPr marL="274320" indent="-274320" eaLnBrk="1" fontAlgn="auto" hangingPunct="1">
              <a:spcAft>
                <a:spcPts val="0"/>
              </a:spcAft>
              <a:buFont typeface="Wingdings"/>
              <a:buNone/>
              <a:defRPr/>
            </a:pPr>
            <a:r>
              <a:rPr lang="id-ID" dirty="0" smtClean="0"/>
              <a:t>Dalam C++ terdapat beberapa tipe data dasar yang telah </a:t>
            </a:r>
          </a:p>
          <a:p>
            <a:pPr marL="274320" indent="-274320" eaLnBrk="1" fontAlgn="auto" hangingPunct="1">
              <a:spcAft>
                <a:spcPts val="0"/>
              </a:spcAft>
              <a:buFont typeface="Wingdings"/>
              <a:buNone/>
              <a:defRPr/>
            </a:pPr>
            <a:r>
              <a:rPr lang="id-ID" dirty="0" smtClean="0"/>
              <a:t>didefinisikan yaitu:</a:t>
            </a:r>
            <a:endParaRPr lang="en-US" dirty="0" smtClean="0"/>
          </a:p>
          <a:p>
            <a:pPr marL="274320" indent="-274320" eaLnBrk="1" fontAlgn="auto" hangingPunct="1">
              <a:spcAft>
                <a:spcPts val="0"/>
              </a:spcAft>
              <a:buFont typeface="Wingdings"/>
              <a:buNone/>
              <a:defRPr/>
            </a:pPr>
            <a:r>
              <a:rPr lang="id-ID" b="1" dirty="0" smtClean="0"/>
              <a:t>1. Tipe bilangan bulat (integer)</a:t>
            </a:r>
            <a:endParaRPr lang="en-US" dirty="0" smtClean="0"/>
          </a:p>
          <a:p>
            <a:pPr marL="274320" indent="-274320" eaLnBrk="1" fontAlgn="auto" hangingPunct="1">
              <a:spcAft>
                <a:spcPts val="0"/>
              </a:spcAft>
              <a:buFont typeface="Wingdings"/>
              <a:buNone/>
              <a:defRPr/>
            </a:pPr>
            <a:r>
              <a:rPr lang="id-ID" dirty="0" smtClean="0"/>
              <a:t>	Digunakan untuk data-data angka yang tidak mengandung angka dibelakang koma. Misalnya 3, 21, 78, dll.</a:t>
            </a:r>
          </a:p>
          <a:p>
            <a:pPr marL="274320" indent="-274320" eaLnBrk="1" fontAlgn="auto" hangingPunct="1">
              <a:spcAft>
                <a:spcPts val="0"/>
              </a:spcAft>
              <a:buFont typeface="Wingdings"/>
              <a:buNone/>
              <a:defRPr/>
            </a:pPr>
            <a:r>
              <a:rPr lang="id-ID" dirty="0" smtClean="0"/>
              <a:t>	contoh:</a:t>
            </a:r>
          </a:p>
          <a:p>
            <a:pPr marL="274320" indent="-274320" eaLnBrk="1" fontAlgn="auto" hangingPunct="1">
              <a:spcAft>
                <a:spcPts val="0"/>
              </a:spcAft>
              <a:buFont typeface="Wingdings"/>
              <a:buNone/>
              <a:defRPr/>
            </a:pPr>
            <a:r>
              <a:rPr lang="id-ID" dirty="0" smtClean="0"/>
              <a:t>	</a:t>
            </a:r>
            <a:r>
              <a:rPr lang="id-ID" dirty="0" smtClean="0">
                <a:latin typeface="Arial" pitchFamily="34" charset="0"/>
                <a:cs typeface="Arial" pitchFamily="34" charset="0"/>
              </a:rPr>
              <a:t>#include &lt;iostream.h&gt;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int main()</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int x; </a:t>
            </a:r>
            <a:r>
              <a:rPr lang="id-ID" i="1" dirty="0" smtClean="0">
                <a:latin typeface="Arial" pitchFamily="34" charset="0"/>
                <a:cs typeface="Arial" pitchFamily="34" charset="0"/>
              </a:rPr>
              <a:t>//mendeklarasikan variabel x dengn tipe data int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x=3;	</a:t>
            </a:r>
            <a:r>
              <a:rPr lang="id-ID" i="1" dirty="0" smtClean="0">
                <a:latin typeface="Arial" pitchFamily="34" charset="0"/>
                <a:cs typeface="Arial" pitchFamily="34" charset="0"/>
              </a:rPr>
              <a:t>//melakukan assigment terhadap variabel x</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cout &lt;&lt;“Nilai x adalah “&lt;&lt;x;</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return 0;</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endParaRPr lang="en-US" dirty="0" smtClean="0"/>
          </a:p>
          <a:p>
            <a:pPr marL="274320" indent="-27432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500"/>
            <a:ext cx="8043863" cy="5902325"/>
          </a:xfrm>
        </p:spPr>
        <p:txBody>
          <a:bodyPr>
            <a:normAutofit lnSpcReduction="10000"/>
          </a:bodyPr>
          <a:lstStyle/>
          <a:p>
            <a:pPr marL="274320" indent="-274320" eaLnBrk="1" fontAlgn="auto" hangingPunct="1">
              <a:spcAft>
                <a:spcPts val="0"/>
              </a:spcAft>
              <a:buFont typeface="Wingdings"/>
              <a:buNone/>
              <a:defRPr/>
            </a:pPr>
            <a:r>
              <a:rPr lang="id-ID" b="1" dirty="0" smtClean="0"/>
              <a:t>2. Tipe Bilangan Desimal (floating-point)</a:t>
            </a:r>
            <a:endParaRPr lang="en-US" dirty="0" smtClean="0"/>
          </a:p>
          <a:p>
            <a:pPr marL="274320" indent="-274320" eaLnBrk="1" fontAlgn="auto" hangingPunct="1">
              <a:spcAft>
                <a:spcPts val="0"/>
              </a:spcAft>
              <a:buFont typeface="Wingdings"/>
              <a:buChar char=""/>
              <a:defRPr/>
            </a:pPr>
            <a:r>
              <a:rPr lang="id-ID" dirty="0" smtClean="0"/>
              <a:t>Adalah tipe yang mempresentasikan data-data bilangan yang mengandung angka dibelakang koma, misalnya 3.16, 21.5, dll. </a:t>
            </a:r>
          </a:p>
          <a:p>
            <a:pPr marL="274320" indent="-274320" eaLnBrk="1" fontAlgn="auto" hangingPunct="1">
              <a:spcAft>
                <a:spcPts val="0"/>
              </a:spcAft>
              <a:buFont typeface="Wingdings"/>
              <a:buNone/>
              <a:defRPr/>
            </a:pPr>
            <a:r>
              <a:rPr lang="id-ID" dirty="0" smtClean="0"/>
              <a:t>	Tipe data Float = 32, double = 64, dan long double = 80.</a:t>
            </a:r>
            <a:endParaRPr lang="en-US" dirty="0" smtClean="0"/>
          </a:p>
          <a:p>
            <a:pPr marL="274320" indent="-274320" eaLnBrk="1" fontAlgn="auto" hangingPunct="1">
              <a:spcAft>
                <a:spcPts val="0"/>
              </a:spcAft>
              <a:buFont typeface="Wingdings"/>
              <a:buNone/>
              <a:defRPr/>
            </a:pPr>
            <a:r>
              <a:rPr lang="id-ID" dirty="0" smtClean="0"/>
              <a:t>Contoh:</a:t>
            </a:r>
            <a:endParaRPr lang="en-US" dirty="0" smtClean="0"/>
          </a:p>
          <a:p>
            <a:pPr marL="274320" indent="-274320" eaLnBrk="1" fontAlgn="auto" hangingPunct="1">
              <a:spcAft>
                <a:spcPts val="0"/>
              </a:spcAft>
              <a:buFont typeface="Wingdings"/>
              <a:buNone/>
              <a:defRPr/>
            </a:pPr>
            <a:r>
              <a:rPr lang="id-ID" dirty="0" smtClean="0">
                <a:latin typeface="Arial" pitchFamily="34" charset="0"/>
                <a:cs typeface="Arial" pitchFamily="34" charset="0"/>
              </a:rPr>
              <a:t>#include &lt;iostream.h&gt;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int main()</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double y; </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y = 27.55;	</a:t>
            </a:r>
            <a:r>
              <a:rPr lang="id-ID" i="1" dirty="0" smtClean="0">
                <a:latin typeface="Arial" pitchFamily="34" charset="0"/>
                <a:cs typeface="Arial" pitchFamily="34" charset="0"/>
              </a:rPr>
              <a:t>//melakukan assigment terhadap variabel y</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cout &lt;&lt;“Nilai y adalah “&lt;&lt;y;</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return 0;</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a:t>
            </a:r>
            <a:endParaRPr lang="en-US" dirty="0" smtClean="0">
              <a:latin typeface="Arial" pitchFamily="34" charset="0"/>
              <a:cs typeface="Arial" pitchFamily="34" charset="0"/>
            </a:endParaRPr>
          </a:p>
          <a:p>
            <a:pPr marL="274320" indent="-27432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sz="quarter" idx="1"/>
          </p:nvPr>
        </p:nvSpPr>
        <p:spPr>
          <a:xfrm>
            <a:off x="457200" y="785813"/>
            <a:ext cx="7467600" cy="5688012"/>
          </a:xfrm>
        </p:spPr>
        <p:txBody>
          <a:bodyPr/>
          <a:lstStyle/>
          <a:p>
            <a:pPr eaLnBrk="1" hangingPunct="1">
              <a:buFont typeface="Wingdings" pitchFamily="2" charset="2"/>
              <a:buNone/>
            </a:pPr>
            <a:r>
              <a:rPr lang="id-ID" b="1" smtClean="0"/>
              <a:t>3. Tipe Logika (boolean)</a:t>
            </a:r>
            <a:endParaRPr lang="en-US" smtClean="0"/>
          </a:p>
          <a:p>
            <a:pPr eaLnBrk="1" hangingPunct="1">
              <a:buFont typeface="Wingdings" pitchFamily="2" charset="2"/>
              <a:buNone/>
            </a:pPr>
            <a:r>
              <a:rPr lang="id-ID" smtClean="0"/>
              <a:t>	Tipe ini mempresentasikan data-data yang hanya mengandung dua buah nilai, yaitu nilai logika (boolean) yang terdiri dari nilai benar (direpresentasikan dengan nilai 1) dan nilai salah (direpresentasikan dengan nilai 0). </a:t>
            </a:r>
            <a:endParaRPr lang="en-US" smtClean="0"/>
          </a:p>
          <a:p>
            <a:pPr eaLnBrk="1" hangingPunct="1">
              <a:buFont typeface="Wingdings" pitchFamily="2" charset="2"/>
              <a:buNone/>
            </a:pPr>
            <a:endParaRPr lang="en-US" smtClean="0"/>
          </a:p>
          <a:p>
            <a:pPr eaLnBrk="1" hangingPunct="1">
              <a:buFont typeface="Wingdings" pitchFamily="2" charset="2"/>
              <a:buNone/>
            </a:pPr>
            <a:r>
              <a:rPr lang="id-ID" b="1" smtClean="0"/>
              <a:t>4. Tipe Karakter / String</a:t>
            </a:r>
            <a:endParaRPr lang="en-US" smtClean="0"/>
          </a:p>
          <a:p>
            <a:pPr eaLnBrk="1" hangingPunct="1">
              <a:buFont typeface="Wingdings" pitchFamily="2" charset="2"/>
              <a:buNone/>
            </a:pPr>
            <a:r>
              <a:rPr lang="id-ID" smtClean="0"/>
              <a:t>	Tipe ini merepresentasikan data-data yang berupa karakter, dan dinyatakan dengan tipe </a:t>
            </a:r>
            <a:r>
              <a:rPr lang="id-ID" b="1" smtClean="0"/>
              <a:t>char</a:t>
            </a:r>
            <a:r>
              <a:rPr lang="id-ID" smtClean="0"/>
              <a:t>, sedangkan untuk string dinyatakan dengan pointer dari tipe char yaitu </a:t>
            </a:r>
            <a:r>
              <a:rPr lang="id-ID" b="1" smtClean="0"/>
              <a:t>char*</a:t>
            </a:r>
            <a:r>
              <a:rPr lang="id-ID" smtClean="0"/>
              <a:t>.</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smtClean="0"/>
              <a:t>Contoh Tipe String</a:t>
            </a:r>
            <a:endParaRPr lang="en-US" dirty="0"/>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None/>
              <a:defRPr/>
            </a:pPr>
            <a:r>
              <a:rPr lang="id-ID" dirty="0" smtClean="0">
                <a:latin typeface="Arial" pitchFamily="34" charset="0"/>
                <a:cs typeface="Arial" pitchFamily="34" charset="0"/>
              </a:rPr>
              <a:t>#include &lt;iostream.h&gt;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int main()</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char Karakter ='A';</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char*nama ="Susi Susanti"; </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char Jurusan[15]="INFORMATIKA";</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cout &lt;&lt;Karakter&lt;&lt;endl;</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cout &lt;&lt;nama&lt;&lt;endl;</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cout &lt;&lt;Jurusan&lt;&lt;endl;</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return 0;</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a:t>
            </a:r>
            <a:endParaRPr lang="en-US" dirty="0" smtClean="0">
              <a:latin typeface="Arial" pitchFamily="34" charset="0"/>
              <a:cs typeface="Arial" pitchFamily="34" charset="0"/>
            </a:endParaRPr>
          </a:p>
          <a:p>
            <a:pPr marL="274320" indent="-27432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68413"/>
            <a:ext cx="7467600" cy="5400675"/>
          </a:xfrm>
        </p:spPr>
        <p:txBody>
          <a:bodyPr>
            <a:normAutofit fontScale="92500" lnSpcReduction="10000"/>
          </a:bodyPr>
          <a:lstStyle/>
          <a:p>
            <a:pPr marL="274320" indent="-274320" eaLnBrk="1" fontAlgn="auto" hangingPunct="1">
              <a:spcAft>
                <a:spcPts val="0"/>
              </a:spcAft>
              <a:buFont typeface="Wingdings"/>
              <a:buNone/>
              <a:defRPr/>
            </a:pPr>
            <a:r>
              <a:rPr lang="id-ID" b="1" dirty="0" smtClean="0"/>
              <a:t>5. Tipe data Bentukan</a:t>
            </a:r>
            <a:endParaRPr lang="en-US" dirty="0" smtClean="0"/>
          </a:p>
          <a:p>
            <a:pPr marL="274320" indent="-274320" eaLnBrk="1" fontAlgn="auto" hangingPunct="1">
              <a:spcAft>
                <a:spcPts val="0"/>
              </a:spcAft>
              <a:buFont typeface="Wingdings"/>
              <a:buNone/>
              <a:defRPr/>
            </a:pPr>
            <a:r>
              <a:rPr lang="id-ID" dirty="0" smtClean="0"/>
              <a:t>	Adalah tipe data yang dibuat sendiri sesuai kebutuhan dalam program yang akan dimuat.</a:t>
            </a:r>
            <a:endParaRPr lang="en-US" dirty="0" smtClean="0"/>
          </a:p>
          <a:p>
            <a:pPr marL="274320" indent="-274320" eaLnBrk="1" fontAlgn="auto" hangingPunct="1">
              <a:spcAft>
                <a:spcPts val="0"/>
              </a:spcAft>
              <a:buFont typeface="Wingdings"/>
              <a:buNone/>
              <a:defRPr/>
            </a:pPr>
            <a:r>
              <a:rPr lang="id-ID" b="1" dirty="0" smtClean="0"/>
              <a:t>	a. Struktur</a:t>
            </a:r>
            <a:endParaRPr lang="en-US" dirty="0" smtClean="0"/>
          </a:p>
          <a:p>
            <a:pPr marL="274320" indent="-274320" eaLnBrk="1" fontAlgn="auto" hangingPunct="1">
              <a:spcAft>
                <a:spcPts val="0"/>
              </a:spcAft>
              <a:buFont typeface="Wingdings"/>
              <a:buNone/>
              <a:defRPr/>
            </a:pPr>
            <a:r>
              <a:rPr lang="id-ID" dirty="0" smtClean="0"/>
              <a:t>	Struktur adlah tipe data bentukan yang menyimpan lebih dari satu variabel bertipe sama maupun berbeda.</a:t>
            </a:r>
            <a:endParaRPr lang="en-US" dirty="0" smtClean="0"/>
          </a:p>
          <a:p>
            <a:pPr marL="274320" indent="-274320" eaLnBrk="1" fontAlgn="auto" hangingPunct="1">
              <a:spcAft>
                <a:spcPts val="0"/>
              </a:spcAft>
              <a:buFont typeface="Wingdings"/>
              <a:buNone/>
              <a:defRPr/>
            </a:pPr>
            <a:r>
              <a:rPr lang="id-ID" b="1" dirty="0" smtClean="0"/>
              <a:t>	</a:t>
            </a:r>
            <a:r>
              <a:rPr lang="id-ID" b="1" dirty="0" smtClean="0">
                <a:latin typeface="Arial" pitchFamily="34" charset="0"/>
                <a:cs typeface="Arial" pitchFamily="34" charset="0"/>
              </a:rPr>
              <a:t>Deklarasinya:</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b="1" dirty="0" smtClean="0">
                <a:latin typeface="Arial" pitchFamily="34" charset="0"/>
                <a:cs typeface="Arial" pitchFamily="34" charset="0"/>
              </a:rPr>
              <a:t>	 </a:t>
            </a:r>
            <a:r>
              <a:rPr lang="id-ID" dirty="0" smtClean="0">
                <a:latin typeface="Arial" pitchFamily="34" charset="0"/>
                <a:cs typeface="Arial" pitchFamily="34" charset="0"/>
              </a:rPr>
              <a:t>Struct nama_struktur</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Tipe_data variabel1;</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Tipe_data variabel2;</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t>
            </a:r>
            <a:endParaRPr lang="en-US" dirty="0" smtClean="0">
              <a:latin typeface="Arial" pitchFamily="34" charset="0"/>
              <a:cs typeface="Arial" pitchFamily="34" charset="0"/>
            </a:endParaRPr>
          </a:p>
          <a:p>
            <a:pPr marL="274320" indent="-27432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quarter" idx="1"/>
          </p:nvPr>
        </p:nvSpPr>
        <p:spPr>
          <a:xfrm>
            <a:off x="428625" y="0"/>
            <a:ext cx="7467600" cy="6858000"/>
          </a:xfrm>
        </p:spPr>
        <p:txBody>
          <a:bodyPr/>
          <a:lstStyle/>
          <a:p>
            <a:pPr eaLnBrk="1" hangingPunct="1">
              <a:buFont typeface="Wingdings" pitchFamily="2" charset="2"/>
              <a:buNone/>
            </a:pPr>
            <a:r>
              <a:rPr lang="en-US" sz="1600" smtClean="0">
                <a:latin typeface="Arial" charset="0"/>
                <a:cs typeface="Arial" charset="0"/>
              </a:rPr>
              <a:t>#include&lt;iostream.h&gt;</a:t>
            </a:r>
          </a:p>
          <a:p>
            <a:pPr eaLnBrk="1" hangingPunct="1">
              <a:buFont typeface="Wingdings" pitchFamily="2" charset="2"/>
              <a:buNone/>
            </a:pPr>
            <a:r>
              <a:rPr lang="en-US" sz="1600" smtClean="0">
                <a:latin typeface="Arial" charset="0"/>
                <a:cs typeface="Arial" charset="0"/>
              </a:rPr>
              <a:t>#include&lt;string.h&gt;</a:t>
            </a:r>
          </a:p>
          <a:p>
            <a:pPr eaLnBrk="1" hangingPunct="1">
              <a:buFont typeface="Wingdings" pitchFamily="2" charset="2"/>
              <a:buNone/>
            </a:pPr>
            <a:r>
              <a:rPr lang="en-US" sz="1600" smtClean="0">
                <a:latin typeface="Arial" charset="0"/>
                <a:cs typeface="Arial" charset="0"/>
              </a:rPr>
              <a:t>int main()</a:t>
            </a:r>
          </a:p>
          <a:p>
            <a:pPr eaLnBrk="1" hangingPunct="1">
              <a:buFont typeface="Wingdings" pitchFamily="2" charset="2"/>
              <a:buNone/>
            </a:pPr>
            <a:r>
              <a:rPr lang="en-US" sz="1600" smtClean="0">
                <a:latin typeface="Arial" charset="0"/>
                <a:cs typeface="Arial" charset="0"/>
              </a:rPr>
              <a:t>{</a:t>
            </a:r>
          </a:p>
          <a:p>
            <a:pPr eaLnBrk="1" hangingPunct="1">
              <a:buFont typeface="Wingdings" pitchFamily="2" charset="2"/>
              <a:buNone/>
            </a:pPr>
            <a:r>
              <a:rPr lang="en-US" sz="1600" smtClean="0">
                <a:latin typeface="Arial" charset="0"/>
                <a:cs typeface="Arial" charset="0"/>
              </a:rPr>
              <a:t>	struct MAHASISWA</a:t>
            </a:r>
          </a:p>
          <a:p>
            <a:pPr eaLnBrk="1" hangingPunct="1">
              <a:buFont typeface="Wingdings" pitchFamily="2" charset="2"/>
              <a:buNone/>
            </a:pPr>
            <a:r>
              <a:rPr lang="en-US" sz="1600" smtClean="0">
                <a:latin typeface="Arial" charset="0"/>
                <a:cs typeface="Arial" charset="0"/>
              </a:rPr>
              <a:t>	 {</a:t>
            </a:r>
          </a:p>
          <a:p>
            <a:pPr eaLnBrk="1" hangingPunct="1">
              <a:buFont typeface="Wingdings" pitchFamily="2" charset="2"/>
              <a:buNone/>
            </a:pPr>
            <a:r>
              <a:rPr lang="en-US" sz="1600" smtClean="0">
                <a:latin typeface="Arial" charset="0"/>
                <a:cs typeface="Arial" charset="0"/>
              </a:rPr>
              <a:t>	  char NIM[15];</a:t>
            </a:r>
          </a:p>
          <a:p>
            <a:pPr eaLnBrk="1" hangingPunct="1">
              <a:buFont typeface="Wingdings" pitchFamily="2" charset="2"/>
              <a:buNone/>
            </a:pPr>
            <a:r>
              <a:rPr lang="en-US" sz="1600" smtClean="0">
                <a:latin typeface="Arial" charset="0"/>
                <a:cs typeface="Arial" charset="0"/>
              </a:rPr>
              <a:t>	  char Nama[20];</a:t>
            </a:r>
          </a:p>
          <a:p>
            <a:pPr eaLnBrk="1" hangingPunct="1">
              <a:buFont typeface="Wingdings" pitchFamily="2" charset="2"/>
              <a:buNone/>
            </a:pPr>
            <a:r>
              <a:rPr lang="en-US" sz="1600" smtClean="0">
                <a:latin typeface="Arial" charset="0"/>
                <a:cs typeface="Arial" charset="0"/>
              </a:rPr>
              <a:t>	  char Alamat[30];</a:t>
            </a:r>
          </a:p>
          <a:p>
            <a:pPr eaLnBrk="1" hangingPunct="1">
              <a:buFont typeface="Wingdings" pitchFamily="2" charset="2"/>
              <a:buNone/>
            </a:pPr>
            <a:r>
              <a:rPr lang="en-US" sz="1600" smtClean="0">
                <a:latin typeface="Arial" charset="0"/>
                <a:cs typeface="Arial" charset="0"/>
              </a:rPr>
              <a:t>	  char Kota[15];</a:t>
            </a:r>
          </a:p>
          <a:p>
            <a:pPr eaLnBrk="1" hangingPunct="1">
              <a:buFont typeface="Wingdings" pitchFamily="2" charset="2"/>
              <a:buNone/>
            </a:pPr>
            <a:r>
              <a:rPr lang="en-US" sz="1600" smtClean="0">
                <a:latin typeface="Arial" charset="0"/>
                <a:cs typeface="Arial" charset="0"/>
              </a:rPr>
              <a:t> 	}A;</a:t>
            </a:r>
          </a:p>
          <a:p>
            <a:pPr eaLnBrk="1" hangingPunct="1">
              <a:buFont typeface="Wingdings" pitchFamily="2" charset="2"/>
              <a:buNone/>
            </a:pPr>
            <a:r>
              <a:rPr lang="en-US" sz="1600" smtClean="0">
                <a:latin typeface="Arial" charset="0"/>
                <a:cs typeface="Arial" charset="0"/>
              </a:rPr>
              <a:t>	 strcpy(A.NIM,"01500024");</a:t>
            </a:r>
          </a:p>
          <a:p>
            <a:pPr eaLnBrk="1" hangingPunct="1">
              <a:buFont typeface="Wingdings" pitchFamily="2" charset="2"/>
              <a:buNone/>
            </a:pPr>
            <a:r>
              <a:rPr lang="en-US" sz="1600" smtClean="0">
                <a:latin typeface="Arial" charset="0"/>
                <a:cs typeface="Arial" charset="0"/>
              </a:rPr>
              <a:t>	 strcpy(A.Nama,"Susi Susanti");</a:t>
            </a:r>
          </a:p>
          <a:p>
            <a:pPr eaLnBrk="1" hangingPunct="1">
              <a:buFont typeface="Wingdings" pitchFamily="2" charset="2"/>
              <a:buNone/>
            </a:pPr>
            <a:r>
              <a:rPr lang="en-US" sz="1600" smtClean="0">
                <a:latin typeface="Arial" charset="0"/>
                <a:cs typeface="Arial" charset="0"/>
              </a:rPr>
              <a:t>	 strcpy(A.Alamat,"Jl.Raya Meruya Selatan");</a:t>
            </a:r>
          </a:p>
          <a:p>
            <a:pPr eaLnBrk="1" hangingPunct="1">
              <a:buFont typeface="Wingdings" pitchFamily="2" charset="2"/>
              <a:buNone/>
            </a:pPr>
            <a:r>
              <a:rPr lang="en-US" sz="1600" smtClean="0">
                <a:latin typeface="Arial" charset="0"/>
                <a:cs typeface="Arial" charset="0"/>
              </a:rPr>
              <a:t>	 strcpy(A.Kota,"Jakarta");</a:t>
            </a:r>
          </a:p>
          <a:p>
            <a:pPr eaLnBrk="1" hangingPunct="1">
              <a:buFont typeface="Wingdings" pitchFamily="2" charset="2"/>
              <a:buNone/>
            </a:pPr>
            <a:r>
              <a:rPr lang="en-US" sz="1600" smtClean="0">
                <a:latin typeface="Arial" charset="0"/>
                <a:cs typeface="Arial" charset="0"/>
              </a:rPr>
              <a:t>	 cout&lt;&lt;A.NIM&lt;&lt;endl;</a:t>
            </a:r>
          </a:p>
          <a:p>
            <a:pPr eaLnBrk="1" hangingPunct="1">
              <a:buFont typeface="Wingdings" pitchFamily="2" charset="2"/>
              <a:buNone/>
            </a:pPr>
            <a:r>
              <a:rPr lang="en-US" sz="1600" smtClean="0">
                <a:latin typeface="Arial" charset="0"/>
                <a:cs typeface="Arial" charset="0"/>
              </a:rPr>
              <a:t>	 cout&lt;&lt;A.Nama&lt;&lt;endl;</a:t>
            </a:r>
          </a:p>
          <a:p>
            <a:pPr eaLnBrk="1" hangingPunct="1">
              <a:buFont typeface="Wingdings" pitchFamily="2" charset="2"/>
              <a:buNone/>
            </a:pPr>
            <a:r>
              <a:rPr lang="en-US" sz="1600" smtClean="0">
                <a:latin typeface="Arial" charset="0"/>
                <a:cs typeface="Arial" charset="0"/>
              </a:rPr>
              <a:t>	 cout&lt;&lt;A.Alamat&lt;&lt;endl;</a:t>
            </a:r>
          </a:p>
          <a:p>
            <a:pPr eaLnBrk="1" hangingPunct="1">
              <a:buFont typeface="Wingdings" pitchFamily="2" charset="2"/>
              <a:buNone/>
            </a:pPr>
            <a:r>
              <a:rPr lang="en-US" sz="1600" smtClean="0">
                <a:latin typeface="Arial" charset="0"/>
                <a:cs typeface="Arial" charset="0"/>
              </a:rPr>
              <a:t>	 cout&lt;&lt;A.Kota&lt;&lt;endl;</a:t>
            </a:r>
          </a:p>
          <a:p>
            <a:pPr eaLnBrk="1" hangingPunct="1">
              <a:buFont typeface="Wingdings" pitchFamily="2" charset="2"/>
              <a:buNone/>
            </a:pPr>
            <a:r>
              <a:rPr lang="en-US" sz="1600" smtClean="0">
                <a:latin typeface="Arial" charset="0"/>
                <a:cs typeface="Arial" charset="0"/>
              </a:rPr>
              <a:t>	 return 0;</a:t>
            </a:r>
          </a:p>
          <a:p>
            <a:pPr eaLnBrk="1" hangingPunct="1">
              <a:buFont typeface="Wingdings" pitchFamily="2" charset="2"/>
              <a:buNone/>
            </a:pPr>
            <a:r>
              <a:rPr lang="en-US" sz="1600" smtClean="0">
                <a:latin typeface="Arial" charset="0"/>
                <a:cs typeface="Arial"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Hasil</a:t>
            </a:r>
            <a:r>
              <a:rPr lang="en-US" dirty="0" smtClean="0"/>
              <a:t> </a:t>
            </a:r>
            <a:r>
              <a:rPr lang="en-US" dirty="0" err="1" smtClean="0"/>
              <a:t>eksekusi</a:t>
            </a:r>
            <a:endParaRPr lang="en-US" dirty="0"/>
          </a:p>
        </p:txBody>
      </p:sp>
      <p:pic>
        <p:nvPicPr>
          <p:cNvPr id="26627" name="Picture 2"/>
          <p:cNvPicPr>
            <a:picLocks noGrp="1" noChangeAspect="1" noChangeArrowheads="1"/>
          </p:cNvPicPr>
          <p:nvPr>
            <p:ph sz="quarter" idx="1"/>
          </p:nvPr>
        </p:nvPicPr>
        <p:blipFill>
          <a:blip r:embed="rId2"/>
          <a:srcRect/>
          <a:stretch>
            <a:fillRect/>
          </a:stretch>
        </p:blipFill>
        <p:spPr>
          <a:xfrm>
            <a:off x="1071563" y="1928813"/>
            <a:ext cx="5438775" cy="27940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50"/>
          </a:xfrm>
        </p:spPr>
        <p:txBody>
          <a:bodyPr/>
          <a:lstStyle/>
          <a:p>
            <a:pPr algn="ctr" eaLnBrk="1" hangingPunct="1">
              <a:defRPr/>
            </a:pPr>
            <a:r>
              <a:rPr lang="en-US" dirty="0" err="1" smtClean="0"/>
              <a:t>Mengenal</a:t>
            </a:r>
            <a:r>
              <a:rPr lang="en-US" dirty="0" smtClean="0"/>
              <a:t> C++</a:t>
            </a:r>
            <a:endParaRPr lang="en-US" dirty="0"/>
          </a:p>
        </p:txBody>
      </p:sp>
      <p:sp>
        <p:nvSpPr>
          <p:cNvPr id="9219" name="Content Placeholder 2"/>
          <p:cNvSpPr>
            <a:spLocks noGrp="1"/>
          </p:cNvSpPr>
          <p:nvPr>
            <p:ph sz="quarter" idx="1"/>
          </p:nvPr>
        </p:nvSpPr>
        <p:spPr>
          <a:xfrm>
            <a:off x="457200" y="928688"/>
            <a:ext cx="7467600" cy="5545137"/>
          </a:xfrm>
        </p:spPr>
        <p:txBody>
          <a:bodyPr/>
          <a:lstStyle/>
          <a:p>
            <a:pPr eaLnBrk="1" hangingPunct="1"/>
            <a:r>
              <a:rPr lang="en-US" sz="2000" smtClean="0"/>
              <a:t>C++ merupakan perluasan bahasa C dengan tambahan fasilitas kelas (Class). </a:t>
            </a:r>
          </a:p>
          <a:p>
            <a:pPr eaLnBrk="1" hangingPunct="1"/>
            <a:r>
              <a:rPr lang="en-US" sz="2000" smtClean="0"/>
              <a:t>Program C++ berupa sekumpulan fungsi. Bahkan program utama juga berbentuk fungsi, yaitu fungsi main(). </a:t>
            </a:r>
          </a:p>
          <a:p>
            <a:pPr eaLnBrk="1" hangingPunct="1"/>
            <a:r>
              <a:rPr lang="en-US" sz="2000" smtClean="0"/>
              <a:t>Kode C++ bersifat </a:t>
            </a:r>
            <a:r>
              <a:rPr lang="en-US" sz="2000" i="1" smtClean="0"/>
              <a:t>case sensitive</a:t>
            </a:r>
            <a:r>
              <a:rPr lang="en-US" sz="2000" smtClean="0"/>
              <a:t>, artinya membedakan antara huruf kapital dengan huruf kecil. </a:t>
            </a:r>
          </a:p>
          <a:p>
            <a:pPr eaLnBrk="1" hangingPunct="1"/>
            <a:r>
              <a:rPr lang="en-US" sz="2000" smtClean="0"/>
              <a:t>Bahasa C dan C++ merupakan bahasa yang sangat populer dalam dunia pengembangan perangkat lunak. Kedua bahasa ini digolongkan ke dalam bahasa tingkat menengah (</a:t>
            </a:r>
            <a:r>
              <a:rPr lang="en-US" sz="2000" i="1" smtClean="0"/>
              <a:t>middle level language</a:t>
            </a:r>
            <a:r>
              <a:rPr lang="en-US" sz="2000" smtClean="0"/>
              <a:t>). </a:t>
            </a:r>
          </a:p>
          <a:p>
            <a:pPr eaLnBrk="1" hangingPunct="1"/>
            <a:r>
              <a:rPr lang="en-US" sz="2000" smtClean="0"/>
              <a:t>Keistimewaan dari bahasa C++ adalah karena bahasa ini mendukung pemrograman berarah objek atau yang lebih sering dikenal dengan istilah </a:t>
            </a:r>
            <a:r>
              <a:rPr lang="en-US" sz="2000" i="1" smtClean="0"/>
              <a:t>Object Oriented Programming</a:t>
            </a:r>
            <a:r>
              <a:rPr lang="en-US" sz="2000" smtClean="0"/>
              <a:t> (OOP).</a:t>
            </a:r>
          </a:p>
          <a:p>
            <a:pPr eaLnBrk="1" hangingPunct="1">
              <a:buFont typeface="Wingdings" pitchFamily="2" charset="2"/>
              <a:buNone/>
            </a:pPr>
            <a:endParaRPr lang="en-US" sz="2000"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sz="quarter" idx="1"/>
          </p:nvPr>
        </p:nvSpPr>
        <p:spPr>
          <a:xfrm>
            <a:off x="457200" y="1125538"/>
            <a:ext cx="7467600" cy="5348287"/>
          </a:xfrm>
        </p:spPr>
        <p:txBody>
          <a:bodyPr/>
          <a:lstStyle/>
          <a:p>
            <a:pPr eaLnBrk="1" hangingPunct="1">
              <a:buFont typeface="Wingdings" pitchFamily="2" charset="2"/>
              <a:buNone/>
            </a:pPr>
            <a:endParaRPr lang="en-US" b="1" smtClean="0"/>
          </a:p>
          <a:p>
            <a:pPr eaLnBrk="1" hangingPunct="1">
              <a:buFont typeface="Wingdings" pitchFamily="2" charset="2"/>
              <a:buNone/>
            </a:pPr>
            <a:r>
              <a:rPr lang="id-ID" b="1" smtClean="0"/>
              <a:t>b. Enumerasi</a:t>
            </a:r>
            <a:endParaRPr lang="en-US" smtClean="0"/>
          </a:p>
          <a:p>
            <a:pPr eaLnBrk="1" hangingPunct="1">
              <a:buFont typeface="Wingdings" pitchFamily="2" charset="2"/>
              <a:buNone/>
            </a:pPr>
            <a:r>
              <a:rPr lang="id-ID" smtClean="0"/>
              <a:t>	Tipe Enumerasi adalah tipe data yang nilainya terbatas pada nilai-nilai yang telah didefinisikan saja. Tipe enumerasi digunakan untuk membentuk tipe data yang nilainya pasti.</a:t>
            </a:r>
            <a:endParaRPr lang="en-US" smtClean="0"/>
          </a:p>
          <a:p>
            <a:pPr eaLnBrk="1" hangingPunct="1">
              <a:buFont typeface="Wingdings" pitchFamily="2" charset="2"/>
              <a:buNone/>
            </a:pPr>
            <a:r>
              <a:rPr lang="id-ID" b="1" smtClean="0"/>
              <a:t>Deklarasinya:</a:t>
            </a:r>
            <a:endParaRPr lang="en-US" smtClean="0"/>
          </a:p>
          <a:p>
            <a:pPr eaLnBrk="1" hangingPunct="1">
              <a:buFont typeface="Wingdings" pitchFamily="2" charset="2"/>
              <a:buNone/>
            </a:pPr>
            <a:r>
              <a:rPr lang="id-ID" b="1" smtClean="0"/>
              <a:t> 	enum</a:t>
            </a:r>
            <a:r>
              <a:rPr lang="id-ID" smtClean="0"/>
              <a:t>  nama_tipe</a:t>
            </a:r>
            <a:r>
              <a:rPr lang="id-ID" i="1" smtClean="0"/>
              <a:t>{nilai1, nilai2,....};</a:t>
            </a:r>
            <a:endParaRPr lang="en-US" smtClean="0"/>
          </a:p>
          <a:p>
            <a:pPr eaLnBrk="1" hangingPunct="1">
              <a:buFont typeface="Wingdings" pitchFamily="2" charset="2"/>
              <a:buNone/>
            </a:pPr>
            <a:r>
              <a:rPr lang="id-ID" smtClean="0"/>
              <a:t>Contoh pendefinisian tipe enumerasi:</a:t>
            </a:r>
            <a:endParaRPr lang="en-US" smtClean="0"/>
          </a:p>
          <a:p>
            <a:pPr eaLnBrk="1" hangingPunct="1">
              <a:buFont typeface="Wingdings" pitchFamily="2" charset="2"/>
              <a:buNone/>
            </a:pPr>
            <a:r>
              <a:rPr lang="id-ID" b="1" smtClean="0"/>
              <a:t>	</a:t>
            </a:r>
            <a:r>
              <a:rPr lang="id-ID" smtClean="0"/>
              <a:t>enum JENIS_KELAMIN{Pria, Wanita};</a:t>
            </a:r>
            <a:endParaRPr lang="en-US" smtClean="0"/>
          </a:p>
          <a:p>
            <a:pPr eaLnBrk="1" hangingPunct="1">
              <a:buFont typeface="Wingdings" pitchFamily="2" charset="2"/>
              <a:buNone/>
            </a:pPr>
            <a:r>
              <a:rPr lang="id-ID" smtClean="0"/>
              <a:t>	enum HARI{Minggu, Senin, Selasa, Rabu, Kamis, Jumat, Sabtu};</a:t>
            </a:r>
            <a:endParaRPr lang="en-US" smtClean="0"/>
          </a:p>
          <a:p>
            <a:pPr eaLnBrk="1" hangingPunct="1">
              <a:buFont typeface="Wingdings" pitchFamily="2" charset="2"/>
              <a:buNone/>
            </a:pPr>
            <a:r>
              <a:rPr lang="id-ID" b="1" smtClean="0"/>
              <a:t>	</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smtClean="0"/>
              <a:t>Contoh</a:t>
            </a:r>
            <a:endParaRPr lang="en-US" dirty="0"/>
          </a:p>
        </p:txBody>
      </p:sp>
      <p:sp>
        <p:nvSpPr>
          <p:cNvPr id="3" name="Content Placeholder 2"/>
          <p:cNvSpPr>
            <a:spLocks noGrp="1"/>
          </p:cNvSpPr>
          <p:nvPr>
            <p:ph sz="quarter" idx="1"/>
          </p:nvPr>
        </p:nvSpPr>
        <p:spPr>
          <a:xfrm>
            <a:off x="457200" y="1600200"/>
            <a:ext cx="7467600" cy="4873625"/>
          </a:xfrm>
        </p:spPr>
        <p:txBody>
          <a:bodyPr>
            <a:normAutofit fontScale="85000" lnSpcReduction="20000"/>
          </a:bodyPr>
          <a:lstStyle/>
          <a:p>
            <a:pPr marL="274320" indent="-274320" eaLnBrk="1" fontAlgn="auto" hangingPunct="1">
              <a:spcAft>
                <a:spcPts val="0"/>
              </a:spcAft>
              <a:buFont typeface="Wingdings"/>
              <a:buNone/>
              <a:defRPr/>
            </a:pPr>
            <a:r>
              <a:rPr lang="id-ID" dirty="0" smtClean="0">
                <a:latin typeface="Arial" pitchFamily="34" charset="0"/>
                <a:cs typeface="Arial" pitchFamily="34" charset="0"/>
              </a:rPr>
              <a:t>#include&lt;iostream.h&gt;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#include&lt;string.h&gt;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enum JENIS_KELAMIN{Pria, Wanita};</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int main()</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struct MAHASISWA</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char NIM[15];</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char Nama[20];</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char Alamat[30];</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char Kota[15];</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JENIS_KELAMIN gender;</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a:t>
            </a:r>
            <a:endParaRPr lang="en-US" dirty="0" smtClean="0">
              <a:latin typeface="Arial" pitchFamily="34" charset="0"/>
              <a:cs typeface="Arial" pitchFamily="34" charset="0"/>
            </a:endParaRPr>
          </a:p>
          <a:p>
            <a:pPr marL="274320" indent="-274320" eaLnBrk="1" fontAlgn="auto" hangingPunct="1">
              <a:spcAft>
                <a:spcPts val="0"/>
              </a:spcAft>
              <a:buFont typeface="Wingdings"/>
              <a:buNone/>
              <a:defRPr/>
            </a:pPr>
            <a:r>
              <a:rPr lang="id-ID" dirty="0" smtClean="0">
                <a:latin typeface="Arial" pitchFamily="34" charset="0"/>
                <a:cs typeface="Arial" pitchFamily="34" charset="0"/>
              </a:rPr>
              <a:t> </a:t>
            </a:r>
            <a:endParaRPr lang="en-US" dirty="0" smtClean="0">
              <a:latin typeface="Arial" pitchFamily="34" charset="0"/>
              <a:cs typeface="Arial" pitchFamily="34" charset="0"/>
            </a:endParaRPr>
          </a:p>
          <a:p>
            <a:pPr marL="274320" indent="-27432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sz="quarter" idx="1"/>
          </p:nvPr>
        </p:nvSpPr>
        <p:spPr>
          <a:xfrm>
            <a:off x="457200" y="357188"/>
            <a:ext cx="7467600" cy="6116637"/>
          </a:xfrm>
        </p:spPr>
        <p:txBody>
          <a:bodyPr/>
          <a:lstStyle/>
          <a:p>
            <a:pPr eaLnBrk="1" hangingPunct="1">
              <a:buFont typeface="Wingdings" pitchFamily="2" charset="2"/>
              <a:buNone/>
            </a:pPr>
            <a:r>
              <a:rPr lang="id-ID" smtClean="0"/>
              <a:t> </a:t>
            </a:r>
            <a:r>
              <a:rPr lang="id-ID" smtClean="0">
                <a:latin typeface="Arial" charset="0"/>
                <a:cs typeface="Arial" charset="0"/>
              </a:rPr>
              <a:t>strcpy(A.NIM,"01500024");</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strcpy(A.Nama,"Susi Susanti");</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strcpy(A.Alamat,"Jl.Raya Meruya Selatan");</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strcpy(A.Kota,"Jakarta");</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A.gender=Wanita;</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cout&lt;&lt;"NIM		: "&lt;&lt;A.NIM&lt;&lt;endl;</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cout&lt;&lt;"Nama  	: "&lt;&lt;A.Nama&lt;&lt;endl;</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cout&lt;&lt;"Alamat	: "&lt;&lt;A.Alamat&lt;&lt;endl;</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cout&lt;&lt;"Kota  	: "&lt;&lt;A.Kota&lt;&lt;endl;</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cout&lt;&lt;"Jenis Kelamin	: "&lt;&lt;A.gender&lt;&lt;endl;</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 return 0;</a:t>
            </a:r>
            <a:endParaRPr lang="en-US" smtClean="0">
              <a:latin typeface="Arial" charset="0"/>
              <a:cs typeface="Arial" charset="0"/>
            </a:endParaRPr>
          </a:p>
          <a:p>
            <a:pPr eaLnBrk="1" hangingPunct="1">
              <a:buFont typeface="Wingdings" pitchFamily="2" charset="2"/>
              <a:buNone/>
            </a:pPr>
            <a:r>
              <a:rPr lang="id-ID" smtClean="0">
                <a:latin typeface="Arial" charset="0"/>
                <a:cs typeface="Arial" charset="0"/>
              </a:rPr>
              <a:t>}</a:t>
            </a:r>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Hasil</a:t>
            </a:r>
            <a:r>
              <a:rPr lang="en-US" dirty="0" smtClean="0"/>
              <a:t> </a:t>
            </a:r>
            <a:r>
              <a:rPr lang="en-US" dirty="0" err="1" smtClean="0"/>
              <a:t>Eksekusi</a:t>
            </a:r>
            <a:endParaRPr lang="en-US" dirty="0"/>
          </a:p>
        </p:txBody>
      </p:sp>
      <p:pic>
        <p:nvPicPr>
          <p:cNvPr id="30723" name="Picture 2"/>
          <p:cNvPicPr>
            <a:picLocks noGrp="1" noChangeAspect="1" noChangeArrowheads="1"/>
          </p:cNvPicPr>
          <p:nvPr>
            <p:ph sz="quarter" idx="1"/>
          </p:nvPr>
        </p:nvPicPr>
        <p:blipFill>
          <a:blip r:embed="rId2"/>
          <a:srcRect/>
          <a:stretch>
            <a:fillRect/>
          </a:stretch>
        </p:blipFill>
        <p:spPr>
          <a:xfrm>
            <a:off x="714375" y="1857375"/>
            <a:ext cx="6119813" cy="3008313"/>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smtClean="0"/>
              <a:t>Latihan</a:t>
            </a:r>
            <a:endParaRPr lang="en-US" dirty="0"/>
          </a:p>
        </p:txBody>
      </p:sp>
      <p:sp>
        <p:nvSpPr>
          <p:cNvPr id="5" name="Content Placeholder 4"/>
          <p:cNvSpPr>
            <a:spLocks noGrp="1"/>
          </p:cNvSpPr>
          <p:nvPr>
            <p:ph sz="quarter" idx="1"/>
          </p:nvPr>
        </p:nvSpPr>
        <p:spPr>
          <a:xfrm>
            <a:off x="457200" y="1600200"/>
            <a:ext cx="7467600" cy="4873625"/>
          </a:xfrm>
        </p:spPr>
        <p:txBody>
          <a:bodyPr>
            <a:normAutofit fontScale="85000" lnSpcReduction="20000"/>
          </a:bodyPr>
          <a:lstStyle/>
          <a:p>
            <a:pPr marL="274320" indent="-274320" eaLnBrk="1" fontAlgn="auto" hangingPunct="1">
              <a:spcAft>
                <a:spcPts val="0"/>
              </a:spcAft>
              <a:buFont typeface="Wingdings"/>
              <a:buNone/>
              <a:defRPr/>
            </a:pPr>
            <a:r>
              <a:rPr lang="id-ID" dirty="0" smtClean="0"/>
              <a:t>1. Buatlah program dengan menggunakan </a:t>
            </a:r>
            <a:r>
              <a:rPr lang="id-ID" b="1" dirty="0" smtClean="0"/>
              <a:t>struct</a:t>
            </a:r>
            <a:r>
              <a:rPr lang="id-ID" dirty="0" smtClean="0"/>
              <a:t> dengan hasil eksekusi program sebagai berikut:</a:t>
            </a:r>
            <a:endParaRPr lang="en-US" dirty="0" smtClean="0"/>
          </a:p>
          <a:p>
            <a:pPr marL="274320" indent="-274320" eaLnBrk="1" fontAlgn="auto" hangingPunct="1">
              <a:spcAft>
                <a:spcPts val="0"/>
              </a:spcAft>
              <a:buFont typeface="Wingdings"/>
              <a:buNone/>
              <a:defRPr/>
            </a:pPr>
            <a:r>
              <a:rPr lang="id-ID" dirty="0" smtClean="0"/>
              <a:t>	</a:t>
            </a:r>
            <a:r>
              <a:rPr lang="id-ID" dirty="0" smtClean="0">
                <a:latin typeface="Comic Sans MS" pitchFamily="66" charset="0"/>
              </a:rPr>
              <a:t>Plat Nomor Kendaraan	: B1669OK</a:t>
            </a:r>
            <a:endParaRPr lang="en-US" dirty="0" smtClean="0">
              <a:latin typeface="Comic Sans MS" pitchFamily="66" charset="0"/>
            </a:endParaRPr>
          </a:p>
          <a:p>
            <a:pPr marL="274320" indent="-274320" eaLnBrk="1" fontAlgn="auto" hangingPunct="1">
              <a:spcAft>
                <a:spcPts val="0"/>
              </a:spcAft>
              <a:buFont typeface="Wingdings"/>
              <a:buNone/>
              <a:defRPr/>
            </a:pPr>
            <a:r>
              <a:rPr lang="id-ID" dirty="0" smtClean="0">
                <a:latin typeface="Comic Sans MS" pitchFamily="66" charset="0"/>
              </a:rPr>
              <a:t>	Jenis Kendaraan		: </a:t>
            </a:r>
            <a:r>
              <a:rPr lang="en-US" dirty="0" smtClean="0">
                <a:latin typeface="Comic Sans MS" pitchFamily="66" charset="0"/>
              </a:rPr>
              <a:t>AVANZA</a:t>
            </a:r>
          </a:p>
          <a:p>
            <a:pPr marL="274320" indent="-274320" eaLnBrk="1" fontAlgn="auto" hangingPunct="1">
              <a:spcAft>
                <a:spcPts val="0"/>
              </a:spcAft>
              <a:buFont typeface="Wingdings"/>
              <a:buNone/>
              <a:defRPr/>
            </a:pPr>
            <a:r>
              <a:rPr lang="id-ID" dirty="0" smtClean="0">
                <a:latin typeface="Comic Sans MS" pitchFamily="66" charset="0"/>
              </a:rPr>
              <a:t>	Nama Pemilik			: Bambang Susilo</a:t>
            </a:r>
            <a:endParaRPr lang="en-US" dirty="0" smtClean="0">
              <a:latin typeface="Comic Sans MS" pitchFamily="66" charset="0"/>
            </a:endParaRPr>
          </a:p>
          <a:p>
            <a:pPr marL="274320" indent="-274320" eaLnBrk="1" fontAlgn="auto" hangingPunct="1">
              <a:spcAft>
                <a:spcPts val="0"/>
              </a:spcAft>
              <a:buFont typeface="Wingdings"/>
              <a:buNone/>
              <a:defRPr/>
            </a:pPr>
            <a:r>
              <a:rPr lang="id-ID" dirty="0" smtClean="0">
                <a:latin typeface="Comic Sans MS" pitchFamily="66" charset="0"/>
              </a:rPr>
              <a:t>	Alamat			: Jl. Meruya raya No 1</a:t>
            </a:r>
            <a:endParaRPr lang="en-US" dirty="0" smtClean="0">
              <a:latin typeface="Comic Sans MS" pitchFamily="66" charset="0"/>
            </a:endParaRPr>
          </a:p>
          <a:p>
            <a:pPr marL="274320" indent="-274320" eaLnBrk="1" fontAlgn="auto" hangingPunct="1">
              <a:spcAft>
                <a:spcPts val="0"/>
              </a:spcAft>
              <a:buFont typeface="Wingdings"/>
              <a:buNone/>
              <a:defRPr/>
            </a:pPr>
            <a:r>
              <a:rPr lang="id-ID" dirty="0" smtClean="0">
                <a:latin typeface="Comic Sans MS" pitchFamily="66" charset="0"/>
              </a:rPr>
              <a:t>	Kota				: Jakarta</a:t>
            </a:r>
            <a:endParaRPr lang="en-US" dirty="0" smtClean="0">
              <a:latin typeface="Comic Sans MS" pitchFamily="66" charset="0"/>
            </a:endParaRPr>
          </a:p>
          <a:p>
            <a:pPr marL="274320" indent="-274320" eaLnBrk="1" fontAlgn="auto" hangingPunct="1">
              <a:spcAft>
                <a:spcPts val="0"/>
              </a:spcAft>
              <a:buFont typeface="Wingdings"/>
              <a:buNone/>
              <a:defRPr/>
            </a:pPr>
            <a:endParaRPr lang="en-US" dirty="0" smtClean="0"/>
          </a:p>
          <a:p>
            <a:pPr marL="274320" indent="-274320" eaLnBrk="1" fontAlgn="auto" hangingPunct="1">
              <a:spcAft>
                <a:spcPts val="0"/>
              </a:spcAft>
              <a:buFont typeface="Wingdings"/>
              <a:buNone/>
              <a:defRPr/>
            </a:pPr>
            <a:r>
              <a:rPr lang="id-ID" dirty="0" smtClean="0"/>
              <a:t>2. Buatlah program dengan tampilan sbb:</a:t>
            </a:r>
            <a:endParaRPr lang="en-US" dirty="0" smtClean="0"/>
          </a:p>
          <a:p>
            <a:pPr marL="274320" indent="-274320" eaLnBrk="1" fontAlgn="auto" hangingPunct="1">
              <a:spcAft>
                <a:spcPts val="0"/>
              </a:spcAft>
              <a:buFont typeface="Wingdings"/>
              <a:buNone/>
              <a:defRPr/>
            </a:pPr>
            <a:r>
              <a:rPr lang="id-ID" dirty="0" smtClean="0"/>
              <a:t>	</a:t>
            </a:r>
            <a:r>
              <a:rPr lang="id-ID" dirty="0" smtClean="0">
                <a:latin typeface="Comic Sans MS" pitchFamily="66" charset="0"/>
              </a:rPr>
              <a:t>Masukkan sebuah huruf = .............</a:t>
            </a:r>
            <a:endParaRPr lang="en-US" dirty="0" smtClean="0">
              <a:latin typeface="Comic Sans MS" pitchFamily="66" charset="0"/>
            </a:endParaRPr>
          </a:p>
          <a:p>
            <a:pPr marL="274320" indent="-274320" eaLnBrk="1" fontAlgn="auto" hangingPunct="1">
              <a:spcAft>
                <a:spcPts val="0"/>
              </a:spcAft>
              <a:buFont typeface="Wingdings"/>
              <a:buNone/>
              <a:defRPr/>
            </a:pPr>
            <a:r>
              <a:rPr lang="id-ID" dirty="0" smtClean="0">
                <a:latin typeface="Comic Sans MS" pitchFamily="66" charset="0"/>
              </a:rPr>
              <a:t>	Masukan sebuah kata = .................</a:t>
            </a:r>
            <a:endParaRPr lang="en-US" dirty="0" smtClean="0">
              <a:latin typeface="Comic Sans MS" pitchFamily="66" charset="0"/>
            </a:endParaRPr>
          </a:p>
          <a:p>
            <a:pPr marL="274320" indent="-274320" eaLnBrk="1" fontAlgn="auto" hangingPunct="1">
              <a:spcAft>
                <a:spcPts val="0"/>
              </a:spcAft>
              <a:buFont typeface="Wingdings"/>
              <a:buNone/>
              <a:defRPr/>
            </a:pPr>
            <a:r>
              <a:rPr lang="id-ID" dirty="0" smtClean="0">
                <a:latin typeface="Comic Sans MS" pitchFamily="66" charset="0"/>
              </a:rPr>
              <a:t>	Masukkan Angka = ..................</a:t>
            </a:r>
            <a:endParaRPr lang="en-US" dirty="0" smtClean="0">
              <a:latin typeface="Comic Sans MS" pitchFamily="66" charset="0"/>
            </a:endParaRPr>
          </a:p>
          <a:p>
            <a:pPr marL="274320" indent="-274320" eaLnBrk="1" fontAlgn="auto" hangingPunct="1">
              <a:spcAft>
                <a:spcPts val="0"/>
              </a:spcAft>
              <a:buFont typeface="Wingdings"/>
              <a:buNone/>
              <a:defRPr/>
            </a:pPr>
            <a:r>
              <a:rPr lang="id-ID" dirty="0" smtClean="0">
                <a:latin typeface="Comic Sans MS" pitchFamily="66" charset="0"/>
              </a:rPr>
              <a:t>	Huruf yang Anda masukkan adalah .............</a:t>
            </a:r>
            <a:endParaRPr lang="en-US" dirty="0" smtClean="0">
              <a:latin typeface="Comic Sans MS" pitchFamily="66" charset="0"/>
            </a:endParaRPr>
          </a:p>
          <a:p>
            <a:pPr marL="274320" indent="-274320" eaLnBrk="1" fontAlgn="auto" hangingPunct="1">
              <a:spcAft>
                <a:spcPts val="0"/>
              </a:spcAft>
              <a:buFont typeface="Wingdings"/>
              <a:buNone/>
              <a:defRPr/>
            </a:pPr>
            <a:r>
              <a:rPr lang="id-ID" dirty="0" smtClean="0">
                <a:latin typeface="Comic Sans MS" pitchFamily="66" charset="0"/>
              </a:rPr>
              <a:t>	Kata yang Anda masukkan adalah ..............</a:t>
            </a:r>
            <a:endParaRPr lang="en-US" dirty="0" smtClean="0">
              <a:latin typeface="Comic Sans MS" pitchFamily="66" charset="0"/>
            </a:endParaRPr>
          </a:p>
          <a:p>
            <a:pPr marL="274320" indent="-274320" eaLnBrk="1" fontAlgn="auto" hangingPunct="1">
              <a:spcAft>
                <a:spcPts val="0"/>
              </a:spcAft>
              <a:buFont typeface="Wingdings"/>
              <a:buNone/>
              <a:defRPr/>
            </a:pPr>
            <a:r>
              <a:rPr lang="id-ID" dirty="0" smtClean="0">
                <a:latin typeface="Comic Sans MS" pitchFamily="66" charset="0"/>
              </a:rPr>
              <a:t>	Angka yang Anda masukkan adalah ........</a:t>
            </a:r>
            <a:endParaRPr lang="en-US" dirty="0" smtClean="0">
              <a:latin typeface="Comic Sans MS" pitchFamily="66" charset="0"/>
            </a:endParaRPr>
          </a:p>
          <a:p>
            <a:pPr marL="274320" indent="-27432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sz="quarter" idx="1"/>
          </p:nvPr>
        </p:nvSpPr>
        <p:spPr>
          <a:xfrm>
            <a:off x="142875" y="142875"/>
            <a:ext cx="8358188" cy="6500813"/>
          </a:xfrm>
        </p:spPr>
        <p:txBody>
          <a:bodyPr/>
          <a:lstStyle/>
          <a:p>
            <a:pPr eaLnBrk="1" hangingPunct="1">
              <a:buFont typeface="Wingdings" pitchFamily="2" charset="2"/>
              <a:buNone/>
            </a:pPr>
            <a:r>
              <a:rPr lang="en-US" sz="2000" b="1" smtClean="0"/>
              <a:t>Mengapa perlu Object Oriented</a:t>
            </a:r>
          </a:p>
          <a:p>
            <a:pPr eaLnBrk="1" hangingPunct="1">
              <a:buFont typeface="Wingdings" pitchFamily="2" charset="2"/>
              <a:buNone/>
            </a:pPr>
            <a:r>
              <a:rPr lang="en-US" sz="2000" b="1" smtClean="0"/>
              <a:t>Programming (OOP)?</a:t>
            </a:r>
            <a:endParaRPr lang="en-US" sz="2000" smtClean="0"/>
          </a:p>
          <a:p>
            <a:pPr eaLnBrk="1" hangingPunct="1"/>
            <a:r>
              <a:rPr lang="en-US" sz="2000" smtClean="0"/>
              <a:t>Mempermudah programmer menulis program.</a:t>
            </a:r>
          </a:p>
          <a:p>
            <a:pPr eaLnBrk="1" hangingPunct="1"/>
            <a:r>
              <a:rPr lang="en-US" sz="2000" smtClean="0"/>
              <a:t>Mempercepat proses pembuatan program</a:t>
            </a:r>
          </a:p>
          <a:p>
            <a:pPr eaLnBrk="1" hangingPunct="1"/>
            <a:r>
              <a:rPr lang="en-US" sz="2000" smtClean="0"/>
              <a:t>Mempermudah pemeliharaan program</a:t>
            </a:r>
          </a:p>
          <a:p>
            <a:pPr eaLnBrk="1" hangingPunct="1">
              <a:buFont typeface="Wingdings" pitchFamily="2" charset="2"/>
              <a:buNone/>
            </a:pPr>
            <a:r>
              <a:rPr lang="en-US" sz="2000" b="1" smtClean="0"/>
              <a:t>Bahasa C</a:t>
            </a:r>
            <a:endParaRPr lang="en-US" sz="2000" smtClean="0"/>
          </a:p>
          <a:p>
            <a:pPr eaLnBrk="1" hangingPunct="1"/>
            <a:r>
              <a:rPr lang="en-US" sz="2000" smtClean="0"/>
              <a:t>Fleksibel: dapat mengakses/mendekati mesin, namun mudah dimengerti oleh manusia.</a:t>
            </a:r>
          </a:p>
          <a:p>
            <a:pPr eaLnBrk="1" hangingPunct="1"/>
            <a:r>
              <a:rPr lang="en-US" sz="2000" smtClean="0"/>
              <a:t>Portabel: dipakai mulai dari komputer mikro sampai superkomputer.</a:t>
            </a:r>
          </a:p>
          <a:p>
            <a:pPr eaLnBrk="1" hangingPunct="1"/>
            <a:r>
              <a:rPr lang="en-US" sz="2000" smtClean="0"/>
              <a:t>Bahasa yang paling banyak digunakan dalam ilmu komputer, untuk membuat OS, aplikasi, dll.</a:t>
            </a:r>
          </a:p>
          <a:p>
            <a:pPr eaLnBrk="1" hangingPunct="1"/>
            <a:r>
              <a:rPr lang="en-US" sz="2000" smtClean="0"/>
              <a:t>Banyak didukung oleh banyak pustaka (libraries)</a:t>
            </a:r>
          </a:p>
          <a:p>
            <a:pPr eaLnBrk="1" hangingPunct="1">
              <a:buFont typeface="Wingdings" pitchFamily="2" charset="2"/>
              <a:buNone/>
            </a:pPr>
            <a:r>
              <a:rPr lang="en-US" sz="2000" b="1" smtClean="0"/>
              <a:t>Bahasa C++</a:t>
            </a:r>
            <a:endParaRPr lang="en-US" sz="2000" smtClean="0"/>
          </a:p>
          <a:p>
            <a:pPr eaLnBrk="1" hangingPunct="1"/>
            <a:r>
              <a:rPr lang="en-US" sz="2000" smtClean="0"/>
              <a:t>Merupakan pengembangan bahasa C dan diberi kemampuan OOP.</a:t>
            </a:r>
          </a:p>
          <a:p>
            <a:pPr eaLnBrk="1" hangingPunct="1"/>
            <a:r>
              <a:rPr lang="en-US" sz="2000" smtClean="0"/>
              <a:t>C++ merupakan subset dari bahasa C, maka pustaka yang ditulis dalam bahasa C dapat dipergunakan dalam bahasa C++.</a:t>
            </a:r>
          </a:p>
          <a:p>
            <a:pPr eaLnBrk="1" hangingPunct="1"/>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612"/>
          </a:xfrm>
        </p:spPr>
        <p:txBody>
          <a:bodyPr/>
          <a:lstStyle/>
          <a:p>
            <a:pPr eaLnBrk="1" hangingPunct="1">
              <a:defRPr/>
            </a:pPr>
            <a:r>
              <a:rPr lang="it-IT" b="1" dirty="0" smtClean="0"/>
              <a:t>Kerangka program C++</a:t>
            </a:r>
            <a:endParaRPr lang="en-US" dirty="0"/>
          </a:p>
        </p:txBody>
      </p:sp>
      <p:sp>
        <p:nvSpPr>
          <p:cNvPr id="11267" name="Content Placeholder 2"/>
          <p:cNvSpPr>
            <a:spLocks noGrp="1"/>
          </p:cNvSpPr>
          <p:nvPr>
            <p:ph sz="quarter" idx="1"/>
          </p:nvPr>
        </p:nvSpPr>
        <p:spPr>
          <a:xfrm>
            <a:off x="457200" y="928688"/>
            <a:ext cx="7467600" cy="5545137"/>
          </a:xfrm>
        </p:spPr>
        <p:txBody>
          <a:bodyPr/>
          <a:lstStyle/>
          <a:p>
            <a:pPr eaLnBrk="1" hangingPunct="1">
              <a:buFont typeface="Wingdings" pitchFamily="2" charset="2"/>
              <a:buNone/>
            </a:pPr>
            <a:r>
              <a:rPr lang="it-IT" sz="1800" smtClean="0">
                <a:latin typeface="Arial" charset="0"/>
                <a:cs typeface="Arial" charset="0"/>
              </a:rPr>
              <a:t>#include &lt;iostream.h&gt;</a:t>
            </a:r>
            <a:endParaRPr lang="en-US" sz="1800" smtClean="0">
              <a:latin typeface="Arial" charset="0"/>
              <a:cs typeface="Arial" charset="0"/>
            </a:endParaRPr>
          </a:p>
          <a:p>
            <a:pPr eaLnBrk="1" hangingPunct="1">
              <a:buFont typeface="Wingdings" pitchFamily="2" charset="2"/>
              <a:buNone/>
            </a:pPr>
            <a:r>
              <a:rPr lang="it-IT" sz="1800" i="1" smtClean="0">
                <a:latin typeface="Arial" charset="0"/>
                <a:cs typeface="Arial" charset="0"/>
              </a:rPr>
              <a:t>//Protopype fungsi</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tipe_data nama_fungsi(parameter1,parameter2,..);</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 </a:t>
            </a:r>
            <a:r>
              <a:rPr lang="it-IT" sz="1800" i="1" smtClean="0">
                <a:latin typeface="Arial" charset="0"/>
                <a:cs typeface="Arial" charset="0"/>
              </a:rPr>
              <a:t>//Fungsi utama</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void main()</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a:t>
            </a:r>
            <a:endParaRPr lang="en-US" sz="1800" smtClean="0">
              <a:latin typeface="Arial" charset="0"/>
              <a:cs typeface="Arial" charset="0"/>
            </a:endParaRPr>
          </a:p>
          <a:p>
            <a:pPr eaLnBrk="1" hangingPunct="1">
              <a:buFont typeface="Wingdings" pitchFamily="2" charset="2"/>
              <a:buNone/>
            </a:pPr>
            <a:r>
              <a:rPr lang="en-US" sz="1800" smtClean="0">
                <a:latin typeface="Arial" charset="0"/>
                <a:cs typeface="Arial" charset="0"/>
              </a:rPr>
              <a:t>  statemen_yang_akan_dilakukan;</a:t>
            </a:r>
          </a:p>
          <a:p>
            <a:pPr eaLnBrk="1" hangingPunct="1">
              <a:buFont typeface="Wingdings" pitchFamily="2" charset="2"/>
              <a:buNone/>
            </a:pPr>
            <a:r>
              <a:rPr lang="en-US" sz="1800" smtClean="0">
                <a:latin typeface="Arial" charset="0"/>
                <a:cs typeface="Arial" charset="0"/>
              </a:rPr>
              <a:t>  ...</a:t>
            </a:r>
          </a:p>
          <a:p>
            <a:pPr eaLnBrk="1" hangingPunct="1">
              <a:buFont typeface="Wingdings" pitchFamily="2" charset="2"/>
              <a:buNone/>
            </a:pPr>
            <a:r>
              <a:rPr lang="en-US" sz="1800" smtClean="0">
                <a:latin typeface="Arial" charset="0"/>
                <a:cs typeface="Arial" charset="0"/>
              </a:rPr>
              <a:t>  return 0;</a:t>
            </a:r>
          </a:p>
          <a:p>
            <a:pPr eaLnBrk="1" hangingPunct="1">
              <a:buFont typeface="Wingdings" pitchFamily="2" charset="2"/>
              <a:buNone/>
            </a:pPr>
            <a:r>
              <a:rPr lang="it-IT" sz="1800" smtClean="0">
                <a:latin typeface="Arial" charset="0"/>
                <a:cs typeface="Arial" charset="0"/>
              </a:rPr>
              <a:t>}</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 </a:t>
            </a:r>
            <a:r>
              <a:rPr lang="it-IT" sz="1800" i="1" smtClean="0">
                <a:latin typeface="Arial" charset="0"/>
                <a:cs typeface="Arial" charset="0"/>
              </a:rPr>
              <a:t>//Implementasi fungsi</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tipe_data nama_fungsi(parameter1,parameter2,...)</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  statemen_yang_akan_dilakukan;</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  ...</a:t>
            </a:r>
            <a:endParaRPr lang="en-US" sz="1800" smtClean="0">
              <a:latin typeface="Arial" charset="0"/>
              <a:cs typeface="Arial" charset="0"/>
            </a:endParaRPr>
          </a:p>
          <a:p>
            <a:pPr eaLnBrk="1" hangingPunct="1">
              <a:buFont typeface="Wingdings" pitchFamily="2" charset="2"/>
              <a:buNone/>
            </a:pPr>
            <a:r>
              <a:rPr lang="it-IT" sz="1800" smtClean="0">
                <a:latin typeface="Arial" charset="0"/>
                <a:cs typeface="Arial" charset="0"/>
              </a:rPr>
              <a:t>}</a:t>
            </a:r>
            <a:endParaRPr lang="en-US" sz="1800" smtClean="0">
              <a:latin typeface="Arial" charset="0"/>
              <a:cs typeface="Arial" charset="0"/>
            </a:endParaRPr>
          </a:p>
          <a:p>
            <a:pPr eaLnBrk="1" hangingPunct="1"/>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err="1" smtClean="0"/>
              <a:t>Contoh</a:t>
            </a:r>
            <a:r>
              <a:rPr lang="en-US" dirty="0" smtClean="0"/>
              <a:t> 1</a:t>
            </a:r>
            <a:endParaRPr lang="en-US" dirty="0"/>
          </a:p>
        </p:txBody>
      </p:sp>
      <p:sp>
        <p:nvSpPr>
          <p:cNvPr id="12291" name="Content Placeholder 2"/>
          <p:cNvSpPr>
            <a:spLocks noGrp="1"/>
          </p:cNvSpPr>
          <p:nvPr>
            <p:ph sz="quarter" idx="1"/>
          </p:nvPr>
        </p:nvSpPr>
        <p:spPr>
          <a:xfrm>
            <a:off x="457200" y="1600200"/>
            <a:ext cx="7467600" cy="4873625"/>
          </a:xfrm>
        </p:spPr>
        <p:txBody>
          <a:bodyPr/>
          <a:lstStyle/>
          <a:p>
            <a:pPr eaLnBrk="1" hangingPunct="1">
              <a:buFont typeface="Wingdings" pitchFamily="2" charset="2"/>
              <a:buNone/>
            </a:pPr>
            <a:r>
              <a:rPr lang="en-US" smtClean="0">
                <a:latin typeface="Arial" charset="0"/>
                <a:cs typeface="Arial" charset="0"/>
              </a:rPr>
              <a:t>#include&lt;iostream.h&gt;</a:t>
            </a:r>
          </a:p>
          <a:p>
            <a:pPr eaLnBrk="1" hangingPunct="1">
              <a:buFont typeface="Wingdings" pitchFamily="2" charset="2"/>
              <a:buNone/>
            </a:pPr>
            <a:r>
              <a:rPr lang="en-US" smtClean="0">
                <a:latin typeface="Arial" charset="0"/>
                <a:cs typeface="Arial" charset="0"/>
              </a:rPr>
              <a:t>int main()</a:t>
            </a:r>
          </a:p>
          <a:p>
            <a:pPr eaLnBrk="1" hangingPunct="1">
              <a:buFont typeface="Wingdings" pitchFamily="2" charset="2"/>
              <a:buNone/>
            </a:pPr>
            <a:r>
              <a:rPr lang="en-US" smtClean="0">
                <a:latin typeface="Arial" charset="0"/>
                <a:cs typeface="Arial" charset="0"/>
              </a:rPr>
              <a:t>{</a:t>
            </a:r>
          </a:p>
          <a:p>
            <a:pPr eaLnBrk="1" hangingPunct="1">
              <a:buFont typeface="Wingdings" pitchFamily="2" charset="2"/>
              <a:buNone/>
            </a:pPr>
            <a:r>
              <a:rPr lang="en-US" smtClean="0">
                <a:latin typeface="Arial" charset="0"/>
                <a:cs typeface="Arial" charset="0"/>
              </a:rPr>
              <a:t>  cout &lt;&lt;"Selamat menggunakan C++";</a:t>
            </a:r>
          </a:p>
          <a:p>
            <a:pPr eaLnBrk="1" hangingPunct="1">
              <a:buFont typeface="Wingdings" pitchFamily="2" charset="2"/>
              <a:buNone/>
            </a:pPr>
            <a:r>
              <a:rPr lang="en-US" smtClean="0">
                <a:latin typeface="Arial" charset="0"/>
                <a:cs typeface="Arial" charset="0"/>
              </a:rPr>
              <a:t>  return 0;</a:t>
            </a:r>
          </a:p>
          <a:p>
            <a:pPr eaLnBrk="1" hangingPunct="1">
              <a:buFont typeface="Wingdings" pitchFamily="2" charset="2"/>
              <a:buNone/>
            </a:pPr>
            <a:r>
              <a:rPr lang="en-US" smtClean="0">
                <a:latin typeface="Arial" charset="0"/>
                <a:cs typeface="Arial" charset="0"/>
              </a:rPr>
              <a:t>}</a:t>
            </a:r>
          </a:p>
          <a:p>
            <a:pPr eaLnBrk="1" hangingPunct="1"/>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sz="quarter" idx="1"/>
          </p:nvPr>
        </p:nvSpPr>
        <p:spPr>
          <a:xfrm>
            <a:off x="214313" y="214313"/>
            <a:ext cx="8358187" cy="6259512"/>
          </a:xfrm>
        </p:spPr>
        <p:txBody>
          <a:bodyPr/>
          <a:lstStyle/>
          <a:p>
            <a:pPr eaLnBrk="1" hangingPunct="1">
              <a:buFont typeface="Wingdings" pitchFamily="2" charset="2"/>
              <a:buNone/>
            </a:pPr>
            <a:r>
              <a:rPr lang="en-US" sz="1800" smtClean="0"/>
              <a:t>Keterangan:</a:t>
            </a:r>
          </a:p>
          <a:p>
            <a:pPr eaLnBrk="1" hangingPunct="1"/>
            <a:r>
              <a:rPr lang="en-US" sz="1800" smtClean="0"/>
              <a:t>#include adalah sebuah prosesor pengarah yang mengatakan kepada kompiler untuk meletakan kode dari header file iostream.h kedalam program. Fungsi cout memerlukan file iostream.h.</a:t>
            </a:r>
          </a:p>
          <a:p>
            <a:pPr eaLnBrk="1" hangingPunct="1"/>
            <a:r>
              <a:rPr lang="en-US" sz="1800" smtClean="0"/>
              <a:t>Main adalah nama judul fungsi.</a:t>
            </a:r>
          </a:p>
          <a:p>
            <a:pPr eaLnBrk="1" hangingPunct="1"/>
            <a:r>
              <a:rPr lang="de-DE" sz="1800" smtClean="0"/>
              <a:t>Tanda () digunakan untuk mengapit argumen fungsi yaitu nilai yang akan dilewatkan ke fungsi. </a:t>
            </a:r>
            <a:endParaRPr lang="en-US" sz="1800" smtClean="0"/>
          </a:p>
          <a:p>
            <a:pPr eaLnBrk="1" hangingPunct="1"/>
            <a:r>
              <a:rPr lang="de-DE" sz="1800" smtClean="0"/>
              <a:t>Tanda { pada fungsi main() menyatakan awal eksekusi program. Adapun } pada fungsi main() menyatakan akhir eksekusi program. </a:t>
            </a:r>
            <a:endParaRPr lang="en-US" sz="1800" smtClean="0"/>
          </a:p>
          <a:p>
            <a:pPr eaLnBrk="1" hangingPunct="1"/>
            <a:r>
              <a:rPr lang="de-DE" sz="1800" smtClean="0"/>
              <a:t>Pemakaian fungsi cout dipakai untuk menampilkan text di layar monitor anda.</a:t>
            </a:r>
            <a:endParaRPr lang="en-US" sz="1800" smtClean="0"/>
          </a:p>
          <a:p>
            <a:pPr eaLnBrk="1" hangingPunct="1"/>
            <a:r>
              <a:rPr lang="de-DE" sz="1800" smtClean="0"/>
              <a:t>memakai tanda atau symbol &lt;&lt;, yang diketahui sebagai operator pemasukan (insertion operators). Tanda tersebut mengatakan kepada kompiler agar segera menghasilkan output sesuai dengan input anda. </a:t>
            </a:r>
            <a:endParaRPr lang="en-US" sz="1800" smtClean="0"/>
          </a:p>
          <a:p>
            <a:pPr eaLnBrk="1" hangingPunct="1"/>
            <a:r>
              <a:rPr lang="de-DE" sz="1800" i="1" smtClean="0"/>
              <a:t>”Selamat menggunakan C++</a:t>
            </a:r>
            <a:r>
              <a:rPr lang="de-DE" sz="1800" smtClean="0"/>
              <a:t>“ adalah suatu pernyataan yang diapait oleh tanda petik ganda. Setiap pernyataan harus diakhiri dengan tanda titik koma (;).</a:t>
            </a:r>
            <a:endParaRPr lang="en-US" sz="1800" smtClean="0"/>
          </a:p>
          <a:p>
            <a:pPr eaLnBrk="1" hangingPunct="1"/>
            <a:r>
              <a:rPr lang="de-DE" sz="1800" smtClean="0"/>
              <a:t>return 0 maksudnya pada baris ini juga ada kode yang memerintahkan fungsi main kembali ke 0. Pada saat satu kali kembali </a:t>
            </a:r>
            <a:endParaRPr lang="en-US" sz="1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612"/>
          </a:xfrm>
        </p:spPr>
        <p:txBody>
          <a:bodyPr/>
          <a:lstStyle/>
          <a:p>
            <a:pPr algn="ctr" eaLnBrk="1" hangingPunct="1">
              <a:defRPr/>
            </a:pPr>
            <a:r>
              <a:rPr lang="en-US" dirty="0" err="1" smtClean="0"/>
              <a:t>Contoh</a:t>
            </a:r>
            <a:r>
              <a:rPr lang="en-US" dirty="0" smtClean="0"/>
              <a:t> 2</a:t>
            </a:r>
            <a:endParaRPr lang="en-US" dirty="0"/>
          </a:p>
        </p:txBody>
      </p:sp>
      <p:sp>
        <p:nvSpPr>
          <p:cNvPr id="14339" name="Content Placeholder 2"/>
          <p:cNvSpPr>
            <a:spLocks noGrp="1"/>
          </p:cNvSpPr>
          <p:nvPr>
            <p:ph sz="quarter" idx="1"/>
          </p:nvPr>
        </p:nvSpPr>
        <p:spPr>
          <a:xfrm>
            <a:off x="457200" y="1000125"/>
            <a:ext cx="7467600" cy="5473700"/>
          </a:xfrm>
        </p:spPr>
        <p:txBody>
          <a:bodyPr/>
          <a:lstStyle/>
          <a:p>
            <a:pPr eaLnBrk="1" hangingPunct="1">
              <a:buFont typeface="Wingdings" pitchFamily="2" charset="2"/>
              <a:buNone/>
            </a:pPr>
            <a:r>
              <a:rPr lang="en-US" sz="1800" smtClean="0">
                <a:latin typeface="Arial" charset="0"/>
                <a:cs typeface="Arial" charset="0"/>
              </a:rPr>
              <a:t>#include &lt;iostream.h&gt;</a:t>
            </a:r>
          </a:p>
          <a:p>
            <a:pPr eaLnBrk="1" hangingPunct="1">
              <a:buFont typeface="Wingdings" pitchFamily="2" charset="2"/>
              <a:buNone/>
            </a:pPr>
            <a:r>
              <a:rPr lang="en-US" sz="1800" smtClean="0">
                <a:latin typeface="Arial" charset="0"/>
                <a:cs typeface="Arial" charset="0"/>
              </a:rPr>
              <a:t>int main()</a:t>
            </a:r>
          </a:p>
          <a:p>
            <a:pPr eaLnBrk="1" hangingPunct="1">
              <a:buFont typeface="Wingdings" pitchFamily="2" charset="2"/>
              <a:buNone/>
            </a:pPr>
            <a:r>
              <a:rPr lang="de-DE" sz="1800" smtClean="0">
                <a:latin typeface="Arial" charset="0"/>
                <a:cs typeface="Arial" charset="0"/>
              </a:rPr>
              <a:t>{</a:t>
            </a:r>
            <a:endParaRPr lang="en-US" sz="1800" smtClean="0">
              <a:latin typeface="Arial" charset="0"/>
              <a:cs typeface="Arial" charset="0"/>
            </a:endParaRPr>
          </a:p>
          <a:p>
            <a:pPr eaLnBrk="1" hangingPunct="1">
              <a:buFont typeface="Wingdings" pitchFamily="2" charset="2"/>
              <a:buNone/>
            </a:pPr>
            <a:r>
              <a:rPr lang="de-DE" sz="1800" smtClean="0">
                <a:latin typeface="Arial" charset="0"/>
                <a:cs typeface="Arial" charset="0"/>
              </a:rPr>
              <a:t> 	int x, y, z;</a:t>
            </a:r>
            <a:endParaRPr lang="en-US" sz="1800" smtClean="0">
              <a:latin typeface="Arial" charset="0"/>
              <a:cs typeface="Arial" charset="0"/>
            </a:endParaRPr>
          </a:p>
          <a:p>
            <a:pPr eaLnBrk="1" hangingPunct="1">
              <a:buFont typeface="Wingdings" pitchFamily="2" charset="2"/>
              <a:buNone/>
            </a:pPr>
            <a:r>
              <a:rPr lang="de-DE" sz="1800" smtClean="0">
                <a:latin typeface="Arial" charset="0"/>
                <a:cs typeface="Arial" charset="0"/>
              </a:rPr>
              <a:t>	 cout &lt;&lt;“Masukkan bilangan kesatu:“;</a:t>
            </a:r>
            <a:endParaRPr lang="en-US" sz="1800" smtClean="0">
              <a:latin typeface="Arial" charset="0"/>
              <a:cs typeface="Arial" charset="0"/>
            </a:endParaRPr>
          </a:p>
          <a:p>
            <a:pPr eaLnBrk="1" hangingPunct="1">
              <a:buFont typeface="Wingdings" pitchFamily="2" charset="2"/>
              <a:buNone/>
            </a:pPr>
            <a:r>
              <a:rPr lang="de-DE" sz="1800" smtClean="0">
                <a:latin typeface="Arial" charset="0"/>
                <a:cs typeface="Arial" charset="0"/>
              </a:rPr>
              <a:t>	 cin &gt;&gt; x;</a:t>
            </a:r>
            <a:endParaRPr lang="en-US" sz="1800" smtClean="0">
              <a:latin typeface="Arial" charset="0"/>
              <a:cs typeface="Arial" charset="0"/>
            </a:endParaRPr>
          </a:p>
          <a:p>
            <a:pPr eaLnBrk="1" hangingPunct="1">
              <a:buFont typeface="Wingdings" pitchFamily="2" charset="2"/>
              <a:buNone/>
            </a:pPr>
            <a:r>
              <a:rPr lang="de-DE" sz="1800" smtClean="0">
                <a:latin typeface="Arial" charset="0"/>
                <a:cs typeface="Arial" charset="0"/>
              </a:rPr>
              <a:t> 	cout &lt;&lt;“Masukkan bilangan kedua:“;</a:t>
            </a:r>
            <a:endParaRPr lang="en-US" sz="1800" smtClean="0">
              <a:latin typeface="Arial" charset="0"/>
              <a:cs typeface="Arial" charset="0"/>
            </a:endParaRPr>
          </a:p>
          <a:p>
            <a:pPr eaLnBrk="1" hangingPunct="1">
              <a:buFont typeface="Wingdings" pitchFamily="2" charset="2"/>
              <a:buNone/>
            </a:pPr>
            <a:r>
              <a:rPr lang="de-DE" sz="1800" smtClean="0">
                <a:latin typeface="Arial" charset="0"/>
                <a:cs typeface="Arial" charset="0"/>
              </a:rPr>
              <a:t> 	cin &gt;&gt; y;</a:t>
            </a:r>
            <a:endParaRPr lang="en-US" sz="1800" smtClean="0">
              <a:latin typeface="Arial" charset="0"/>
              <a:cs typeface="Arial" charset="0"/>
            </a:endParaRPr>
          </a:p>
          <a:p>
            <a:pPr eaLnBrk="1" hangingPunct="1">
              <a:buFont typeface="Wingdings" pitchFamily="2" charset="2"/>
              <a:buNone/>
            </a:pPr>
            <a:r>
              <a:rPr lang="en-US" sz="1800" smtClean="0">
                <a:latin typeface="Arial" charset="0"/>
                <a:cs typeface="Arial" charset="0"/>
              </a:rPr>
              <a:t> 	z = x + y;</a:t>
            </a:r>
          </a:p>
          <a:p>
            <a:pPr eaLnBrk="1" hangingPunct="1">
              <a:buFont typeface="Wingdings" pitchFamily="2" charset="2"/>
              <a:buNone/>
            </a:pPr>
            <a:r>
              <a:rPr lang="en-US" sz="1800" smtClean="0">
                <a:latin typeface="Arial" charset="0"/>
                <a:cs typeface="Arial" charset="0"/>
              </a:rPr>
              <a:t> 	cout &lt;&lt; ”Jadi hasil penjumlahannya adalah: ” &lt;&lt; z;</a:t>
            </a:r>
          </a:p>
          <a:p>
            <a:pPr eaLnBrk="1" hangingPunct="1">
              <a:buFont typeface="Wingdings" pitchFamily="2" charset="2"/>
              <a:buNone/>
            </a:pPr>
            <a:r>
              <a:rPr lang="en-US" sz="1800" smtClean="0">
                <a:latin typeface="Arial" charset="0"/>
                <a:cs typeface="Arial" charset="0"/>
              </a:rPr>
              <a:t> 	return 0;</a:t>
            </a:r>
          </a:p>
          <a:p>
            <a:pPr eaLnBrk="1" hangingPunct="1">
              <a:buFont typeface="Wingdings" pitchFamily="2" charset="2"/>
              <a:buNone/>
            </a:pPr>
            <a:r>
              <a:rPr lang="it-IT" sz="1800" smtClean="0">
                <a:latin typeface="Arial" charset="0"/>
                <a:cs typeface="Arial" charset="0"/>
              </a:rPr>
              <a:t>}</a:t>
            </a:r>
            <a:endParaRPr lang="en-US" sz="1800" smtClean="0">
              <a:latin typeface="Arial" charset="0"/>
              <a:cs typeface="Arial" charset="0"/>
            </a:endParaRPr>
          </a:p>
          <a:p>
            <a:pPr eaLnBrk="1" hangingPunct="1"/>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50"/>
          </a:xfrm>
        </p:spPr>
        <p:txBody>
          <a:bodyPr/>
          <a:lstStyle/>
          <a:p>
            <a:pPr algn="ctr" eaLnBrk="1" hangingPunct="1">
              <a:defRPr/>
            </a:pPr>
            <a:r>
              <a:rPr lang="en-US" dirty="0" err="1" smtClean="0"/>
              <a:t>Hasil</a:t>
            </a:r>
            <a:r>
              <a:rPr lang="en-US" dirty="0" smtClean="0"/>
              <a:t> </a:t>
            </a:r>
            <a:r>
              <a:rPr lang="en-US" dirty="0" err="1" smtClean="0"/>
              <a:t>Eksekusi</a:t>
            </a:r>
            <a:endParaRPr lang="en-US" dirty="0"/>
          </a:p>
        </p:txBody>
      </p:sp>
      <p:pic>
        <p:nvPicPr>
          <p:cNvPr id="15363" name="Picture 2"/>
          <p:cNvPicPr>
            <a:picLocks noChangeAspect="1" noChangeArrowheads="1"/>
          </p:cNvPicPr>
          <p:nvPr/>
        </p:nvPicPr>
        <p:blipFill>
          <a:blip r:embed="rId2"/>
          <a:srcRect/>
          <a:stretch>
            <a:fillRect/>
          </a:stretch>
        </p:blipFill>
        <p:spPr bwMode="auto">
          <a:xfrm>
            <a:off x="1357313" y="1785938"/>
            <a:ext cx="5143500" cy="2214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b="1" dirty="0" smtClean="0"/>
              <a:t>1. Komentar</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id-ID" dirty="0" smtClean="0"/>
              <a:t>Komentar merupakan bagian yang penting dalam program. </a:t>
            </a:r>
          </a:p>
          <a:p>
            <a:pPr marL="274320" indent="-274320" eaLnBrk="1" fontAlgn="auto" hangingPunct="1">
              <a:spcAft>
                <a:spcPts val="0"/>
              </a:spcAft>
              <a:buFont typeface="Wingdings"/>
              <a:buChar char=""/>
              <a:defRPr/>
            </a:pPr>
            <a:r>
              <a:rPr lang="id-ID" dirty="0" smtClean="0"/>
              <a:t>Komentar tidak akan mempengaruhi terhadap jalannya program karena komentar tidak ikut dieksekusi pada saat proses kompilasi. </a:t>
            </a:r>
          </a:p>
          <a:p>
            <a:pPr marL="274320" indent="-274320" eaLnBrk="1" fontAlgn="auto" hangingPunct="1">
              <a:spcAft>
                <a:spcPts val="0"/>
              </a:spcAft>
              <a:buFont typeface="Wingdings"/>
              <a:buChar char=""/>
              <a:defRPr/>
            </a:pPr>
            <a:r>
              <a:rPr lang="id-ID" dirty="0" smtClean="0"/>
              <a:t>Fungsi komentar antara lain:</a:t>
            </a:r>
            <a:endParaRPr lang="en-US" dirty="0" smtClean="0"/>
          </a:p>
          <a:p>
            <a:pPr marL="457200" indent="-457200" eaLnBrk="1" fontAlgn="auto" hangingPunct="1">
              <a:spcAft>
                <a:spcPts val="0"/>
              </a:spcAft>
              <a:buFont typeface="+mj-lt"/>
              <a:buAutoNum type="arabicPeriod"/>
              <a:defRPr/>
            </a:pPr>
            <a:r>
              <a:rPr lang="id-ID" dirty="0" smtClean="0"/>
              <a:t>Menjelaskan tujuan / fungsi program</a:t>
            </a:r>
            <a:endParaRPr lang="en-US" dirty="0" smtClean="0"/>
          </a:p>
          <a:p>
            <a:pPr marL="457200" indent="-457200" eaLnBrk="1" fontAlgn="auto" hangingPunct="1">
              <a:spcAft>
                <a:spcPts val="0"/>
              </a:spcAft>
              <a:buFont typeface="+mj-lt"/>
              <a:buAutoNum type="arabicPeriod"/>
              <a:defRPr/>
            </a:pPr>
            <a:r>
              <a:rPr lang="id-ID" dirty="0" smtClean="0"/>
              <a:t>Memudahkan saat program dibuat atau direvisi</a:t>
            </a:r>
            <a:endParaRPr lang="en-US" dirty="0" smtClean="0"/>
          </a:p>
          <a:p>
            <a:pPr marL="457200" indent="-457200" eaLnBrk="1" fontAlgn="auto" hangingPunct="1">
              <a:spcAft>
                <a:spcPts val="0"/>
              </a:spcAft>
              <a:buFont typeface="+mj-lt"/>
              <a:buAutoNum type="arabicPeriod"/>
              <a:defRPr/>
            </a:pPr>
            <a:r>
              <a:rPr lang="id-ID" dirty="0" smtClean="0"/>
              <a:t>Menjelaskan keterangan-keterangan lain tentang kegunaan sejumlah pernyataan dalam program.</a:t>
            </a:r>
            <a:endParaRPr lang="en-US" dirty="0" smtClean="0"/>
          </a:p>
          <a:p>
            <a:pPr marL="274320" indent="-27432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462</TotalTime>
  <Words>755</Words>
  <Application>Microsoft Office PowerPoint</Application>
  <PresentationFormat>On-screen Show (4:3)</PresentationFormat>
  <Paragraphs>228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Century Schoolbook</vt:lpstr>
      <vt:lpstr>Wingdings</vt:lpstr>
      <vt:lpstr>Wingdings 2</vt:lpstr>
      <vt:lpstr>Calibri</vt:lpstr>
      <vt:lpstr>Comic Sans MS</vt:lpstr>
      <vt:lpstr>Oriel</vt:lpstr>
      <vt:lpstr>STRUKTUR DASAR C++ </vt:lpstr>
      <vt:lpstr>Mengenal C++</vt:lpstr>
      <vt:lpstr>Slide 3</vt:lpstr>
      <vt:lpstr>Kerangka program C++</vt:lpstr>
      <vt:lpstr>Contoh 1</vt:lpstr>
      <vt:lpstr>Slide 6</vt:lpstr>
      <vt:lpstr>Contoh 2</vt:lpstr>
      <vt:lpstr>Hasil Eksekusi</vt:lpstr>
      <vt:lpstr>1. Komentar</vt:lpstr>
      <vt:lpstr>Slide 10</vt:lpstr>
      <vt:lpstr>2. Identifier</vt:lpstr>
      <vt:lpstr>Slide 12</vt:lpstr>
      <vt:lpstr>3. Tipe Data</vt:lpstr>
      <vt:lpstr>Slide 14</vt:lpstr>
      <vt:lpstr>Slide 15</vt:lpstr>
      <vt:lpstr>Contoh Tipe String</vt:lpstr>
      <vt:lpstr>Slide 17</vt:lpstr>
      <vt:lpstr>Slide 18</vt:lpstr>
      <vt:lpstr>Hasil eksekusi</vt:lpstr>
      <vt:lpstr>Slide 20</vt:lpstr>
      <vt:lpstr>Contoh</vt:lpstr>
      <vt:lpstr>Slide 22</vt:lpstr>
      <vt:lpstr>Hasil Eksekusi</vt:lpstr>
      <vt:lpstr>Latihan</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DASAR C++ </dc:title>
  <cp:lastModifiedBy>UMB</cp:lastModifiedBy>
  <cp:revision>23</cp:revision>
  <dcterms:created xsi:type="dcterms:W3CDTF">2008-10-18T08:36:32Z</dcterms:created>
  <dcterms:modified xsi:type="dcterms:W3CDTF">2012-04-07T11:18:18Z</dcterms:modified>
</cp:coreProperties>
</file>