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5" r:id="rId9"/>
    <p:sldId id="266" r:id="rId10"/>
    <p:sldId id="25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TIPE DATA DAN OPERATOR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553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import </a:t>
            </a:r>
            <a:r>
              <a:rPr lang="en-US" sz="1800" b="1" dirty="0" err="1" smtClean="0"/>
              <a:t>java.util.Scanner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public class latih2c{</a:t>
            </a:r>
          </a:p>
          <a:p>
            <a:pPr>
              <a:buNone/>
            </a:pPr>
            <a:r>
              <a:rPr lang="en-US" sz="1800" b="1" dirty="0" smtClean="0"/>
              <a:t>  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{</a:t>
            </a:r>
          </a:p>
          <a:p>
            <a:pPr>
              <a:buNone/>
            </a:pPr>
            <a:r>
              <a:rPr lang="en-US" sz="1800" b="1" dirty="0" smtClean="0"/>
              <a:t>  Scanner input = new Scanner(</a:t>
            </a:r>
            <a:r>
              <a:rPr lang="en-US" sz="1800" b="1" dirty="0" err="1" smtClean="0"/>
              <a:t>System.in</a:t>
            </a:r>
            <a:r>
              <a:rPr lang="en-US" sz="1800" b="1" dirty="0" smtClean="0"/>
              <a:t>);</a:t>
            </a:r>
          </a:p>
          <a:p>
            <a:pPr>
              <a:buNone/>
            </a:pPr>
            <a:r>
              <a:rPr lang="en-US" sz="1800" b="1" dirty="0" smtClean="0"/>
              <a:t>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a,b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</a:t>
            </a:r>
            <a:r>
              <a:rPr lang="en-US" sz="1800" b="1" dirty="0" smtClean="0"/>
              <a:t>("</a:t>
            </a:r>
            <a:r>
              <a:rPr lang="en-US" sz="1800" b="1" dirty="0" err="1" smtClean="0"/>
              <a:t>Masukkan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r>
              <a:rPr lang="en-US" sz="1800" b="1" dirty="0" smtClean="0"/>
              <a:t> : ");</a:t>
            </a:r>
          </a:p>
          <a:p>
            <a:pPr>
              <a:buNone/>
            </a:pPr>
            <a:r>
              <a:rPr lang="en-US" sz="1800" b="1" dirty="0" smtClean="0"/>
              <a:t>   a = </a:t>
            </a:r>
            <a:r>
              <a:rPr lang="en-US" sz="1800" b="1" dirty="0" err="1" smtClean="0"/>
              <a:t>input.nextInt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</a:t>
            </a:r>
            <a:r>
              <a:rPr lang="en-US" sz="1800" b="1" dirty="0" smtClean="0"/>
              <a:t>("</a:t>
            </a:r>
            <a:r>
              <a:rPr lang="en-US" sz="1800" b="1" dirty="0" err="1" smtClean="0"/>
              <a:t>Masukkan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r>
              <a:rPr lang="en-US" sz="1800" b="1" dirty="0" smtClean="0"/>
              <a:t>   : ");</a:t>
            </a:r>
          </a:p>
          <a:p>
            <a:pPr>
              <a:buNone/>
            </a:pPr>
            <a:r>
              <a:rPr lang="en-US" sz="1800" b="1" dirty="0" smtClean="0"/>
              <a:t>   b = </a:t>
            </a:r>
            <a:r>
              <a:rPr lang="en-US" sz="1800" b="1" dirty="0" err="1" smtClean="0"/>
              <a:t>input.nextInt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+ "+b+" ="+(</a:t>
            </a:r>
            <a:r>
              <a:rPr lang="en-US" sz="1800" b="1" dirty="0" err="1" smtClean="0"/>
              <a:t>a+b</a:t>
            </a:r>
            <a:r>
              <a:rPr lang="en-US" sz="1800" b="1" dirty="0" smtClean="0"/>
              <a:t>));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- "+b+" ="+(a-b));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x "+b+" ="+(a*b));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/ "+b+" ="+(a/b));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% "+b+" ="+(</a:t>
            </a:r>
            <a:r>
              <a:rPr lang="en-US" sz="1800" b="1" dirty="0" err="1" smtClean="0"/>
              <a:t>a%b</a:t>
            </a:r>
            <a:r>
              <a:rPr lang="en-US" sz="1800" b="1" dirty="0" smtClean="0"/>
              <a:t>));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= "+b+" ="+(a==b));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&gt; "+b+" ="+(a&gt;b));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&lt;= "+b+" ="+(a&lt;=b)); 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(a+" != "+b+" ="+(a!=b));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} </a:t>
            </a:r>
          </a:p>
          <a:p>
            <a:pPr>
              <a:buNone/>
            </a:pPr>
            <a:endParaRPr lang="en-US"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630362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 err="1" smtClean="0"/>
              <a:t>Soal</a:t>
            </a:r>
            <a:r>
              <a:rPr lang="en-US" sz="2000" b="1" u="sng" dirty="0" smtClean="0"/>
              <a:t> </a:t>
            </a:r>
            <a:r>
              <a:rPr lang="en-US" sz="2000" b="1" u="sng" dirty="0" err="1"/>
              <a:t>latihan</a:t>
            </a:r>
            <a:r>
              <a:rPr lang="en-US" sz="2000" b="1" dirty="0"/>
              <a:t> </a:t>
            </a:r>
            <a:r>
              <a:rPr lang="en-US" sz="2000" b="1" dirty="0" smtClean="0"/>
              <a:t>: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err="1"/>
              <a:t>Buatlah</a:t>
            </a:r>
            <a:r>
              <a:rPr lang="en-US" sz="2000" b="1" dirty="0"/>
              <a:t> program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menghitung</a:t>
            </a:r>
            <a:r>
              <a:rPr lang="en-US" sz="2000" b="1" dirty="0"/>
              <a:t> </a:t>
            </a:r>
            <a:r>
              <a:rPr lang="en-US" sz="2000" b="1" dirty="0" err="1"/>
              <a:t>penukaran</a:t>
            </a:r>
            <a:r>
              <a:rPr lang="en-US" sz="2000" b="1" dirty="0"/>
              <a:t> </a:t>
            </a:r>
            <a:r>
              <a:rPr lang="en-US" sz="2000" b="1" dirty="0" err="1"/>
              <a:t>kupon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:</a:t>
            </a:r>
            <a:br>
              <a:rPr lang="en-US" sz="2000" b="1" dirty="0"/>
            </a:br>
            <a:r>
              <a:rPr lang="en-US" sz="2000" b="1" dirty="0" smtClean="0">
                <a:sym typeface="Wingdings" pitchFamily="2" charset="2"/>
              </a:rPr>
              <a:t> </a:t>
            </a:r>
            <a:r>
              <a:rPr lang="en-US" sz="2000" b="1" dirty="0" err="1" smtClean="0">
                <a:sym typeface="Wingdings" pitchFamily="2" charset="2"/>
              </a:rPr>
              <a:t>S</a:t>
            </a:r>
            <a:r>
              <a:rPr lang="en-US" sz="2000" b="1" dirty="0" err="1" smtClean="0"/>
              <a:t>etiap</a:t>
            </a:r>
            <a:r>
              <a:rPr lang="en-US" sz="2000" b="1" dirty="0" smtClean="0"/>
              <a:t> </a:t>
            </a:r>
            <a:r>
              <a:rPr lang="en-US" sz="2000" b="1" dirty="0"/>
              <a:t>5 </a:t>
            </a:r>
            <a:r>
              <a:rPr lang="en-US" sz="2000" b="1" dirty="0" err="1"/>
              <a:t>kupon</a:t>
            </a:r>
            <a:r>
              <a:rPr lang="en-US" sz="2000" b="1" dirty="0"/>
              <a:t>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mendapat</a:t>
            </a:r>
            <a:r>
              <a:rPr lang="en-US" sz="2000" b="1" dirty="0"/>
              <a:t> 1 </a:t>
            </a:r>
            <a:r>
              <a:rPr lang="en-US" sz="2000" b="1" dirty="0" err="1"/>
              <a:t>buah</a:t>
            </a:r>
            <a:r>
              <a:rPr lang="en-US" sz="2000" b="1" dirty="0"/>
              <a:t> </a:t>
            </a:r>
            <a:r>
              <a:rPr lang="en-US" sz="2000" b="1" dirty="0" smtClean="0"/>
              <a:t>DVD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>
                <a:sym typeface="Wingdings" pitchFamily="2" charset="2"/>
              </a:rPr>
              <a:t></a:t>
            </a:r>
            <a:r>
              <a:rPr lang="en-US" sz="2000" b="1" dirty="0" err="1" smtClean="0"/>
              <a:t>Jika</a:t>
            </a:r>
            <a:r>
              <a:rPr lang="en-US" sz="2000" b="1" dirty="0" smtClean="0"/>
              <a:t> </a:t>
            </a:r>
            <a:r>
              <a:rPr lang="en-US" sz="2000" b="1" dirty="0" err="1"/>
              <a:t>kupon</a:t>
            </a:r>
            <a:r>
              <a:rPr lang="en-US" sz="2000" b="1" dirty="0"/>
              <a:t> </a:t>
            </a:r>
            <a:r>
              <a:rPr lang="en-US" sz="2000" b="1" dirty="0" err="1"/>
              <a:t>kurang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5 </a:t>
            </a:r>
            <a:r>
              <a:rPr lang="en-US" sz="2000" b="1" dirty="0" err="1"/>
              <a:t>maka</a:t>
            </a:r>
            <a:r>
              <a:rPr lang="en-US" sz="2000" b="1" dirty="0"/>
              <a:t> 1 </a:t>
            </a:r>
            <a:r>
              <a:rPr lang="en-US" sz="2000" b="1" dirty="0" err="1"/>
              <a:t>kupon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ditukar</a:t>
            </a:r>
            <a:r>
              <a:rPr lang="en-US" sz="2000" b="1" dirty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1 </a:t>
            </a:r>
            <a:r>
              <a:rPr lang="en-US" sz="2000" b="1" dirty="0" err="1" smtClean="0"/>
              <a:t>buah</a:t>
            </a:r>
            <a:r>
              <a:rPr lang="en-US" sz="2000" b="1" dirty="0" smtClean="0"/>
              <a:t> </a:t>
            </a:r>
            <a:r>
              <a:rPr lang="en-US" sz="2000" b="1" dirty="0" err="1"/>
              <a:t>stiker</a:t>
            </a:r>
            <a:r>
              <a:rPr lang="en-US" sz="2000" b="1" dirty="0"/>
              <a:t>.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50"/>
            <a:ext cx="83058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Tipe</a:t>
            </a:r>
            <a:r>
              <a:rPr lang="en-US" sz="3200" b="1" dirty="0" smtClean="0"/>
              <a:t> </a:t>
            </a:r>
            <a:r>
              <a:rPr lang="en-US" sz="3200" b="1" dirty="0" smtClean="0"/>
              <a:t>Data </a:t>
            </a:r>
            <a:r>
              <a:rPr lang="en-US" sz="3200" b="1" dirty="0" err="1" smtClean="0"/>
              <a:t>Numerik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Tipe</a:t>
            </a:r>
            <a:r>
              <a:rPr lang="en-US" sz="2400" b="1" dirty="0" smtClean="0"/>
              <a:t> Data Char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Ditandai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petik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r>
              <a:rPr lang="en-US" sz="2400" dirty="0" smtClean="0"/>
              <a:t> ('A') </a:t>
            </a:r>
            <a:r>
              <a:rPr lang="en-US" sz="2400" dirty="0" err="1" smtClean="0"/>
              <a:t>atau</a:t>
            </a:r>
            <a:r>
              <a:rPr lang="en-US" sz="2400" dirty="0" smtClean="0"/>
              <a:t> ('a')</a:t>
            </a:r>
          </a:p>
          <a:p>
            <a:pPr>
              <a:buNone/>
            </a:pPr>
            <a:r>
              <a:rPr lang="en-US" sz="2400" dirty="0" smtClean="0"/>
              <a:t>	 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>
              <a:buFontTx/>
              <a:buNone/>
            </a:pPr>
            <a:r>
              <a:rPr lang="en-US" sz="2400" b="1" dirty="0" smtClean="0"/>
              <a:t>	 </a:t>
            </a: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it-IT" sz="2400" dirty="0" smtClean="0">
                <a:solidFill>
                  <a:srgbClr val="FF0000"/>
                </a:solidFill>
                <a:cs typeface="Courier New" pitchFamily="49" charset="0"/>
              </a:rPr>
              <a:t>public char alphabet = ‘A’;</a:t>
            </a:r>
            <a:endParaRPr lang="en-US" sz="2400" dirty="0" smtClean="0">
              <a:solidFill>
                <a:srgbClr val="FF0000"/>
              </a:solidFill>
              <a:cs typeface="Courier New" pitchFamily="49" charset="0"/>
            </a:endParaRPr>
          </a:p>
          <a:p>
            <a:pPr>
              <a:buFontTx/>
              <a:buNone/>
            </a:pPr>
            <a:r>
              <a:rPr lang="it-IT" sz="2400" dirty="0" smtClean="0">
                <a:solidFill>
                  <a:srgbClr val="FF0000"/>
                </a:solidFill>
                <a:cs typeface="Courier New" pitchFamily="49" charset="0"/>
              </a:rPr>
              <a:t>			public char ascii = ‘\111’; 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/>
              <a:t>Type Data Boolean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Boolean </a:t>
            </a:r>
            <a:r>
              <a:rPr lang="en-US" sz="2400" dirty="0" err="1" smtClean="0"/>
              <a:t>benar</a:t>
            </a:r>
            <a:r>
              <a:rPr lang="en-US" sz="2400" dirty="0" smtClean="0"/>
              <a:t> =true</a:t>
            </a:r>
          </a:p>
          <a:p>
            <a:pPr>
              <a:buNone/>
            </a:pPr>
            <a:r>
              <a:rPr lang="en-US" sz="2400" dirty="0" smtClean="0"/>
              <a:t>      Boolean </a:t>
            </a:r>
            <a:r>
              <a:rPr lang="en-US" sz="2400" dirty="0" err="1" smtClean="0"/>
              <a:t>salah</a:t>
            </a:r>
            <a:r>
              <a:rPr lang="en-US" sz="2400" dirty="0" smtClean="0"/>
              <a:t> =false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status = true;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			public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check = 10 &lt; 5 ;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latih2 {</a:t>
            </a:r>
          </a:p>
          <a:p>
            <a:pPr>
              <a:buNone/>
            </a:pPr>
            <a:r>
              <a:rPr lang="en-US" dirty="0" smtClean="0"/>
              <a:t>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Scanner </a:t>
            </a:r>
            <a:r>
              <a:rPr lang="en-US" dirty="0" err="1" smtClean="0"/>
              <a:t>masukan</a:t>
            </a:r>
            <a:r>
              <a:rPr lang="en-US" dirty="0" smtClean="0"/>
              <a:t>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celcius</a:t>
            </a:r>
            <a:r>
              <a:rPr lang="en-US" dirty="0" smtClean="0"/>
              <a:t>, </a:t>
            </a:r>
            <a:r>
              <a:rPr lang="en-US" dirty="0" err="1" smtClean="0"/>
              <a:t>reamur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suhu</a:t>
            </a:r>
            <a:r>
              <a:rPr lang="en-US" dirty="0" smtClean="0"/>
              <a:t> (</a:t>
            </a:r>
            <a:r>
              <a:rPr lang="en-US" dirty="0" err="1" smtClean="0"/>
              <a:t>celcius</a:t>
            </a:r>
            <a:r>
              <a:rPr lang="en-US" dirty="0" smtClean="0"/>
              <a:t>) : ");</a:t>
            </a:r>
          </a:p>
          <a:p>
            <a:pPr>
              <a:buNone/>
            </a:pPr>
            <a:r>
              <a:rPr lang="en-US" dirty="0" err="1" smtClean="0"/>
              <a:t>celcius</a:t>
            </a:r>
            <a:r>
              <a:rPr lang="en-US" dirty="0" smtClean="0"/>
              <a:t> = </a:t>
            </a:r>
            <a:r>
              <a:rPr lang="en-US" dirty="0" err="1" smtClean="0"/>
              <a:t>masukan.nextFloat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reamur</a:t>
            </a:r>
            <a:r>
              <a:rPr lang="en-US" dirty="0" smtClean="0"/>
              <a:t> = 0.8f * </a:t>
            </a:r>
            <a:r>
              <a:rPr lang="en-US" dirty="0" err="1" smtClean="0"/>
              <a:t>celcius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suhu</a:t>
            </a:r>
            <a:r>
              <a:rPr lang="en-US" dirty="0" smtClean="0"/>
              <a:t> </a:t>
            </a:r>
            <a:r>
              <a:rPr lang="en-US" dirty="0" err="1" smtClean="0"/>
              <a:t>reamur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input : 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reamur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Operator </a:t>
            </a:r>
            <a:r>
              <a:rPr lang="en-US" sz="3200" dirty="0" err="1" smtClean="0"/>
              <a:t>di</a:t>
            </a:r>
            <a:r>
              <a:rPr lang="en-US" sz="3200" dirty="0" smtClean="0"/>
              <a:t> Java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Operator Unary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26FB-EA93-47B2-AF2C-9114099B3B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676400"/>
          <a:ext cx="7543801" cy="4572000"/>
        </p:xfrm>
        <a:graphic>
          <a:graphicData uri="http://schemas.openxmlformats.org/drawingml/2006/table">
            <a:tbl>
              <a:tblPr/>
              <a:tblGrid>
                <a:gridCol w="2215578"/>
                <a:gridCol w="1827250"/>
                <a:gridCol w="3500973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Arti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Operator</a:t>
                      </a:r>
                      <a:endParaRPr lang="en-US" sz="2000" dirty="0">
                        <a:solidFill>
                          <a:srgbClr val="FFFF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Operator</a:t>
                      </a:r>
                      <a:endParaRPr lang="en-US" sz="2000" dirty="0">
                        <a:solidFill>
                          <a:srgbClr val="FFFF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Contoh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Pemakaian</a:t>
                      </a:r>
                      <a:endParaRPr lang="en-US" sz="2000" dirty="0">
                        <a:solidFill>
                          <a:srgbClr val="FFFF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Pre-Increment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++operand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= 8 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j = ++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9, 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Post-Increment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operand++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 i = 8;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 j = i++;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 bernilai 9, j bernilai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Pre-Decrement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--operand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 i = 8 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 j = --i;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 bernilai 7 , j bernilai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Post-Increment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operand--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=8;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j =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--;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7, j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6172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java.util.Scanner</a:t>
            </a:r>
            <a:r>
              <a:rPr lang="en-US" sz="20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public class latih2b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public static void main 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Scanner input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A,x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System.out.print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Masukkan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Sebuah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Bilangan</a:t>
            </a:r>
            <a:r>
              <a:rPr lang="en-US" sz="2000" b="1" dirty="0" smtClean="0"/>
              <a:t>(A)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A = </a:t>
            </a:r>
            <a:r>
              <a:rPr lang="en-US" sz="2000" b="1" dirty="0" err="1" smtClean="0"/>
              <a:t>input.nextInt</a:t>
            </a:r>
            <a:r>
              <a:rPr lang="en-US" sz="2000" b="1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x=A;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Awal</a:t>
            </a:r>
            <a:r>
              <a:rPr lang="en-US" sz="2000" b="1" dirty="0" smtClean="0"/>
              <a:t> A = "+x);A++;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 A++ -&gt;"+A);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A=x;++A;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 ++A -&gt;"+A);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A=</a:t>
            </a:r>
            <a:r>
              <a:rPr lang="en-US" sz="2000" b="1" dirty="0" err="1" smtClean="0"/>
              <a:t>x;A</a:t>
            </a:r>
            <a:r>
              <a:rPr lang="en-US" sz="2000" b="1" dirty="0" smtClean="0"/>
              <a:t>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 A-- -&gt;"+A);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A=x;--A;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 --A -&gt;"+A);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55225-D0BA-416C-A90F-653C45F115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9" y="1066800"/>
          <a:ext cx="8610600" cy="5486402"/>
        </p:xfrm>
        <a:graphic>
          <a:graphicData uri="http://schemas.openxmlformats.org/drawingml/2006/table">
            <a:tbl>
              <a:tblPr/>
              <a:tblGrid>
                <a:gridCol w="1514817"/>
                <a:gridCol w="1228384"/>
                <a:gridCol w="2286000"/>
                <a:gridCol w="3581399"/>
              </a:tblGrid>
              <a:tr h="6003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Arti</a:t>
                      </a:r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Operator</a:t>
                      </a:r>
                      <a:endParaRPr lang="en-US" sz="1800" dirty="0">
                        <a:solidFill>
                          <a:srgbClr val="FFFF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Operator</a:t>
                      </a:r>
                      <a:endParaRPr lang="en-US" sz="1800" dirty="0">
                        <a:solidFill>
                          <a:srgbClr val="FFFF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Contoh</a:t>
                      </a:r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Pemakaian</a:t>
                      </a:r>
                      <a:endParaRPr lang="en-US" sz="1800" dirty="0">
                        <a:solidFill>
                          <a:srgbClr val="FFFF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FFFF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Keterangan</a:t>
                      </a:r>
                      <a:endParaRPr lang="en-US" sz="1800" dirty="0">
                        <a:solidFill>
                          <a:srgbClr val="FFFF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6003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Penjumlahan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sum=num1 + num2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3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Pengurangan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diff=num1 - num2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3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Perkalian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prod=num1 * num2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Pembagian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quot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=num1 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 num2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jika num1 dan num2 adalah integer, pembagian akan menghasilkan nilai integer tanpa mengikutsertakan sisa, jika terdapat sisa.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Sisa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(modulus)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mod=num1 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 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num2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Hasil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operasi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modulus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adalah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sisa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dari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operasi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num1 / num2.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Hasil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operasi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modulus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memiliki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tanda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( +/- ) yang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sama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dengan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operand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pertama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Operator </a:t>
            </a:r>
            <a:r>
              <a:rPr lang="en-US" dirty="0" err="1" smtClean="0"/>
              <a:t>Relasi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AC0CE-15E5-4DE6-8E1B-3C356A7887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990601"/>
          <a:ext cx="8610598" cy="5406886"/>
        </p:xfrm>
        <a:graphic>
          <a:graphicData uri="http://schemas.openxmlformats.org/drawingml/2006/table">
            <a:tbl>
              <a:tblPr/>
              <a:tblGrid>
                <a:gridCol w="2666999"/>
                <a:gridCol w="1143000"/>
                <a:gridCol w="4800599"/>
              </a:tblGrid>
              <a:tr h="299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+mn-lt"/>
                          <a:ea typeface="Times New Roman"/>
                        </a:rPr>
                        <a:t>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+mn-lt"/>
                          <a:ea typeface="Times New Roman"/>
                        </a:rPr>
                        <a:t>Operator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+mn-lt"/>
                          <a:ea typeface="Times New Roman"/>
                        </a:rPr>
                        <a:t>Example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81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Is equal to 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(atau “is the same as”)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==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int i = 1;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System.out.println(i==1);  </a:t>
                      </a:r>
                      <a:r>
                        <a:rPr lang="en-US" sz="1800" b="1" i="1">
                          <a:latin typeface="+mn-lt"/>
                          <a:ea typeface="Times New Roman"/>
                        </a:rPr>
                        <a:t>// (output : true)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8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Is not equal to 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(atau “is not the same as”)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!=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int i = 1;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System.out.println(i!=1);  </a:t>
                      </a:r>
                      <a:r>
                        <a:rPr lang="en-US" sz="1800" b="1" i="1">
                          <a:latin typeface="+mn-lt"/>
                          <a:ea typeface="Times New Roman"/>
                        </a:rPr>
                        <a:t>// (output : false)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Is less than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&lt;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int i = 1;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System.out.println(i&lt;1);  </a:t>
                      </a:r>
                      <a:r>
                        <a:rPr lang="en-US" sz="1800" b="1" i="1">
                          <a:latin typeface="+mn-lt"/>
                          <a:ea typeface="Times New Roman"/>
                        </a:rPr>
                        <a:t>// (output : false)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Is less than or equal to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&lt;=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int i = 1;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System.out.println(i&lt;=1);  //</a:t>
                      </a:r>
                      <a:r>
                        <a:rPr lang="en-US" sz="1800" b="1" i="1">
                          <a:latin typeface="+mn-lt"/>
                          <a:ea typeface="Times New Roman"/>
                        </a:rPr>
                        <a:t>(output : true)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Is greater than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&gt;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int i = 1;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System.out.println(i&gt;1);  //(</a:t>
                      </a:r>
                      <a:r>
                        <a:rPr lang="en-US" sz="1800" b="1" i="1">
                          <a:latin typeface="+mn-lt"/>
                          <a:ea typeface="Times New Roman"/>
                        </a:rPr>
                        <a:t>output : false)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Is greater than or equal to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Courier New"/>
                        </a:rPr>
                        <a:t>&gt;=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int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 = 1;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System.out.println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(</a:t>
                      </a: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&gt;=1);  //</a:t>
                      </a:r>
                      <a:r>
                        <a:rPr lang="en-US" sz="1800" b="1" i="1" dirty="0">
                          <a:latin typeface="+mn-lt"/>
                          <a:ea typeface="Times New Roman"/>
                        </a:rPr>
                        <a:t> (output : true)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143C8-0EF4-4E87-BEC9-4E3B7B5A2F3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295400"/>
          <a:ext cx="7315200" cy="3962401"/>
        </p:xfrm>
        <a:graphic>
          <a:graphicData uri="http://schemas.openxmlformats.org/drawingml/2006/table">
            <a:tbl>
              <a:tblPr/>
              <a:tblGrid>
                <a:gridCol w="2439434"/>
                <a:gridCol w="1347780"/>
                <a:gridCol w="3527986"/>
              </a:tblGrid>
              <a:tr h="305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 smtClean="0">
                          <a:solidFill>
                            <a:srgbClr val="FFFF00"/>
                          </a:solidFill>
                          <a:latin typeface="+mn-lt"/>
                          <a:ea typeface="Times New Roman"/>
                        </a:rPr>
                        <a:t>Nama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  <a:latin typeface="+mn-lt"/>
                          <a:ea typeface="Times New Roman"/>
                        </a:rPr>
                        <a:t> Operator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 smtClean="0">
                          <a:solidFill>
                            <a:srgbClr val="FFFF00"/>
                          </a:solidFill>
                          <a:latin typeface="+mn-lt"/>
                          <a:ea typeface="Times New Roman"/>
                        </a:rPr>
                        <a:t>Simbol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+mn-lt"/>
                          <a:ea typeface="Times New Roman"/>
                        </a:rPr>
                        <a:t>Example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3760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b="1" dirty="0" smtClean="0"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dirty="0">
                          <a:latin typeface="+mn-lt"/>
                          <a:ea typeface="Times New Roman"/>
                          <a:cs typeface="Courier New"/>
                        </a:rPr>
                        <a:t>AND 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b="1" dirty="0" smtClean="0"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Courier New"/>
                        </a:rPr>
                        <a:t>&amp;&amp;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int i = 1;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int j = 2;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System.out.println((i&lt;1)&amp;&amp;(j&gt;0));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latin typeface="+mn-lt"/>
                          <a:ea typeface="Times New Roman"/>
                        </a:rPr>
                        <a:t>// (output : false)</a:t>
                      </a:r>
                      <a:endParaRPr lang="en-US" sz="1800" b="1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0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b="1" dirty="0" smtClean="0"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dirty="0">
                          <a:latin typeface="+mn-lt"/>
                          <a:ea typeface="Times New Roman"/>
                          <a:cs typeface="Courier New"/>
                        </a:rPr>
                        <a:t>OR 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b="1" dirty="0" smtClean="0"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Courier New"/>
                        </a:rPr>
                        <a:t>||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int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 = 1;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int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 j = 2;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System.out.println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((</a:t>
                      </a: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&lt;1)||(j&gt;0));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latin typeface="+mn-lt"/>
                          <a:ea typeface="Times New Roman"/>
                        </a:rPr>
                        <a:t>// (output : true)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5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b="1" dirty="0" smtClean="0"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Courier New"/>
                        </a:rPr>
                        <a:t>NOT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b="1" dirty="0" smtClean="0"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smtClean="0">
                          <a:latin typeface="+mn-lt"/>
                          <a:ea typeface="Times New Roman"/>
                          <a:cs typeface="Courier New"/>
                        </a:rPr>
                        <a:t>!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int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 = 1;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System.out.println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(!(</a:t>
                      </a:r>
                      <a:r>
                        <a:rPr lang="en-US" sz="1800" b="1" dirty="0" err="1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&lt;3));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latin typeface="+mn-lt"/>
                          <a:ea typeface="Times New Roman"/>
                        </a:rPr>
                        <a:t>// (output : </a:t>
                      </a:r>
                      <a:r>
                        <a:rPr lang="en-US" sz="1800" b="1" i="1" dirty="0" smtClean="0">
                          <a:latin typeface="+mn-lt"/>
                          <a:ea typeface="Times New Roman"/>
                        </a:rPr>
                        <a:t>false)</a:t>
                      </a:r>
                      <a:endParaRPr lang="en-US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714</Words>
  <Application>Microsoft Office PowerPoint</Application>
  <PresentationFormat>On-screen Show (4:3)</PresentationFormat>
  <Paragraphs>182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TIPE DATA DAN OPERATOR </vt:lpstr>
      <vt:lpstr>Tipe Data Numerik</vt:lpstr>
      <vt:lpstr>PowerPoint Presentation</vt:lpstr>
      <vt:lpstr>PowerPoint Presentation</vt:lpstr>
      <vt:lpstr>Operator di Java</vt:lpstr>
      <vt:lpstr>PowerPoint Presentation</vt:lpstr>
      <vt:lpstr>Operator Aritmatika </vt:lpstr>
      <vt:lpstr>Operator Relasi </vt:lpstr>
      <vt:lpstr>Operator Logika </vt:lpstr>
      <vt:lpstr>PowerPoint Presentation</vt:lpstr>
      <vt:lpstr>Soal latihan :  Buatlah program untuk menghitung penukaran kupon yaitu :  Setiap 5 kupon akan mendapat 1 buah DVD Jika kupon kurang dari 5 maka 1 kupon dapat ditukar dengan 1 buah stiker.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 DAN OPERATOR </dc:title>
  <dc:creator>AYAH HAMDI</dc:creator>
  <cp:lastModifiedBy>MENTENG</cp:lastModifiedBy>
  <cp:revision>34</cp:revision>
  <dcterms:created xsi:type="dcterms:W3CDTF">2006-08-16T00:00:00Z</dcterms:created>
  <dcterms:modified xsi:type="dcterms:W3CDTF">2014-03-16T12:43:15Z</dcterms:modified>
</cp:coreProperties>
</file>