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FBF2-CBB8-4655-9730-B224464B47A1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20AD-21AF-4758-89CE-00A4F3704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440055-C0C8-46C8-B1CA-F6EA7F9BFD74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3A0F2-C0D4-48EC-A378-6F2785F9008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334AF-7731-4FA3-844E-A3872296C90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odul%20Teori%20Pemrograman%20Pascal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STRUKTUR KONTROL KONDISI 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STATEMENT IF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2301875" y="3352800"/>
            <a:ext cx="2317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if ( </a:t>
            </a:r>
            <a:r>
              <a:rPr lang="en-US" sz="2000" b="1" i="1" dirty="0" err="1">
                <a:latin typeface="Courier New" pitchFamily="49" charset="0"/>
              </a:rPr>
              <a:t>Kondisi</a:t>
            </a:r>
            <a:r>
              <a:rPr lang="en-US" sz="2000" b="1" dirty="0">
                <a:latin typeface="Courier New" pitchFamily="49" charset="0"/>
              </a:rPr>
              <a:t> )</a:t>
            </a:r>
          </a:p>
          <a:p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i="1" dirty="0">
                <a:latin typeface="Courier New" pitchFamily="49" charset="0"/>
              </a:rPr>
              <a:t>statement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2238" y="2362200"/>
            <a:ext cx="2103437" cy="990600"/>
            <a:chOff x="547" y="1488"/>
            <a:chExt cx="1325" cy="624"/>
          </a:xfrm>
        </p:grpSpPr>
        <p:sp>
          <p:nvSpPr>
            <p:cNvPr id="48140" name="Text Box 23"/>
            <p:cNvSpPr txBox="1">
              <a:spLocks noChangeArrowheads="1"/>
            </p:cNvSpPr>
            <p:nvPr/>
          </p:nvSpPr>
          <p:spPr bwMode="auto">
            <a:xfrm>
              <a:off x="547" y="1488"/>
              <a:ext cx="11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b="1">
                  <a:latin typeface="Courier New" pitchFamily="49" charset="0"/>
                </a:rPr>
                <a:t>if</a:t>
              </a:r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 adalah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reserved word</a:t>
              </a:r>
            </a:p>
          </p:txBody>
        </p:sp>
        <p:sp>
          <p:nvSpPr>
            <p:cNvPr id="48141" name="Line 24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016125" y="1676400"/>
            <a:ext cx="5943600" cy="1676400"/>
            <a:chOff x="1270" y="1056"/>
            <a:chExt cx="3744" cy="1056"/>
          </a:xfrm>
        </p:grpSpPr>
        <p:sp>
          <p:nvSpPr>
            <p:cNvPr id="48138" name="Text Box 26"/>
            <p:cNvSpPr txBox="1">
              <a:spLocks noChangeArrowheads="1"/>
            </p:cNvSpPr>
            <p:nvPr/>
          </p:nvSpPr>
          <p:spPr bwMode="auto">
            <a:xfrm>
              <a:off x="1270" y="1056"/>
              <a:ext cx="3744" cy="44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b="1" i="1">
                  <a:latin typeface="Courier New" pitchFamily="49" charset="0"/>
                </a:rPr>
                <a:t>Kondisi</a:t>
              </a:r>
              <a:r>
                <a:rPr lang="en-US" sz="2000" b="1">
                  <a:latin typeface="Arial Unicode MS" pitchFamily="34" charset="-128"/>
                </a:rPr>
                <a:t> harus merupakan ekspresi boolean.</a:t>
              </a:r>
            </a:p>
            <a:p>
              <a:pPr algn="ctr"/>
              <a:r>
                <a:rPr lang="en-US" sz="2000" b="1">
                  <a:latin typeface="Arial Unicode MS" pitchFamily="34" charset="-128"/>
                </a:rPr>
                <a:t>Kondisi itu mengevaluasi apakah benar atau salah.</a:t>
              </a:r>
            </a:p>
          </p:txBody>
        </p:sp>
        <p:sp>
          <p:nvSpPr>
            <p:cNvPr id="48139" name="Line 27"/>
            <p:cNvSpPr>
              <a:spLocks noChangeShapeType="1"/>
            </p:cNvSpPr>
            <p:nvPr/>
          </p:nvSpPr>
          <p:spPr bwMode="auto">
            <a:xfrm flipH="1">
              <a:off x="2352" y="1536"/>
              <a:ext cx="288" cy="5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54013" y="4191000"/>
            <a:ext cx="7489825" cy="1235075"/>
            <a:chOff x="471" y="2640"/>
            <a:chExt cx="4718" cy="778"/>
          </a:xfrm>
        </p:grpSpPr>
        <p:sp>
          <p:nvSpPr>
            <p:cNvPr id="48136" name="Text Box 29"/>
            <p:cNvSpPr txBox="1">
              <a:spLocks noChangeArrowheads="1"/>
            </p:cNvSpPr>
            <p:nvPr/>
          </p:nvSpPr>
          <p:spPr bwMode="auto">
            <a:xfrm>
              <a:off x="471" y="2976"/>
              <a:ext cx="4718" cy="44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b="1">
                  <a:latin typeface="Arial Unicode MS" pitchFamily="34" charset="-128"/>
                </a:rPr>
                <a:t>Jika </a:t>
              </a:r>
              <a:r>
                <a:rPr lang="en-US" sz="2000" b="1" i="1">
                  <a:latin typeface="Courier New" pitchFamily="49" charset="0"/>
                </a:rPr>
                <a:t>Kondisi</a:t>
              </a:r>
              <a:r>
                <a:rPr lang="en-US" sz="2000" b="1">
                  <a:latin typeface="Arial Unicode MS" pitchFamily="34" charset="-128"/>
                </a:rPr>
                <a:t> adalah benar, maka </a:t>
              </a:r>
              <a:r>
                <a:rPr lang="en-US" sz="2000" b="1" i="1">
                  <a:latin typeface="Courier New" pitchFamily="49" charset="0"/>
                </a:rPr>
                <a:t>statement</a:t>
              </a:r>
              <a:r>
                <a:rPr lang="en-US" sz="2000" b="1">
                  <a:latin typeface="Arial Unicode MS" pitchFamily="34" charset="-128"/>
                </a:rPr>
                <a:t> akan dieksekusi.</a:t>
              </a:r>
            </a:p>
            <a:p>
              <a:pPr algn="ctr"/>
              <a:r>
                <a:rPr lang="en-US" sz="2000" b="1">
                  <a:latin typeface="Arial Unicode MS" pitchFamily="34" charset="-128"/>
                </a:rPr>
                <a:t>JIka salah, maka </a:t>
              </a:r>
              <a:r>
                <a:rPr lang="en-US" sz="2000" b="1" i="1">
                  <a:latin typeface="Courier New" pitchFamily="49" charset="0"/>
                </a:rPr>
                <a:t>statement</a:t>
              </a:r>
              <a:r>
                <a:rPr lang="en-US" sz="2000" b="1">
                  <a:latin typeface="Arial Unicode MS" pitchFamily="34" charset="-128"/>
                </a:rPr>
                <a:t> akan dilewati.</a:t>
              </a:r>
            </a:p>
          </p:txBody>
        </p:sp>
        <p:sp>
          <p:nvSpPr>
            <p:cNvPr id="48137" name="Line 30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5" name="Line 31"/>
          <p:cNvSpPr>
            <a:spLocks noChangeShapeType="1"/>
          </p:cNvSpPr>
          <p:nvPr/>
        </p:nvSpPr>
        <p:spPr bwMode="auto">
          <a:xfrm>
            <a:off x="971550" y="1341438"/>
            <a:ext cx="77041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import </a:t>
            </a:r>
            <a:r>
              <a:rPr lang="en-US" sz="1800" b="1" dirty="0" err="1" smtClean="0"/>
              <a:t>java.util.Scanner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public class </a:t>
            </a:r>
            <a:r>
              <a:rPr lang="en-US" sz="1800" b="1" dirty="0" smtClean="0"/>
              <a:t>latih3a{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{</a:t>
            </a:r>
          </a:p>
          <a:p>
            <a:pPr>
              <a:buNone/>
            </a:pPr>
            <a:r>
              <a:rPr lang="en-US" sz="1800" b="1" dirty="0" smtClean="0"/>
              <a:t>  Scanner input = new Scanner(</a:t>
            </a:r>
            <a:r>
              <a:rPr lang="en-US" sz="1800" b="1" dirty="0" err="1" smtClean="0"/>
              <a:t>System.in</a:t>
            </a:r>
            <a:r>
              <a:rPr lang="en-US" sz="1800" b="1" dirty="0" smtClean="0"/>
              <a:t>);</a:t>
            </a:r>
          </a:p>
          <a:p>
            <a:pPr>
              <a:buNone/>
            </a:pPr>
            <a:r>
              <a:rPr lang="en-US" sz="1800" b="1" dirty="0" smtClean="0"/>
              <a:t>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bil1,bil2,max;</a:t>
            </a:r>
          </a:p>
          <a:p>
            <a:pPr>
              <a:buNone/>
            </a:pPr>
            <a:r>
              <a:rPr lang="en-US" sz="1800" b="1" dirty="0" smtClean="0"/>
              <a:t>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("PROGRAM MENENTUKAN BILANGAN TERBESAR");</a:t>
            </a:r>
          </a:p>
          <a:p>
            <a:pPr>
              <a:buNone/>
            </a:pPr>
            <a:r>
              <a:rPr lang="en-US" sz="1800" b="1" dirty="0" smtClean="0"/>
              <a:t>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("___________________________________");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</a:t>
            </a:r>
            <a:r>
              <a:rPr lang="en-US" sz="1800" b="1" dirty="0" smtClean="0"/>
              <a:t>("</a:t>
            </a:r>
            <a:r>
              <a:rPr lang="en-US" sz="1800" b="1" dirty="0" err="1" smtClean="0"/>
              <a:t>Masukkan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r>
              <a:rPr lang="en-US" sz="1800" b="1" dirty="0" smtClean="0"/>
              <a:t> : ");</a:t>
            </a:r>
          </a:p>
          <a:p>
            <a:pPr>
              <a:buNone/>
            </a:pPr>
            <a:r>
              <a:rPr lang="en-US" sz="1800" b="1" dirty="0" smtClean="0"/>
              <a:t>   bil1 = </a:t>
            </a:r>
            <a:r>
              <a:rPr lang="en-US" sz="1800" b="1" dirty="0" err="1" smtClean="0"/>
              <a:t>input.nextInt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</a:t>
            </a:r>
            <a:r>
              <a:rPr lang="en-US" sz="1800" b="1" dirty="0" smtClean="0"/>
              <a:t>("</a:t>
            </a:r>
            <a:r>
              <a:rPr lang="en-US" sz="1800" b="1" dirty="0" err="1" smtClean="0"/>
              <a:t>Masukkan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r>
              <a:rPr lang="en-US" sz="1800" b="1" dirty="0" smtClean="0"/>
              <a:t>   : ");</a:t>
            </a:r>
          </a:p>
          <a:p>
            <a:pPr>
              <a:buNone/>
            </a:pPr>
            <a:r>
              <a:rPr lang="en-US" sz="1800" b="1" dirty="0" smtClean="0"/>
              <a:t>   bil2 = </a:t>
            </a:r>
            <a:r>
              <a:rPr lang="en-US" sz="1800" b="1" dirty="0" err="1" smtClean="0"/>
              <a:t>input.nextInt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   max=bil1;</a:t>
            </a:r>
          </a:p>
          <a:p>
            <a:pPr>
              <a:buNone/>
            </a:pPr>
            <a:r>
              <a:rPr lang="en-US" sz="1800" b="1" dirty="0" smtClean="0"/>
              <a:t>   if (max &lt; bil2)</a:t>
            </a:r>
          </a:p>
          <a:p>
            <a:pPr>
              <a:buNone/>
            </a:pPr>
            <a:r>
              <a:rPr lang="en-US" sz="1800" b="1" dirty="0" smtClean="0"/>
              <a:t>	  max=bil2;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("______________________________");</a:t>
            </a:r>
          </a:p>
          <a:p>
            <a:pPr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Terbesar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Adalah</a:t>
            </a:r>
            <a:r>
              <a:rPr lang="en-US" sz="1800" b="1" dirty="0" smtClean="0"/>
              <a:t> :"+max);</a:t>
            </a:r>
          </a:p>
          <a:p>
            <a:pPr>
              <a:buNone/>
            </a:pPr>
            <a:r>
              <a:rPr lang="en-US" sz="1800" b="1" dirty="0" smtClean="0"/>
              <a:t>  }</a:t>
            </a:r>
          </a:p>
          <a:p>
            <a:pPr>
              <a:buNone/>
            </a:pPr>
            <a:r>
              <a:rPr lang="en-US" sz="1800" b="1" dirty="0" smtClean="0"/>
              <a:t>} </a:t>
            </a:r>
          </a:p>
          <a:p>
            <a:pPr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747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STATEMENT IF….ELSE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statement if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8175" y="2565400"/>
            <a:ext cx="2438400" cy="1600200"/>
            <a:chOff x="2016" y="960"/>
            <a:chExt cx="1200" cy="10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49170" name="AutoShape 6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Text Box 7"/>
              <p:cNvSpPr txBox="1">
                <a:spLocks noChangeArrowheads="1"/>
              </p:cNvSpPr>
              <p:nvPr/>
            </p:nvSpPr>
            <p:spPr bwMode="auto">
              <a:xfrm>
                <a:off x="2321" y="1659"/>
                <a:ext cx="590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b="1" dirty="0" err="1">
                    <a:solidFill>
                      <a:srgbClr val="FFFF00"/>
                    </a:solidFill>
                    <a:latin typeface="Arial Unicode MS" pitchFamily="34" charset="-128"/>
                  </a:rPr>
                  <a:t>Kondisi</a:t>
                </a:r>
                <a:r>
                  <a:rPr lang="en-US" b="1" dirty="0">
                    <a:solidFill>
                      <a:srgbClr val="FFFF00"/>
                    </a:solidFill>
                    <a:latin typeface="Arial Unicode MS" pitchFamily="34" charset="-128"/>
                  </a:rPr>
                  <a:t/>
                </a:r>
                <a:br>
                  <a:rPr lang="en-US" b="1" dirty="0">
                    <a:solidFill>
                      <a:srgbClr val="FFFF00"/>
                    </a:solidFill>
                    <a:latin typeface="Arial Unicode MS" pitchFamily="34" charset="-128"/>
                  </a:rPr>
                </a:br>
                <a:r>
                  <a:rPr lang="en-US" b="1" dirty="0" err="1">
                    <a:solidFill>
                      <a:srgbClr val="FFFF00"/>
                    </a:solidFill>
                    <a:latin typeface="Arial Unicode MS" pitchFamily="34" charset="-128"/>
                  </a:rPr>
                  <a:t>dievaluasi</a:t>
                </a:r>
                <a:endParaRPr lang="en-US" sz="2400" dirty="0">
                  <a:solidFill>
                    <a:srgbClr val="FFFF00"/>
                  </a:solidFill>
                  <a:latin typeface="Arial Unicode MS" pitchFamily="34" charset="-128"/>
                </a:endParaRPr>
              </a:p>
            </p:txBody>
          </p:sp>
        </p:grpSp>
        <p:cxnSp>
          <p:nvCxnSpPr>
            <p:cNvPr id="49169" name="AutoShape 8"/>
            <p:cNvCxnSpPr>
              <a:cxnSpLocks noChangeShapeType="1"/>
              <a:endCxn id="49170" idx="0"/>
            </p:cNvCxnSpPr>
            <p:nvPr/>
          </p:nvCxnSpPr>
          <p:spPr bwMode="auto">
            <a:xfrm>
              <a:off x="2616" y="960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127375" y="3721100"/>
            <a:ext cx="2536825" cy="2819400"/>
            <a:chOff x="2616" y="1680"/>
            <a:chExt cx="1308" cy="1776"/>
          </a:xfrm>
        </p:grpSpPr>
        <p:cxnSp>
          <p:nvCxnSpPr>
            <p:cNvPr id="49166" name="AutoShape 10"/>
            <p:cNvCxnSpPr>
              <a:cxnSpLocks noChangeShapeType="1"/>
              <a:stCxn id="49170" idx="3"/>
            </p:cNvCxnSpPr>
            <p:nvPr/>
          </p:nvCxnSpPr>
          <p:spPr bwMode="auto">
            <a:xfrm flipH="1">
              <a:off x="2616" y="1680"/>
              <a:ext cx="600" cy="1776"/>
            </a:xfrm>
            <a:prstGeom prst="bentConnector4">
              <a:avLst>
                <a:gd name="adj1" fmla="val -48167"/>
                <a:gd name="adj2" fmla="val 7972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</p:spPr>
        </p:cxnSp>
        <p:sp>
          <p:nvSpPr>
            <p:cNvPr id="49167" name="Text Box 11"/>
            <p:cNvSpPr txBox="1">
              <a:spLocks noChangeArrowheads="1"/>
            </p:cNvSpPr>
            <p:nvPr/>
          </p:nvSpPr>
          <p:spPr bwMode="auto">
            <a:xfrm>
              <a:off x="3548" y="2112"/>
              <a:ext cx="3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  <a:latin typeface="Arial Unicode MS" pitchFamily="34" charset="-128"/>
                </a:rPr>
                <a:t>salah</a:t>
              </a:r>
              <a:endParaRPr lang="en-US" sz="2400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cxnSp>
        <p:nvCxnSpPr>
          <p:cNvPr id="109580" name="AutoShape 12"/>
          <p:cNvCxnSpPr>
            <a:cxnSpLocks noChangeShapeType="1"/>
          </p:cNvCxnSpPr>
          <p:nvPr/>
        </p:nvCxnSpPr>
        <p:spPr bwMode="auto">
          <a:xfrm>
            <a:off x="3127375" y="5459413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</p:spPr>
      </p:cxn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317750" y="4178300"/>
            <a:ext cx="1600200" cy="1295400"/>
            <a:chOff x="2112" y="1968"/>
            <a:chExt cx="1008" cy="816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49164" name="Rectangle 1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49165" name="Text Box 16"/>
              <p:cNvSpPr txBox="1">
                <a:spLocks noChangeArrowheads="1"/>
              </p:cNvSpPr>
              <p:nvPr/>
            </p:nvSpPr>
            <p:spPr bwMode="auto">
              <a:xfrm>
                <a:off x="2242" y="2496"/>
                <a:ext cx="74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FFFF00"/>
                    </a:solidFill>
                    <a:latin typeface="Arial Unicode MS" pitchFamily="34" charset="-128"/>
                  </a:rPr>
                  <a:t>statement</a:t>
                </a:r>
                <a:endParaRPr lang="en-US" sz="2400">
                  <a:solidFill>
                    <a:srgbClr val="FFFF00"/>
                  </a:solidFill>
                  <a:latin typeface="Arial Unicode MS" pitchFamily="34" charset="-128"/>
                </a:endParaRPr>
              </a:p>
            </p:txBody>
          </p:sp>
        </p:grpSp>
        <p:cxnSp>
          <p:nvCxnSpPr>
            <p:cNvPr id="49162" name="AutoShape 17"/>
            <p:cNvCxnSpPr>
              <a:cxnSpLocks noChangeShapeType="1"/>
              <a:stCxn id="49170" idx="2"/>
              <a:endCxn id="49164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49163" name="Text Box 18"/>
            <p:cNvSpPr txBox="1">
              <a:spLocks noChangeArrowheads="1"/>
            </p:cNvSpPr>
            <p:nvPr/>
          </p:nvSpPr>
          <p:spPr bwMode="auto">
            <a:xfrm>
              <a:off x="2588" y="2112"/>
              <a:ext cx="50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 dirty="0" err="1">
                  <a:solidFill>
                    <a:srgbClr val="0000FF"/>
                  </a:solidFill>
                  <a:latin typeface="Arial Unicode MS" pitchFamily="34" charset="-128"/>
                </a:rPr>
                <a:t>Benar</a:t>
              </a:r>
              <a:endParaRPr lang="en-US" sz="2400" dirty="0">
                <a:solidFill>
                  <a:srgbClr val="0000FF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49160" name="Line 19"/>
          <p:cNvSpPr>
            <a:spLocks noChangeShapeType="1"/>
          </p:cNvSpPr>
          <p:nvPr/>
        </p:nvSpPr>
        <p:spPr bwMode="auto">
          <a:xfrm>
            <a:off x="971550" y="1341438"/>
            <a:ext cx="77041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839200" cy="6629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import </a:t>
            </a:r>
            <a:r>
              <a:rPr lang="en-US" sz="1800" b="1" dirty="0" err="1" smtClean="0"/>
              <a:t>java.util.Scanner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public class </a:t>
            </a:r>
            <a:r>
              <a:rPr lang="en-US" sz="1800" b="1" dirty="0" err="1" smtClean="0"/>
              <a:t>ganjil</a:t>
            </a:r>
            <a:r>
              <a:rPr lang="en-US" sz="1800" b="1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Scanner in = new Scanner(</a:t>
            </a:r>
            <a:r>
              <a:rPr lang="en-US" sz="1800" b="1" dirty="0" err="1" smtClean="0"/>
              <a:t>System.in</a:t>
            </a:r>
            <a:r>
              <a:rPr lang="en-US" sz="1800" b="1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   PROGRAM UNTUK MENENTUKAN BILANGAN");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   ________________________________________");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/>
              <a:t>System.out.print</a:t>
            </a:r>
            <a:r>
              <a:rPr lang="en-US" sz="1800" b="1" dirty="0" smtClean="0"/>
              <a:t>("</a:t>
            </a:r>
            <a:r>
              <a:rPr lang="en-US" sz="1800" b="1" dirty="0" err="1" smtClean="0"/>
              <a:t>Masukan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Sebuah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String x = </a:t>
            </a:r>
            <a:r>
              <a:rPr lang="en-US" sz="1800" b="1" dirty="0" err="1" smtClean="0"/>
              <a:t>in.nextLine</a:t>
            </a:r>
            <a:r>
              <a:rPr lang="en-US" sz="1800" b="1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Integer.valueOf</a:t>
            </a:r>
            <a:r>
              <a:rPr lang="en-US" sz="1800" b="1" dirty="0" smtClean="0"/>
              <a:t>(x).</a:t>
            </a:r>
            <a:r>
              <a:rPr lang="en-US" sz="1800" b="1" dirty="0" err="1" smtClean="0"/>
              <a:t>intValue</a:t>
            </a:r>
            <a:r>
              <a:rPr lang="en-US" sz="1800" b="1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String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y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y =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% 2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if (y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="</a:t>
            </a:r>
            <a:r>
              <a:rPr lang="en-US" sz="1800" b="1" dirty="0" err="1" smtClean="0"/>
              <a:t>Genap</a:t>
            </a:r>
            <a:r>
              <a:rPr lang="en-US" sz="1800" b="1" dirty="0" smtClean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   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="</a:t>
            </a:r>
            <a:r>
              <a:rPr lang="en-US" sz="1800" b="1" dirty="0" err="1" smtClean="0"/>
              <a:t>Ganjil</a:t>
            </a:r>
            <a:r>
              <a:rPr lang="en-US" sz="1800" b="1" dirty="0" smtClean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("");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+" </a:t>
            </a:r>
            <a:r>
              <a:rPr lang="en-US" sz="1800" b="1" dirty="0" err="1" smtClean="0"/>
              <a:t>adalah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bilangan</a:t>
            </a:r>
            <a:r>
              <a:rPr lang="en-US" sz="1800" b="1" dirty="0" smtClean="0"/>
              <a:t> "+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}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28600" y="838200"/>
            <a:ext cx="8534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/>
              <a:t>Buatlah Program untuk menentukan apakah suatu bilangan bulat  habis dibagi bilangan bulat lain</a:t>
            </a:r>
          </a:p>
          <a:p>
            <a:r>
              <a:rPr lang="id-ID" sz="2000"/>
              <a:t>Contoh tampilan Output Program :</a:t>
            </a:r>
          </a:p>
          <a:p>
            <a:endParaRPr lang="id-ID" sz="2000" b="1"/>
          </a:p>
          <a:p>
            <a:r>
              <a:rPr lang="id-ID" sz="2000" b="1"/>
              <a:t>		Masukkan Bilangan Bulat Pertama : 7</a:t>
            </a:r>
          </a:p>
          <a:p>
            <a:r>
              <a:rPr lang="id-ID" sz="2000" b="1"/>
              <a:t>		Masukkan Bilangan Bulat Kedua    : 2</a:t>
            </a:r>
          </a:p>
          <a:p>
            <a:r>
              <a:rPr lang="id-ID" sz="2000" b="1"/>
              <a:t>		7 tidak habis dibagi 2</a:t>
            </a:r>
          </a:p>
          <a:p>
            <a:r>
              <a:rPr lang="id-ID" sz="2000" b="1"/>
              <a:t>		Hasil = 3</a:t>
            </a:r>
          </a:p>
          <a:p>
            <a:r>
              <a:rPr lang="id-ID" sz="2000" b="1"/>
              <a:t>		Sisa = 1</a:t>
            </a:r>
          </a:p>
          <a:p>
            <a:endParaRPr lang="id-ID" sz="2000" b="1"/>
          </a:p>
          <a:p>
            <a:endParaRPr lang="id-ID" sz="2000" b="1"/>
          </a:p>
          <a:p>
            <a:r>
              <a:rPr lang="id-ID" sz="2000" b="1"/>
              <a:t>		Masukkan Bilangan Bulat Pertama : 8</a:t>
            </a:r>
          </a:p>
          <a:p>
            <a:r>
              <a:rPr lang="id-ID" sz="2000" b="1"/>
              <a:t>		Masukkan Bilangan Bulat Kedua    : 4</a:t>
            </a:r>
          </a:p>
          <a:p>
            <a:r>
              <a:rPr lang="id-ID" sz="2000" b="1"/>
              <a:t>		8 habis dibagi  4</a:t>
            </a:r>
          </a:p>
          <a:p>
            <a:r>
              <a:rPr lang="id-ID" sz="2000" b="1"/>
              <a:t>		Hasil = 2</a:t>
            </a:r>
          </a:p>
          <a:p>
            <a:r>
              <a:rPr lang="id-ID" sz="2000" b="1"/>
              <a:t>		Sisa = 0</a:t>
            </a:r>
            <a:endParaRPr lang="en-US" sz="2000" b="1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52401"/>
            <a:ext cx="7772400" cy="609599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32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Latihan</a:t>
            </a:r>
            <a:endParaRPr 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810000"/>
            <a:ext cx="9144000" cy="76200"/>
          </a:xfrm>
          <a:prstGeom prst="line">
            <a:avLst/>
          </a:prstGeom>
          <a:ln w="190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7">
            <a:hlinkClick r:id="rId3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8001000" y="5943600"/>
            <a:ext cx="914400" cy="6858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22098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 smtClean="0"/>
              <a:t>B</a:t>
            </a:r>
            <a:r>
              <a:rPr lang="en-US" sz="1800" b="1" dirty="0" err="1" smtClean="0"/>
              <a:t>uatlah</a:t>
            </a:r>
            <a:r>
              <a:rPr lang="en-US" sz="1800" b="1" dirty="0" smtClean="0"/>
              <a:t> </a:t>
            </a:r>
            <a:r>
              <a:rPr lang="en-US" sz="1800" b="1" dirty="0" smtClean="0"/>
              <a:t>Program </a:t>
            </a:r>
            <a:r>
              <a:rPr lang="en-US" sz="1800" b="1" dirty="0" err="1" smtClean="0"/>
              <a:t>untuk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menentukan</a:t>
            </a:r>
            <a:r>
              <a:rPr lang="en-US" sz="1800" b="1" dirty="0" smtClean="0"/>
              <a:t> status </a:t>
            </a:r>
            <a:r>
              <a:rPr lang="en-US" sz="1800" b="1" dirty="0" err="1" smtClean="0"/>
              <a:t>kelulusan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mahasiswa</a:t>
            </a:r>
            <a:r>
              <a:rPr lang="en-US" sz="1800" b="1" dirty="0" smtClean="0"/>
              <a:t> 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ketentuan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sebagai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berikut</a:t>
            </a:r>
            <a:r>
              <a:rPr lang="en-US" sz="1800" b="1" dirty="0" smtClean="0"/>
              <a:t> :</a:t>
            </a:r>
            <a:br>
              <a:rPr lang="en-US" sz="1800" b="1" dirty="0" smtClean="0"/>
            </a:br>
            <a:r>
              <a:rPr lang="en-US" sz="1800" b="1" dirty="0"/>
              <a:t> </a:t>
            </a:r>
            <a:r>
              <a:rPr lang="en-US" sz="1800" b="1" dirty="0" smtClean="0"/>
              <a:t>- </a:t>
            </a:r>
            <a:r>
              <a:rPr lang="en-US" sz="1800" b="1" dirty="0" err="1" smtClean="0"/>
              <a:t>Jika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absen</a:t>
            </a:r>
            <a:r>
              <a:rPr lang="en-US" sz="1800" b="1" dirty="0" smtClean="0"/>
              <a:t> &lt; 70 </a:t>
            </a:r>
            <a:r>
              <a:rPr lang="en-US" sz="1800" b="1" dirty="0" err="1" smtClean="0"/>
              <a:t>maka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tidak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dilakukan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perhitungan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akhir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dinyatakan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tidak</a:t>
            </a:r>
            <a:r>
              <a:rPr lang="en-US" sz="1800" b="1" dirty="0" smtClean="0"/>
              <a:t>   </a:t>
            </a:r>
            <a:br>
              <a:rPr lang="en-US" sz="1800" b="1" dirty="0" smtClean="0"/>
            </a:br>
            <a:r>
              <a:rPr lang="en-US" sz="1800" b="1" dirty="0"/>
              <a:t> </a:t>
            </a:r>
            <a:r>
              <a:rPr lang="en-US" sz="1800" b="1" dirty="0" smtClean="0"/>
              <a:t>   lulus,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akhir</a:t>
            </a:r>
            <a:r>
              <a:rPr lang="en-US" sz="1800" b="1" dirty="0" smtClean="0"/>
              <a:t> = 0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harus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mengulang</a:t>
            </a:r>
            <a:r>
              <a:rPr lang="en-US" sz="1800" b="1" dirty="0" smtClean="0"/>
              <a:t> , </a:t>
            </a:r>
            <a:r>
              <a:rPr lang="en-US" sz="1800" b="1" dirty="0" err="1" smtClean="0"/>
              <a:t>tetapi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jika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absen</a:t>
            </a:r>
            <a:r>
              <a:rPr lang="en-US" sz="1800" b="1" dirty="0" smtClean="0"/>
              <a:t> &gt;=70 </a:t>
            </a:r>
            <a:r>
              <a:rPr lang="en-US" sz="1800" b="1" dirty="0" err="1" smtClean="0"/>
              <a:t>maka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dilakukan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sz="1800" b="1" dirty="0" err="1" smtClean="0"/>
              <a:t>perhitungan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akhir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dimana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akhir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uts</a:t>
            </a:r>
            <a:r>
              <a:rPr lang="en-US" sz="1800" b="1" dirty="0" smtClean="0"/>
              <a:t> * 0.3 + </a:t>
            </a:r>
            <a:r>
              <a:rPr lang="en-US" sz="1800" b="1" dirty="0" err="1" smtClean="0"/>
              <a:t>tugas</a:t>
            </a:r>
            <a:r>
              <a:rPr lang="en-US" sz="1800" b="1" dirty="0" smtClean="0"/>
              <a:t> * 0.2 + </a:t>
            </a:r>
            <a:r>
              <a:rPr lang="en-US" sz="1800" b="1" dirty="0" err="1" smtClean="0"/>
              <a:t>uas</a:t>
            </a:r>
            <a:r>
              <a:rPr lang="en-US" sz="1800" b="1" dirty="0" smtClean="0"/>
              <a:t> * 0.5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> </a:t>
            </a:r>
            <a:r>
              <a:rPr lang="en-US" sz="1800" b="1" dirty="0" smtClean="0"/>
              <a:t>- </a:t>
            </a:r>
            <a:r>
              <a:rPr lang="en-US" sz="1800" b="1" dirty="0" err="1" smtClean="0"/>
              <a:t>seorang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mahasiswa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dinyatakan</a:t>
            </a:r>
            <a:r>
              <a:rPr lang="en-US" sz="1800" b="1" dirty="0" smtClean="0"/>
              <a:t> lulus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tidak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mengulang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jika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nilai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akhirnya</a:t>
            </a:r>
            <a:r>
              <a:rPr lang="en-US" sz="1800" b="1" dirty="0" smtClean="0"/>
              <a:t> &gt;= 60 </a:t>
            </a:r>
            <a:r>
              <a:rPr lang="en-US" sz="1800" b="1" smtClean="0"/>
              <a:t>selain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sz="1800" b="1" dirty="0" err="1" smtClean="0"/>
              <a:t>I</a:t>
            </a:r>
            <a:r>
              <a:rPr lang="en-US" sz="1800" b="1" dirty="0" err="1" smtClean="0"/>
              <a:t>tu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dinyatakan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tidak</a:t>
            </a:r>
            <a:r>
              <a:rPr lang="en-US" sz="1800" b="1" dirty="0" smtClean="0"/>
              <a:t> lulus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harus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mengulang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  <a:ln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		PROGRAM MENENTUKAN NILAI AKHIR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NILAI ABSEN	= 60</a:t>
            </a:r>
          </a:p>
          <a:p>
            <a:pPr marL="0" indent="0">
              <a:buNone/>
            </a:pPr>
            <a:r>
              <a:rPr lang="en-US" sz="2400" b="1" dirty="0" smtClean="0"/>
              <a:t>NILAI </a:t>
            </a:r>
            <a:r>
              <a:rPr lang="en-US" sz="2400" b="1" dirty="0" smtClean="0"/>
              <a:t>UTS	</a:t>
            </a:r>
            <a:r>
              <a:rPr lang="en-US" sz="2400" b="1" dirty="0" smtClean="0"/>
              <a:t>= 90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NILAI TUGAS	</a:t>
            </a:r>
            <a:r>
              <a:rPr lang="en-US" sz="2400" b="1" dirty="0" smtClean="0"/>
              <a:t>= 80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NILAI UAS</a:t>
            </a:r>
            <a:r>
              <a:rPr lang="en-US" sz="2400" b="1" dirty="0" smtClean="0"/>
              <a:t>	</a:t>
            </a:r>
            <a:r>
              <a:rPr lang="en-US" sz="2400" b="1" dirty="0" smtClean="0"/>
              <a:t>= 85</a:t>
            </a:r>
          </a:p>
          <a:p>
            <a:pPr marL="0" indent="0">
              <a:buNone/>
            </a:pPr>
            <a:r>
              <a:rPr lang="en-US" sz="2400" b="1" dirty="0" smtClean="0"/>
              <a:t>____________________________________________________</a:t>
            </a:r>
          </a:p>
          <a:p>
            <a:pPr marL="0" indent="0">
              <a:buNone/>
            </a:pPr>
            <a:r>
              <a:rPr lang="en-US" sz="2400" b="1" dirty="0" smtClean="0"/>
              <a:t>NILAI AKHIR	= 0</a:t>
            </a:r>
          </a:p>
          <a:p>
            <a:pPr marL="0" indent="0">
              <a:buNone/>
            </a:pPr>
            <a:r>
              <a:rPr lang="en-US" sz="2400" b="1" dirty="0" smtClean="0"/>
              <a:t>KETERANGAN 	= TIDAK LULUS</a:t>
            </a:r>
          </a:p>
          <a:p>
            <a:pPr marL="0" indent="0">
              <a:buNone/>
            </a:pPr>
            <a:r>
              <a:rPr lang="en-US" sz="2400" b="1" dirty="0" smtClean="0"/>
              <a:t>STATUS 		= HARUS MENGULANG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274</Words>
  <Application>Microsoft Office PowerPoint</Application>
  <PresentationFormat>On-screen Show (4:3)</PresentationFormat>
  <Paragraphs>85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STRUKTUR KONTROL KONDISI -1</vt:lpstr>
      <vt:lpstr>STATEMENT IF</vt:lpstr>
      <vt:lpstr>PowerPoint Presentation</vt:lpstr>
      <vt:lpstr>STATEMENT IF….ELSE</vt:lpstr>
      <vt:lpstr>PowerPoint Presentation</vt:lpstr>
      <vt:lpstr>PowerPoint Presentation</vt:lpstr>
      <vt:lpstr>Buatlah Program untuk menentukan status kelulusan mahasiswa  dengan ketentuan sebagai berikut :  - Jika nilai absen &lt; 70 maka tidak dilakukan perhitungan nilai akhir dan dinyatakan tidak        lulus, nilai akhir = 0 dan harus mengulang , tetapi jika absen &gt;=70 maka akan dilakukan      perhitungan nilai akhir, dimana  nilai akhir = uts * 0.3 + tugas * 0.2 + uas * 0.5  - seorang mahasiswa dinyatakan lulus dan tidak mengulang jika nilai akhirnya &gt;= 60 selain      Itu dinyatakan tidak lulus dan harus mengulang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KONTROL KONDISI -1</dc:title>
  <dc:creator>MENTENG</dc:creator>
  <cp:lastModifiedBy>MENTENG</cp:lastModifiedBy>
  <cp:revision>15</cp:revision>
  <dcterms:created xsi:type="dcterms:W3CDTF">2006-08-16T00:00:00Z</dcterms:created>
  <dcterms:modified xsi:type="dcterms:W3CDTF">2014-03-23T13:46:31Z</dcterms:modified>
</cp:coreProperties>
</file>