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2" r:id="rId3"/>
    <p:sldId id="261" r:id="rId4"/>
    <p:sldId id="263" r:id="rId5"/>
    <p:sldId id="277" r:id="rId6"/>
    <p:sldId id="281" r:id="rId7"/>
    <p:sldId id="280" r:id="rId8"/>
    <p:sldId id="279" r:id="rId9"/>
    <p:sldId id="278" r:id="rId10"/>
    <p:sldId id="282" r:id="rId11"/>
    <p:sldId id="283" r:id="rId12"/>
    <p:sldId id="284" r:id="rId13"/>
    <p:sldId id="285" r:id="rId14"/>
    <p:sldId id="286" r:id="rId15"/>
    <p:sldId id="292" r:id="rId16"/>
    <p:sldId id="287" r:id="rId17"/>
    <p:sldId id="293" r:id="rId18"/>
    <p:sldId id="294" r:id="rId19"/>
    <p:sldId id="295" r:id="rId20"/>
    <p:sldId id="296" r:id="rId21"/>
    <p:sldId id="297" r:id="rId22"/>
    <p:sldId id="298" r:id="rId23"/>
    <p:sldId id="299" r:id="rId24"/>
    <p:sldId id="300" r:id="rId25"/>
    <p:sldId id="301" r:id="rId26"/>
    <p:sldId id="30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543"/>
    <a:srgbClr val="006699"/>
    <a:srgbClr val="0B3261"/>
    <a:srgbClr val="4BACC6"/>
    <a:srgbClr val="009F3C"/>
    <a:srgbClr val="F58D0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56" d="100"/>
          <a:sy n="56" d="100"/>
        </p:scale>
        <p:origin x="-186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240D8-4D89-42AD-9EFE-E1B33BACB6F9}" type="datetimeFigureOut">
              <a:rPr lang="en-US" smtClean="0"/>
              <a:pPr/>
              <a:t>6/24/2013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E55CE-D8CA-4217-BED5-59FDF99A2E2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88B3-F718-4F86-845A-F150122CE28A}" type="datetimeFigureOut">
              <a:rPr lang="en-US" smtClean="0"/>
              <a:pPr/>
              <a:t>6/24/2013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05C1A-7FFB-483A-9159-F31ACA4018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105C1A-7FFB-483A-9159-F31ACA4018E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5796136" y="116632"/>
            <a:ext cx="3240360"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dirty="0" err="1" smtClean="0"/>
              <a:t>Rekayasa</a:t>
            </a:r>
            <a:r>
              <a:rPr lang="en-GB" sz="1800" baseline="0" dirty="0" smtClean="0"/>
              <a:t> </a:t>
            </a:r>
            <a:r>
              <a:rPr lang="en-GB" sz="1800" baseline="0" dirty="0" err="1" smtClean="0"/>
              <a:t>Perangkat</a:t>
            </a:r>
            <a:r>
              <a:rPr lang="en-GB" sz="1800" baseline="0" dirty="0" smtClean="0"/>
              <a:t> </a:t>
            </a:r>
            <a:r>
              <a:rPr lang="en-GB" sz="1800" baseline="0" dirty="0" err="1" smtClean="0"/>
              <a:t>Lunak</a:t>
            </a:r>
            <a:endParaRPr lang="en-GB" sz="1800" dirty="0"/>
          </a:p>
        </p:txBody>
      </p:sp>
    </p:spTree>
    <p:extLst>
      <p:ext uri="{BB962C8B-B14F-4D97-AF65-F5344CB8AC3E}">
        <p14:creationId xmlns="" xmlns:p14="http://schemas.microsoft.com/office/powerpoint/2010/main"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 xmlns:p14="http://schemas.microsoft.com/office/powerpoint/2010/main"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 xmlns:p14="http://schemas.microsoft.com/office/powerpoint/2010/main"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flipH="1">
            <a:off x="46966" y="6309320"/>
            <a:ext cx="303997" cy="450964"/>
          </a:xfrm>
          <a:prstGeom prst="rect">
            <a:avLst/>
          </a:prstGeom>
        </p:spPr>
      </p:pic>
    </p:spTree>
    <p:extLst>
      <p:ext uri="{BB962C8B-B14F-4D97-AF65-F5344CB8AC3E}">
        <p14:creationId xmlns="" xmlns:p14="http://schemas.microsoft.com/office/powerpoint/2010/main"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www.twitter.com/f3ldy" TargetMode="Externa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 xmlns:a14="http://schemas.microsoft.com/office/drawing/2010/main" val="0"/>
              </a:ext>
            </a:extLst>
          </a:blip>
          <a:srcRect/>
          <a:stretch>
            <a:fillRect/>
          </a:stretch>
        </p:blipFill>
        <p:spPr bwMode="auto">
          <a:xfrm>
            <a:off x="8004029" y="6348019"/>
            <a:ext cx="400050" cy="40005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 xmlns:a14="http://schemas.microsoft.com/office/drawing/2010/main"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err="1" smtClean="0"/>
              <a:t>Sistem</a:t>
            </a:r>
            <a:r>
              <a:rPr lang="en-GB" sz="1800" baseline="0" dirty="0" smtClean="0"/>
              <a:t> </a:t>
            </a:r>
            <a:r>
              <a:rPr lang="en-GB" sz="1800" baseline="0" dirty="0" err="1" smtClean="0"/>
              <a:t>Informasi</a:t>
            </a:r>
            <a:r>
              <a:rPr lang="en-GB" sz="1800" baseline="0" dirty="0" smtClean="0"/>
              <a:t> | </a:t>
            </a:r>
            <a:r>
              <a:rPr lang="en-GB" sz="1800" baseline="0" dirty="0" err="1" smtClean="0"/>
              <a:t>Universitas</a:t>
            </a:r>
            <a:r>
              <a:rPr lang="en-GB" sz="1800" baseline="0" dirty="0" smtClean="0"/>
              <a:t> </a:t>
            </a:r>
            <a:r>
              <a:rPr lang="en-GB" sz="1800" baseline="0" dirty="0" err="1" smtClean="0"/>
              <a:t>Mercubuana</a:t>
            </a:r>
            <a:endParaRPr lang="en-GB" sz="1800" dirty="0"/>
          </a:p>
        </p:txBody>
      </p:sp>
      <p:sp>
        <p:nvSpPr>
          <p:cNvPr id="14" name="Donut 13">
            <a:hlinkClick r:id="rId11"/>
          </p:cNvPr>
          <p:cNvSpPr/>
          <p:nvPr userDrawn="1"/>
        </p:nvSpPr>
        <p:spPr>
          <a:xfrm>
            <a:off x="6346800" y="6322020"/>
            <a:ext cx="432048" cy="432048"/>
          </a:xfrm>
          <a:prstGeom prst="donut">
            <a:avLst>
              <a:gd name="adj" fmla="val 468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339" name="Picture 3" descr="C:\Documents and Settings\Feldy\My Documents\Downloads\windows8_icons\Social_Networks\twitter\twitter-26.png">
            <a:hlinkClick r:id="rId11"/>
          </p:cNvPr>
          <p:cNvPicPr>
            <a:picLocks noChangeAspect="1" noChangeArrowheads="1"/>
          </p:cNvPicPr>
          <p:nvPr userDrawn="1"/>
        </p:nvPicPr>
        <p:blipFill>
          <a:blip r:embed="rId12" cstate="print"/>
          <a:srcRect/>
          <a:stretch>
            <a:fillRect/>
          </a:stretch>
        </p:blipFill>
        <p:spPr bwMode="auto">
          <a:xfrm>
            <a:off x="6452716" y="6419428"/>
            <a:ext cx="247650" cy="247650"/>
          </a:xfrm>
          <a:prstGeom prst="rect">
            <a:avLst/>
          </a:prstGeom>
          <a:noFill/>
        </p:spPr>
      </p:pic>
    </p:spTree>
    <p:extLst>
      <p:ext uri="{BB962C8B-B14F-4D97-AF65-F5344CB8AC3E}">
        <p14:creationId xmlns="" xmlns:p14="http://schemas.microsoft.com/office/powerpoint/2010/main"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xml"/><Relationship Id="rId5" Type="http://schemas.openxmlformats.org/officeDocument/2006/relationships/image" Target="../media/image18.png"/><Relationship Id="rId10" Type="http://schemas.openxmlformats.org/officeDocument/2006/relationships/image" Target="../media/image13.wmf"/><Relationship Id="rId4" Type="http://schemas.openxmlformats.org/officeDocument/2006/relationships/slide" Target="slide8.xm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3.wmf"/><Relationship Id="rId5" Type="http://schemas.openxmlformats.org/officeDocument/2006/relationships/slide" Target="slide8.xml"/><Relationship Id="rId10" Type="http://schemas.openxmlformats.org/officeDocument/2006/relationships/image" Target="../media/image12.wmf"/><Relationship Id="rId4" Type="http://schemas.openxmlformats.org/officeDocument/2006/relationships/image" Target="../media/image15.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err="1" smtClean="0"/>
              <a:t>Penyediaan</a:t>
            </a:r>
            <a:r>
              <a:rPr lang="en-US" sz="3200" dirty="0" smtClean="0"/>
              <a:t> Data </a:t>
            </a:r>
            <a:r>
              <a:rPr lang="en-US" sz="3200" dirty="0" err="1" smtClean="0"/>
              <a:t>Pemakaian</a:t>
            </a:r>
            <a:r>
              <a:rPr lang="en-US" sz="3200" dirty="0" smtClean="0"/>
              <a:t> Gas </a:t>
            </a:r>
            <a:r>
              <a:rPr lang="en-US" sz="3200" dirty="0" err="1" smtClean="0"/>
              <a:t>Pelanggan</a:t>
            </a:r>
            <a:endParaRPr lang="en-GB" sz="3200" dirty="0"/>
          </a:p>
        </p:txBody>
      </p:sp>
      <p:sp>
        <p:nvSpPr>
          <p:cNvPr id="3" name="Subtitle 2"/>
          <p:cNvSpPr>
            <a:spLocks noGrp="1"/>
          </p:cNvSpPr>
          <p:nvPr>
            <p:ph type="subTitle" idx="1"/>
          </p:nvPr>
        </p:nvSpPr>
        <p:spPr/>
        <p:txBody>
          <a:bodyPr/>
          <a:lstStyle/>
          <a:p>
            <a:r>
              <a:rPr lang="en-GB" dirty="0" err="1" smtClean="0"/>
              <a:t>Kelompok</a:t>
            </a:r>
            <a:r>
              <a:rPr lang="en-GB" dirty="0" smtClean="0"/>
              <a:t> A</a:t>
            </a:r>
            <a:endParaRPr lang="en-GB" dirty="0"/>
          </a:p>
        </p:txBody>
      </p:sp>
    </p:spTree>
    <p:extLst>
      <p:ext uri="{BB962C8B-B14F-4D97-AF65-F5344CB8AC3E}">
        <p14:creationId xmlns="" xmlns:p14="http://schemas.microsoft.com/office/powerpoint/2010/main" val="26317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Siklus</a:t>
            </a:r>
            <a:r>
              <a:rPr lang="en-US" dirty="0" smtClean="0"/>
              <a:t> </a:t>
            </a:r>
            <a:r>
              <a:rPr lang="en-US" dirty="0" err="1" smtClean="0"/>
              <a:t>hidup</a:t>
            </a:r>
            <a:endParaRPr lang="en-US" dirty="0"/>
          </a:p>
        </p:txBody>
      </p:sp>
      <p:sp>
        <p:nvSpPr>
          <p:cNvPr id="3" name="Rectangle 2"/>
          <p:cNvSpPr/>
          <p:nvPr/>
        </p:nvSpPr>
        <p:spPr>
          <a:xfrm>
            <a:off x="467544" y="1268760"/>
            <a:ext cx="8218195"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1043608" y="5534648"/>
            <a:ext cx="7200800" cy="202932"/>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7584"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1</a:t>
            </a:r>
            <a:endParaRPr lang="en-US" b="1" dirty="0"/>
          </a:p>
        </p:txBody>
      </p:sp>
      <p:cxnSp>
        <p:nvCxnSpPr>
          <p:cNvPr id="8" name="Straight Connector 7"/>
          <p:cNvCxnSpPr>
            <a:stCxn id="5" idx="0"/>
          </p:cNvCxnSpPr>
          <p:nvPr/>
        </p:nvCxnSpPr>
        <p:spPr>
          <a:xfrm flipV="1">
            <a:off x="1007604"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9552" y="1628800"/>
            <a:ext cx="1152128" cy="369332"/>
          </a:xfrm>
          <a:prstGeom prst="rect">
            <a:avLst/>
          </a:prstGeom>
          <a:noFill/>
        </p:spPr>
        <p:txBody>
          <a:bodyPr wrap="square" rtlCol="0">
            <a:spAutoFit/>
          </a:bodyPr>
          <a:lstStyle/>
          <a:p>
            <a:r>
              <a:rPr lang="id-ID" b="1" dirty="0" smtClean="0"/>
              <a:t>Planning</a:t>
            </a:r>
            <a:endParaRPr lang="en-US" dirty="0"/>
          </a:p>
        </p:txBody>
      </p:sp>
      <p:sp>
        <p:nvSpPr>
          <p:cNvPr id="10" name="Rectangle 9"/>
          <p:cNvSpPr/>
          <p:nvPr/>
        </p:nvSpPr>
        <p:spPr>
          <a:xfrm>
            <a:off x="14756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2</a:t>
            </a:r>
          </a:p>
        </p:txBody>
      </p:sp>
      <p:cxnSp>
        <p:nvCxnSpPr>
          <p:cNvPr id="11" name="Straight Connector 10"/>
          <p:cNvCxnSpPr>
            <a:stCxn id="10" idx="0"/>
          </p:cNvCxnSpPr>
          <p:nvPr/>
        </p:nvCxnSpPr>
        <p:spPr>
          <a:xfrm flipV="1">
            <a:off x="1655676" y="2996952"/>
            <a:ext cx="26045" cy="244827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2317816"/>
            <a:ext cx="1080120" cy="646331"/>
          </a:xfrm>
          <a:prstGeom prst="rect">
            <a:avLst/>
          </a:prstGeom>
          <a:noFill/>
        </p:spPr>
        <p:txBody>
          <a:bodyPr wrap="square" rtlCol="0">
            <a:spAutoFit/>
          </a:bodyPr>
          <a:lstStyle/>
          <a:p>
            <a:pPr algn="ctr"/>
            <a:r>
              <a:rPr lang="id-ID" b="1" dirty="0" smtClean="0"/>
              <a:t>Analisa </a:t>
            </a:r>
          </a:p>
          <a:p>
            <a:pPr algn="ctr"/>
            <a:r>
              <a:rPr lang="id-ID" b="1" dirty="0" smtClean="0"/>
              <a:t>Resiko</a:t>
            </a:r>
            <a:endParaRPr lang="en-US" dirty="0"/>
          </a:p>
        </p:txBody>
      </p:sp>
      <p:sp>
        <p:nvSpPr>
          <p:cNvPr id="13" name="Rectangle 12"/>
          <p:cNvSpPr/>
          <p:nvPr/>
        </p:nvSpPr>
        <p:spPr>
          <a:xfrm>
            <a:off x="21957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3</a:t>
            </a:r>
            <a:endParaRPr lang="en-US" b="1" dirty="0"/>
          </a:p>
        </p:txBody>
      </p:sp>
      <p:cxnSp>
        <p:nvCxnSpPr>
          <p:cNvPr id="14" name="Straight Connector 13"/>
          <p:cNvCxnSpPr>
            <a:stCxn id="13" idx="0"/>
          </p:cNvCxnSpPr>
          <p:nvPr/>
        </p:nvCxnSpPr>
        <p:spPr>
          <a:xfrm flipV="1">
            <a:off x="2375756" y="2348880"/>
            <a:ext cx="32940" cy="3096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63688" y="1907540"/>
            <a:ext cx="1440160" cy="369332"/>
          </a:xfrm>
          <a:prstGeom prst="rect">
            <a:avLst/>
          </a:prstGeom>
          <a:noFill/>
        </p:spPr>
        <p:txBody>
          <a:bodyPr wrap="square" rtlCol="0">
            <a:spAutoFit/>
          </a:bodyPr>
          <a:lstStyle/>
          <a:p>
            <a:r>
              <a:rPr lang="id-ID" b="1" dirty="0" smtClean="0"/>
              <a:t>Spesifikasi</a:t>
            </a:r>
            <a:endParaRPr lang="en-US" dirty="0"/>
          </a:p>
        </p:txBody>
      </p:sp>
      <p:sp>
        <p:nvSpPr>
          <p:cNvPr id="16" name="Rectangle 15"/>
          <p:cNvSpPr/>
          <p:nvPr/>
        </p:nvSpPr>
        <p:spPr>
          <a:xfrm>
            <a:off x="29158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4</a:t>
            </a:r>
            <a:endParaRPr lang="en-US" b="1" dirty="0"/>
          </a:p>
        </p:txBody>
      </p:sp>
      <p:cxnSp>
        <p:nvCxnSpPr>
          <p:cNvPr id="17" name="Straight Connector 16"/>
          <p:cNvCxnSpPr>
            <a:stCxn id="16" idx="0"/>
          </p:cNvCxnSpPr>
          <p:nvPr/>
        </p:nvCxnSpPr>
        <p:spPr>
          <a:xfrm flipV="1">
            <a:off x="3095836" y="2924944"/>
            <a:ext cx="26812" cy="25202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7784" y="2492896"/>
            <a:ext cx="1152128" cy="369332"/>
          </a:xfrm>
          <a:prstGeom prst="rect">
            <a:avLst/>
          </a:prstGeom>
          <a:noFill/>
        </p:spPr>
        <p:txBody>
          <a:bodyPr wrap="square" rtlCol="0">
            <a:spAutoFit/>
          </a:bodyPr>
          <a:lstStyle/>
          <a:p>
            <a:r>
              <a:rPr lang="id-ID" b="1" dirty="0" smtClean="0"/>
              <a:t>Design</a:t>
            </a:r>
            <a:endParaRPr lang="en-US" dirty="0"/>
          </a:p>
        </p:txBody>
      </p:sp>
      <p:sp>
        <p:nvSpPr>
          <p:cNvPr id="19" name="Rectangle 18"/>
          <p:cNvSpPr/>
          <p:nvPr/>
        </p:nvSpPr>
        <p:spPr>
          <a:xfrm>
            <a:off x="363589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5</a:t>
            </a:r>
            <a:endParaRPr lang="en-US" b="1" dirty="0"/>
          </a:p>
        </p:txBody>
      </p:sp>
      <p:cxnSp>
        <p:nvCxnSpPr>
          <p:cNvPr id="20" name="Straight Connector 19"/>
          <p:cNvCxnSpPr>
            <a:stCxn id="19" idx="0"/>
          </p:cNvCxnSpPr>
          <p:nvPr/>
        </p:nvCxnSpPr>
        <p:spPr>
          <a:xfrm flipV="1">
            <a:off x="3815916" y="3573016"/>
            <a:ext cx="19917" cy="1872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131840" y="3140968"/>
            <a:ext cx="1584176" cy="369332"/>
          </a:xfrm>
          <a:prstGeom prst="rect">
            <a:avLst/>
          </a:prstGeom>
          <a:noFill/>
        </p:spPr>
        <p:txBody>
          <a:bodyPr wrap="square" rtlCol="0">
            <a:spAutoFit/>
          </a:bodyPr>
          <a:lstStyle/>
          <a:p>
            <a:r>
              <a:rPr lang="id-ID" b="1" dirty="0" smtClean="0"/>
              <a:t>Pengkodean</a:t>
            </a:r>
          </a:p>
        </p:txBody>
      </p:sp>
      <p:sp>
        <p:nvSpPr>
          <p:cNvPr id="22" name="Rectangle 21"/>
          <p:cNvSpPr/>
          <p:nvPr/>
        </p:nvSpPr>
        <p:spPr>
          <a:xfrm>
            <a:off x="435597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6</a:t>
            </a:r>
            <a:endParaRPr lang="en-US" b="1" dirty="0"/>
          </a:p>
        </p:txBody>
      </p:sp>
      <p:cxnSp>
        <p:nvCxnSpPr>
          <p:cNvPr id="23" name="Straight Connector 22"/>
          <p:cNvCxnSpPr>
            <a:stCxn id="22" idx="0"/>
          </p:cNvCxnSpPr>
          <p:nvPr/>
        </p:nvCxnSpPr>
        <p:spPr>
          <a:xfrm flipV="1">
            <a:off x="4535996" y="4365104"/>
            <a:ext cx="11491" cy="10801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95936" y="4005064"/>
            <a:ext cx="1296144" cy="369332"/>
          </a:xfrm>
          <a:prstGeom prst="rect">
            <a:avLst/>
          </a:prstGeom>
          <a:noFill/>
        </p:spPr>
        <p:txBody>
          <a:bodyPr wrap="square" rtlCol="0">
            <a:spAutoFit/>
          </a:bodyPr>
          <a:lstStyle/>
          <a:p>
            <a:r>
              <a:rPr lang="id-ID" b="1" dirty="0" smtClean="0"/>
              <a:t>Pengujian</a:t>
            </a:r>
            <a:endParaRPr lang="en-US" dirty="0"/>
          </a:p>
        </p:txBody>
      </p:sp>
      <p:sp>
        <p:nvSpPr>
          <p:cNvPr id="25" name="Rectangle 24"/>
          <p:cNvSpPr/>
          <p:nvPr/>
        </p:nvSpPr>
        <p:spPr>
          <a:xfrm>
            <a:off x="507605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7</a:t>
            </a:r>
            <a:endParaRPr lang="en-US" b="1" dirty="0"/>
          </a:p>
        </p:txBody>
      </p:sp>
      <p:cxnSp>
        <p:nvCxnSpPr>
          <p:cNvPr id="26" name="Straight Connector 25"/>
          <p:cNvCxnSpPr>
            <a:stCxn id="25" idx="0"/>
          </p:cNvCxnSpPr>
          <p:nvPr/>
        </p:nvCxnSpPr>
        <p:spPr>
          <a:xfrm flipV="1">
            <a:off x="5256076" y="2060848"/>
            <a:ext cx="36004" cy="33843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72000" y="1412776"/>
            <a:ext cx="1584176" cy="646331"/>
          </a:xfrm>
          <a:prstGeom prst="rect">
            <a:avLst/>
          </a:prstGeom>
          <a:noFill/>
        </p:spPr>
        <p:txBody>
          <a:bodyPr wrap="square" rtlCol="0">
            <a:spAutoFit/>
          </a:bodyPr>
          <a:lstStyle/>
          <a:p>
            <a:pPr algn="ctr"/>
            <a:r>
              <a:rPr lang="id-ID" b="1" dirty="0" smtClean="0"/>
              <a:t>Customer</a:t>
            </a:r>
          </a:p>
          <a:p>
            <a:pPr algn="ctr"/>
            <a:r>
              <a:rPr lang="id-ID" b="1" dirty="0" smtClean="0"/>
              <a:t>Evaluation</a:t>
            </a:r>
            <a:endParaRPr lang="en-US" dirty="0"/>
          </a:p>
        </p:txBody>
      </p:sp>
      <p:sp>
        <p:nvSpPr>
          <p:cNvPr id="34" name="Rectangle 33"/>
          <p:cNvSpPr/>
          <p:nvPr/>
        </p:nvSpPr>
        <p:spPr>
          <a:xfrm>
            <a:off x="579613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t>8</a:t>
            </a:r>
            <a:endParaRPr lang="en-US" b="1" dirty="0"/>
          </a:p>
        </p:txBody>
      </p:sp>
      <p:cxnSp>
        <p:nvCxnSpPr>
          <p:cNvPr id="35" name="Straight Connector 34"/>
          <p:cNvCxnSpPr>
            <a:stCxn id="34" idx="0"/>
          </p:cNvCxnSpPr>
          <p:nvPr/>
        </p:nvCxnSpPr>
        <p:spPr>
          <a:xfrm flipV="1">
            <a:off x="5976156" y="3501008"/>
            <a:ext cx="20683" cy="19442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508104" y="3068960"/>
            <a:ext cx="1152128" cy="369332"/>
          </a:xfrm>
          <a:prstGeom prst="rect">
            <a:avLst/>
          </a:prstGeom>
          <a:noFill/>
        </p:spPr>
        <p:txBody>
          <a:bodyPr wrap="square" rtlCol="0">
            <a:spAutoFit/>
          </a:bodyPr>
          <a:lstStyle/>
          <a:p>
            <a:r>
              <a:rPr lang="id-ID" b="1" dirty="0" smtClean="0"/>
              <a:t>Cut Off</a:t>
            </a:r>
            <a:endParaRPr lang="en-US" dirty="0"/>
          </a:p>
        </p:txBody>
      </p:sp>
      <p:sp>
        <p:nvSpPr>
          <p:cNvPr id="41" name="Rectangle 40"/>
          <p:cNvSpPr/>
          <p:nvPr/>
        </p:nvSpPr>
        <p:spPr>
          <a:xfrm>
            <a:off x="6516216" y="5445224"/>
            <a:ext cx="36004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solidFill>
                  <a:schemeClr val="bg1">
                    <a:lumMod val="75000"/>
                  </a:schemeClr>
                </a:solidFill>
              </a:rPr>
              <a:t>9</a:t>
            </a:r>
            <a:endParaRPr lang="en-US" b="1" dirty="0">
              <a:solidFill>
                <a:schemeClr val="bg1">
                  <a:lumMod val="75000"/>
                </a:schemeClr>
              </a:solidFill>
            </a:endParaRPr>
          </a:p>
        </p:txBody>
      </p:sp>
      <p:cxnSp>
        <p:nvCxnSpPr>
          <p:cNvPr id="42" name="Straight Connector 41"/>
          <p:cNvCxnSpPr>
            <a:stCxn id="41" idx="0"/>
          </p:cNvCxnSpPr>
          <p:nvPr/>
        </p:nvCxnSpPr>
        <p:spPr>
          <a:xfrm flipV="1">
            <a:off x="6696236" y="2636912"/>
            <a:ext cx="29876" cy="28083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2160" y="2276872"/>
            <a:ext cx="1800200" cy="369332"/>
          </a:xfrm>
          <a:prstGeom prst="rect">
            <a:avLst/>
          </a:prstGeom>
          <a:noFill/>
        </p:spPr>
        <p:txBody>
          <a:bodyPr wrap="square" rtlCol="0">
            <a:spAutoFit/>
          </a:bodyPr>
          <a:lstStyle/>
          <a:p>
            <a:r>
              <a:rPr lang="id-ID" b="1" dirty="0" smtClean="0"/>
              <a:t>Pemeliharaan</a:t>
            </a:r>
          </a:p>
        </p:txBody>
      </p:sp>
      <p:sp>
        <p:nvSpPr>
          <p:cNvPr id="46" name="Rectangle 45"/>
          <p:cNvSpPr/>
          <p:nvPr/>
        </p:nvSpPr>
        <p:spPr>
          <a:xfrm>
            <a:off x="7668344" y="5229200"/>
            <a:ext cx="792088" cy="792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C:\Documents and Settings\Feldy\My Documents\Downloads\windows8_icons\Business\approval\approval-512_.png"/>
          <p:cNvPicPr>
            <a:picLocks noChangeAspect="1" noChangeArrowheads="1"/>
          </p:cNvPicPr>
          <p:nvPr/>
        </p:nvPicPr>
        <p:blipFill>
          <a:blip r:embed="rId2" cstate="print"/>
          <a:srcRect/>
          <a:stretch>
            <a:fillRect/>
          </a:stretch>
        </p:blipFill>
        <p:spPr bwMode="auto">
          <a:xfrm>
            <a:off x="7740352" y="5301208"/>
            <a:ext cx="707826" cy="707826"/>
          </a:xfrm>
          <a:prstGeom prst="rect">
            <a:avLst/>
          </a:prstGeom>
          <a:noFill/>
        </p:spPr>
      </p:pic>
      <p:cxnSp>
        <p:nvCxnSpPr>
          <p:cNvPr id="47" name="Straight Connector 46"/>
          <p:cNvCxnSpPr/>
          <p:nvPr/>
        </p:nvCxnSpPr>
        <p:spPr>
          <a:xfrm flipV="1">
            <a:off x="8051404" y="2060848"/>
            <a:ext cx="33706" cy="316835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596336" y="1691516"/>
            <a:ext cx="1296144" cy="369332"/>
          </a:xfrm>
          <a:prstGeom prst="rect">
            <a:avLst/>
          </a:prstGeom>
          <a:noFill/>
        </p:spPr>
        <p:txBody>
          <a:bodyPr wrap="square" rtlCol="0">
            <a:spAutoFit/>
          </a:bodyPr>
          <a:lstStyle/>
          <a:p>
            <a:r>
              <a:rPr lang="id-ID" b="1" dirty="0" smtClean="0">
                <a:solidFill>
                  <a:srgbClr val="0B3261"/>
                </a:solidFill>
              </a:rPr>
              <a:t>GOAL !!</a:t>
            </a:r>
          </a:p>
        </p:txBody>
      </p:sp>
      <p:cxnSp>
        <p:nvCxnSpPr>
          <p:cNvPr id="53" name="Straight Arrow Connector 52"/>
          <p:cNvCxnSpPr>
            <a:stCxn id="27" idx="1"/>
            <a:endCxn id="15" idx="0"/>
          </p:cNvCxnSpPr>
          <p:nvPr/>
        </p:nvCxnSpPr>
        <p:spPr>
          <a:xfrm flipH="1">
            <a:off x="2483768" y="1735942"/>
            <a:ext cx="2088232" cy="1715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7" idx="1"/>
            <a:endCxn id="18" idx="0"/>
          </p:cNvCxnSpPr>
          <p:nvPr/>
        </p:nvCxnSpPr>
        <p:spPr>
          <a:xfrm flipH="1">
            <a:off x="3203848" y="1735942"/>
            <a:ext cx="1368152" cy="7569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1"/>
            <a:endCxn id="21" idx="0"/>
          </p:cNvCxnSpPr>
          <p:nvPr/>
        </p:nvCxnSpPr>
        <p:spPr>
          <a:xfrm flipH="1">
            <a:off x="3923928" y="1735942"/>
            <a:ext cx="648072" cy="1405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268760"/>
            <a:ext cx="8496944" cy="2677656"/>
          </a:xfrm>
          <a:prstGeom prst="rect">
            <a:avLst/>
          </a:prstGeom>
          <a:noFill/>
        </p:spPr>
        <p:txBody>
          <a:bodyPr wrap="square" rtlCol="0">
            <a:spAutoFit/>
          </a:bodyPr>
          <a:lstStyle/>
          <a:p>
            <a:pPr lvl="0"/>
            <a:r>
              <a:rPr lang="id-ID" sz="2400" dirty="0" smtClean="0"/>
              <a:t>Dalam membangun suatu software hal utama yang sangat penting adalah bagaimana kita dapat merencanakan suatu project yang akan dibangun dengan perencanaan yang matang. Semakin matang perencanaan dan persiapan yang dibuat maka semakin tinggi tingkat keberhasilan project tersebut.</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00192" y="5509628"/>
            <a:ext cx="727539" cy="727539"/>
          </a:xfrm>
          <a:prstGeom prst="rect">
            <a:avLst/>
          </a:prstGeom>
        </p:spPr>
      </p:pic>
      <p:sp>
        <p:nvSpPr>
          <p:cNvPr id="5" name="Rectangle 4">
            <a:hlinkClick r:id="rId3" action="ppaction://hlinksldjump"/>
          </p:cNvPr>
          <p:cNvSpPr/>
          <p:nvPr/>
        </p:nvSpPr>
        <p:spPr>
          <a:xfrm>
            <a:off x="7027852" y="5509628"/>
            <a:ext cx="1576596" cy="7257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Click Me !!</a:t>
            </a:r>
            <a:endParaRPr lang="en-GB" dirty="0">
              <a:solidFill>
                <a:schemeClr val="tx1"/>
              </a:solidFill>
            </a:endParaRPr>
          </a:p>
        </p:txBody>
      </p:sp>
      <p:sp>
        <p:nvSpPr>
          <p:cNvPr id="7" name="TextBox 6"/>
          <p:cNvSpPr txBox="1"/>
          <p:nvPr/>
        </p:nvSpPr>
        <p:spPr>
          <a:xfrm>
            <a:off x="6228184" y="5192612"/>
            <a:ext cx="2520280" cy="369332"/>
          </a:xfrm>
          <a:prstGeom prst="rect">
            <a:avLst/>
          </a:prstGeom>
          <a:noFill/>
        </p:spPr>
        <p:txBody>
          <a:bodyPr wrap="square" rtlCol="0">
            <a:spAutoFit/>
          </a:bodyPr>
          <a:lstStyle/>
          <a:p>
            <a:r>
              <a:rPr lang="id-ID" b="1" dirty="0" smtClean="0"/>
              <a:t>Project Management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677108"/>
          </a:xfrm>
          <a:prstGeom prst="rect">
            <a:avLst/>
          </a:prstGeom>
          <a:noFill/>
        </p:spPr>
        <p:txBody>
          <a:bodyPr wrap="square" rtlCol="0">
            <a:spAutoFit/>
          </a:bodyPr>
          <a:lstStyle/>
          <a:p>
            <a:pPr marL="457200" indent="-457200">
              <a:buAutoNum type="alphaUcPeriod"/>
            </a:pPr>
            <a:r>
              <a:rPr lang="id-ID" sz="2400" dirty="0" smtClean="0"/>
              <a:t>Personil</a:t>
            </a:r>
          </a:p>
          <a:p>
            <a:pPr marL="457200" lvl="0" indent="-457200"/>
            <a:r>
              <a:rPr lang="id-ID" sz="1400" b="1" dirty="0" smtClean="0"/>
              <a:t>Adapun rincian perencanaannya sebagai berikut </a:t>
            </a:r>
            <a:r>
              <a:rPr lang="id-ID" sz="1400" dirty="0" smtClean="0"/>
              <a:t>:</a:t>
            </a:r>
            <a:endParaRPr lang="id-ID" sz="1400" dirty="0" smtClean="0"/>
          </a:p>
        </p:txBody>
      </p:sp>
      <p:sp>
        <p:nvSpPr>
          <p:cNvPr id="9" name="Content Placeholder 13"/>
          <p:cNvSpPr txBox="1">
            <a:spLocks/>
          </p:cNvSpPr>
          <p:nvPr/>
        </p:nvSpPr>
        <p:spPr>
          <a:xfrm>
            <a:off x="467544" y="1916832"/>
            <a:ext cx="4176464" cy="4320480"/>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1600" dirty="0" smtClean="0"/>
              <a:t>Waktu pengerjaan 34 hari (waktu normal) setelah ada approval dari </a:t>
            </a:r>
            <a:r>
              <a:rPr lang="id-ID" sz="1600" dirty="0" smtClean="0"/>
              <a:t>user.</a:t>
            </a:r>
            <a:endParaRPr lang="en-GB" sz="1600" dirty="0" smtClean="0"/>
          </a:p>
          <a:p>
            <a:r>
              <a:rPr lang="id-ID" sz="1600" dirty="0" smtClean="0"/>
              <a:t>Perhitungan gaji karyawan per </a:t>
            </a:r>
            <a:r>
              <a:rPr lang="id-ID" sz="1600" dirty="0" smtClean="0"/>
              <a:t>jam.</a:t>
            </a:r>
            <a:endParaRPr lang="en-GB" sz="1600" dirty="0" smtClean="0"/>
          </a:p>
          <a:p>
            <a:r>
              <a:rPr lang="id-ID" sz="1600" dirty="0" smtClean="0"/>
              <a:t>SDM yang dibutuhkan yaitu 4 orang yang merangkap jabatan dengan posisi yang  </a:t>
            </a:r>
            <a:r>
              <a:rPr lang="id-ID" sz="1600" dirty="0" smtClean="0"/>
              <a:t>berbeda:</a:t>
            </a:r>
          </a:p>
          <a:p>
            <a:pPr lvl="1"/>
            <a:r>
              <a:rPr lang="id-ID" sz="1400" dirty="0" smtClean="0"/>
              <a:t>1 PM</a:t>
            </a:r>
          </a:p>
          <a:p>
            <a:pPr lvl="1"/>
            <a:r>
              <a:rPr lang="id-ID" sz="1400" dirty="0" smtClean="0"/>
              <a:t>1 System Analyst</a:t>
            </a:r>
          </a:p>
          <a:p>
            <a:pPr lvl="1"/>
            <a:r>
              <a:rPr lang="id-ID" sz="1400" dirty="0" smtClean="0"/>
              <a:t>3 Programmer</a:t>
            </a:r>
          </a:p>
          <a:p>
            <a:pPr lvl="1"/>
            <a:r>
              <a:rPr lang="id-ID" sz="1400" dirty="0" smtClean="0"/>
              <a:t>2 Tester</a:t>
            </a:r>
          </a:p>
          <a:p>
            <a:pPr lvl="1"/>
            <a:r>
              <a:rPr lang="id-ID" sz="1400" dirty="0" smtClean="0"/>
              <a:t>1 Administrator</a:t>
            </a:r>
            <a:r>
              <a:rPr lang="id-ID" sz="1200" dirty="0" smtClean="0"/>
              <a:t> </a:t>
            </a:r>
          </a:p>
          <a:p>
            <a:r>
              <a:rPr lang="id-ID" sz="1600" dirty="0" smtClean="0"/>
              <a:t>Biaya yang dibutuhkan untuk penggajian sebagai </a:t>
            </a:r>
            <a:r>
              <a:rPr lang="id-ID" sz="1600" dirty="0" smtClean="0"/>
              <a:t>berikut:</a:t>
            </a:r>
            <a:endParaRPr lang="en-GB" sz="1600" dirty="0"/>
          </a:p>
        </p:txBody>
      </p:sp>
      <p:sp>
        <p:nvSpPr>
          <p:cNvPr id="10" name="Rectangle 9"/>
          <p:cNvSpPr/>
          <p:nvPr/>
        </p:nvSpPr>
        <p:spPr>
          <a:xfrm>
            <a:off x="4716016" y="1412776"/>
            <a:ext cx="424847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4731289" y="1709118"/>
            <a:ext cx="4248471"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2000" b="0" i="0" u="none" strike="noStrike" kern="1200" cap="none" spc="0" normalizeH="0" baseline="0" noProof="0" dirty="0" smtClean="0">
                <a:ln>
                  <a:noFill/>
                </a:ln>
                <a:solidFill>
                  <a:schemeClr val="tx1"/>
                </a:solidFill>
                <a:effectLst/>
                <a:uLnTx/>
                <a:uFillTx/>
                <a:latin typeface="+mn-lt"/>
                <a:ea typeface="Segoe UI" pitchFamily="34" charset="0"/>
                <a:cs typeface="Segoe UI" pitchFamily="34" charset="0"/>
              </a:rPr>
              <a:t>Pengeluaran Penggajian Personil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p14="http://schemas.microsoft.com/office/powerpoint/2010/main" xmlns="" val="3611956641"/>
              </p:ext>
            </p:extLst>
          </p:nvPr>
        </p:nvGraphicFramePr>
        <p:xfrm>
          <a:off x="4869316" y="2161466"/>
          <a:ext cx="3954741" cy="3337560"/>
        </p:xfrm>
        <a:graphic>
          <a:graphicData uri="http://schemas.openxmlformats.org/drawingml/2006/table">
            <a:tbl>
              <a:tblPr firstRow="1" bandRow="1">
                <a:tableStyleId>{8EC20E35-A176-4012-BC5E-935CFFF8708E}</a:tableStyleId>
              </a:tblPr>
              <a:tblGrid>
                <a:gridCol w="1862924"/>
                <a:gridCol w="576064"/>
                <a:gridCol w="1515753"/>
              </a:tblGrid>
              <a:tr h="370840">
                <a:tc>
                  <a:txBody>
                    <a:bodyPr/>
                    <a:lstStyle/>
                    <a:p>
                      <a:pPr algn="ctr"/>
                      <a:r>
                        <a:rPr lang="id-ID" dirty="0" smtClean="0">
                          <a:solidFill>
                            <a:schemeClr val="tx1"/>
                          </a:solidFill>
                        </a:rPr>
                        <a:t>Personil</a:t>
                      </a:r>
                      <a:endParaRPr lang="en-GB" dirty="0">
                        <a:solidFill>
                          <a:schemeClr val="tx1"/>
                        </a:solidFill>
                      </a:endParaRPr>
                    </a:p>
                  </a:txBody>
                  <a:tcPr anchor="ctr">
                    <a:noFill/>
                  </a:tcPr>
                </a:tc>
                <a:tc>
                  <a:txBody>
                    <a:bodyPr/>
                    <a:lstStyle/>
                    <a:p>
                      <a:pPr algn="ctr"/>
                      <a:r>
                        <a:rPr lang="id-ID" dirty="0" smtClean="0">
                          <a:solidFill>
                            <a:schemeClr val="tx1"/>
                          </a:solidFill>
                        </a:rPr>
                        <a:t>Qty</a:t>
                      </a:r>
                      <a:endParaRPr lang="en-GB" dirty="0">
                        <a:solidFill>
                          <a:schemeClr val="tx1"/>
                        </a:solidFill>
                      </a:endParaRPr>
                    </a:p>
                  </a:txBody>
                  <a:tcPr anchor="ctr">
                    <a:noFill/>
                  </a:tcPr>
                </a:tc>
                <a:tc>
                  <a:txBody>
                    <a:bodyPr/>
                    <a:lstStyle/>
                    <a:p>
                      <a:pPr algn="ctr"/>
                      <a:r>
                        <a:rPr lang="id-ID" dirty="0" smtClean="0">
                          <a:solidFill>
                            <a:schemeClr val="tx1"/>
                          </a:solidFill>
                        </a:rPr>
                        <a:t>Gaji/jam</a:t>
                      </a:r>
                      <a:endParaRPr lang="en-GB" dirty="0">
                        <a:solidFill>
                          <a:schemeClr val="tx1"/>
                        </a:solidFill>
                      </a:endParaRPr>
                    </a:p>
                  </a:txBody>
                  <a:tcPr anchor="ctr">
                    <a:noFill/>
                  </a:tcPr>
                </a:tc>
              </a:tr>
              <a:tr h="370840">
                <a:tc>
                  <a:txBody>
                    <a:bodyPr/>
                    <a:lstStyle/>
                    <a:p>
                      <a:pPr algn="l"/>
                      <a:r>
                        <a:rPr lang="id-ID" sz="1600" dirty="0" smtClean="0">
                          <a:solidFill>
                            <a:schemeClr val="tx1"/>
                          </a:solidFill>
                        </a:rPr>
                        <a:t>PM</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350.000</a:t>
                      </a:r>
                      <a:endParaRPr lang="en-GB" sz="16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600" dirty="0" smtClean="0"/>
                        <a:t>System Analyst</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 300.000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Programmer</a:t>
                      </a:r>
                      <a:endParaRPr lang="en-GB" sz="1600" dirty="0">
                        <a:solidFill>
                          <a:schemeClr val="tx1"/>
                        </a:solidFill>
                      </a:endParaRPr>
                    </a:p>
                  </a:txBody>
                  <a:tcPr anchor="ctr">
                    <a:noFill/>
                  </a:tcPr>
                </a:tc>
                <a:tc>
                  <a:txBody>
                    <a:bodyPr/>
                    <a:lstStyle/>
                    <a:p>
                      <a:pPr algn="ctr"/>
                      <a:r>
                        <a:rPr lang="id-ID" sz="1600" dirty="0" smtClean="0">
                          <a:solidFill>
                            <a:schemeClr val="tx1"/>
                          </a:solidFill>
                        </a:rPr>
                        <a:t>3</a:t>
                      </a:r>
                      <a:endParaRPr lang="en-GB" sz="1600" dirty="0">
                        <a:solidFill>
                          <a:schemeClr val="tx1"/>
                        </a:solidFill>
                      </a:endParaRPr>
                    </a:p>
                  </a:txBody>
                  <a:tcPr anchor="ctr">
                    <a:noFill/>
                  </a:tcPr>
                </a:tc>
                <a:tc>
                  <a:txBody>
                    <a:bodyPr/>
                    <a:lstStyle/>
                    <a:p>
                      <a:pPr algn="ctr"/>
                      <a:r>
                        <a:rPr lang="id-ID" sz="1600" dirty="0" smtClean="0">
                          <a:solidFill>
                            <a:schemeClr val="tx1"/>
                          </a:solidFill>
                        </a:rPr>
                        <a:t>Rp. 170.000</a:t>
                      </a:r>
                    </a:p>
                  </a:txBody>
                  <a:tcPr anchor="ctr">
                    <a:noFill/>
                  </a:tcPr>
                </a:tc>
              </a:tr>
              <a:tr h="370840">
                <a:tc>
                  <a:txBody>
                    <a:bodyPr/>
                    <a:lstStyle/>
                    <a:p>
                      <a:pPr algn="l"/>
                      <a:r>
                        <a:rPr lang="id-ID" sz="1600" dirty="0" smtClean="0">
                          <a:solidFill>
                            <a:schemeClr val="tx1"/>
                          </a:solidFill>
                        </a:rPr>
                        <a:t>Tester</a:t>
                      </a:r>
                      <a:endParaRPr lang="en-GB" sz="1600" dirty="0">
                        <a:solidFill>
                          <a:schemeClr val="tx1"/>
                        </a:solidFill>
                      </a:endParaRPr>
                    </a:p>
                  </a:txBody>
                  <a:tcPr anchor="ctr">
                    <a:noFill/>
                  </a:tcPr>
                </a:tc>
                <a:tc>
                  <a:txBody>
                    <a:bodyPr/>
                    <a:lstStyle/>
                    <a:p>
                      <a:pPr algn="ctr"/>
                      <a:r>
                        <a:rPr lang="id-ID" sz="1600" dirty="0" smtClean="0">
                          <a:solidFill>
                            <a:schemeClr val="tx1"/>
                          </a:solidFill>
                        </a:rPr>
                        <a:t>2</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150.000</a:t>
                      </a:r>
                    </a:p>
                  </a:txBody>
                  <a:tcPr anchor="ctr">
                    <a:noFill/>
                  </a:tcPr>
                </a:tc>
              </a:tr>
              <a:tr h="370840">
                <a:tc>
                  <a:txBody>
                    <a:bodyPr/>
                    <a:lstStyle/>
                    <a:p>
                      <a:pPr algn="l"/>
                      <a:r>
                        <a:rPr lang="id-ID" sz="1600" dirty="0" smtClean="0">
                          <a:solidFill>
                            <a:schemeClr val="tx1"/>
                          </a:solidFill>
                        </a:rPr>
                        <a:t>Administrator</a:t>
                      </a:r>
                      <a:endParaRPr lang="en-GB" sz="1600" dirty="0">
                        <a:solidFill>
                          <a:schemeClr val="tx1"/>
                        </a:solidFill>
                      </a:endParaRPr>
                    </a:p>
                  </a:txBody>
                  <a:tcPr anchor="ctr">
                    <a:noFill/>
                  </a:tcPr>
                </a:tc>
                <a:tc>
                  <a:txBody>
                    <a:bodyPr/>
                    <a:lstStyle/>
                    <a:p>
                      <a:pPr algn="ctr"/>
                      <a:r>
                        <a:rPr lang="id-ID" sz="1600" dirty="0" smtClean="0">
                          <a:solidFill>
                            <a:schemeClr val="tx1"/>
                          </a:solidFill>
                        </a:rPr>
                        <a:t>1</a:t>
                      </a:r>
                      <a:endParaRPr lang="en-GB" sz="1600" dirty="0">
                        <a:solidFill>
                          <a:schemeClr val="tx1"/>
                        </a:solidFill>
                      </a:endParaRPr>
                    </a:p>
                  </a:txBody>
                  <a:tcPr anchor="ctr">
                    <a:noFill/>
                  </a:tcPr>
                </a:tc>
                <a:tc>
                  <a:txBody>
                    <a:bodyPr/>
                    <a:lstStyle/>
                    <a:p>
                      <a:pPr algn="ctr"/>
                      <a:r>
                        <a:rPr lang="id-ID" sz="1600" dirty="0" smtClean="0">
                          <a:solidFill>
                            <a:schemeClr val="tx1"/>
                          </a:solidFill>
                        </a:rPr>
                        <a:t>Rp.</a:t>
                      </a:r>
                      <a:r>
                        <a:rPr lang="id-ID" sz="1600" baseline="0" dirty="0" smtClean="0">
                          <a:solidFill>
                            <a:schemeClr val="tx1"/>
                          </a:solidFill>
                        </a:rPr>
                        <a:t> 135.000</a:t>
                      </a: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jam</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595.000</a:t>
                      </a: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 / hari</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4.760.000</a:t>
                      </a:r>
                      <a:endParaRPr lang="en-GB" sz="1600" dirty="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r>
              <a:tr h="370840">
                <a:tc>
                  <a:txBody>
                    <a:bodyPr/>
                    <a:lstStyle/>
                    <a:p>
                      <a:pPr algn="l"/>
                      <a:r>
                        <a:rPr lang="id-ID" sz="1600" dirty="0" smtClean="0">
                          <a:solidFill>
                            <a:schemeClr val="tx1"/>
                          </a:solidFill>
                        </a:rPr>
                        <a:t>Total</a:t>
                      </a:r>
                      <a:r>
                        <a:rPr lang="id-ID" sz="1600" baseline="0" dirty="0" smtClean="0">
                          <a:solidFill>
                            <a:schemeClr val="tx1"/>
                          </a:solidFill>
                        </a:rPr>
                        <a:t> Keseluruhan</a:t>
                      </a: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161.840.000</a:t>
                      </a:r>
                    </a:p>
                  </a:txBody>
                  <a:tcPr anchor="ctr">
                    <a:noFill/>
                  </a:tcPr>
                </a:tc>
                <a:tc hMerge="1">
                  <a:txBody>
                    <a:bodyPr/>
                    <a:lstStyle/>
                    <a:p>
                      <a:pPr algn="ctr"/>
                      <a:endParaRPr lang="en-GB" sz="1600" dirty="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B-1. Planning</a:t>
            </a:r>
            <a:endParaRPr lang="en-US" dirty="0"/>
          </a:p>
        </p:txBody>
      </p:sp>
      <p:sp>
        <p:nvSpPr>
          <p:cNvPr id="3" name="TextBox 2"/>
          <p:cNvSpPr txBox="1"/>
          <p:nvPr/>
        </p:nvSpPr>
        <p:spPr>
          <a:xfrm>
            <a:off x="395536" y="1124744"/>
            <a:ext cx="8496944" cy="307777"/>
          </a:xfrm>
          <a:prstGeom prst="rect">
            <a:avLst/>
          </a:prstGeom>
          <a:noFill/>
        </p:spPr>
        <p:txBody>
          <a:bodyPr wrap="square" rtlCol="0">
            <a:spAutoFit/>
          </a:bodyPr>
          <a:lstStyle/>
          <a:p>
            <a:pPr marL="457200" indent="-457200"/>
            <a:r>
              <a:rPr lang="id-ID" sz="1400" dirty="0" smtClean="0"/>
              <a:t>B. Non Personil</a:t>
            </a:r>
          </a:p>
        </p:txBody>
      </p:sp>
      <p:sp>
        <p:nvSpPr>
          <p:cNvPr id="10" name="Rectangle 9"/>
          <p:cNvSpPr/>
          <p:nvPr/>
        </p:nvSpPr>
        <p:spPr>
          <a:xfrm>
            <a:off x="467544" y="1412776"/>
            <a:ext cx="8208912" cy="486028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Text Placeholder 2"/>
          <p:cNvSpPr txBox="1">
            <a:spLocks/>
          </p:cNvSpPr>
          <p:nvPr/>
        </p:nvSpPr>
        <p:spPr>
          <a:xfrm>
            <a:off x="290120" y="1368064"/>
            <a:ext cx="8208910" cy="639762"/>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id-ID" sz="2000" noProof="0" dirty="0" smtClean="0">
                <a:ea typeface="Segoe UI" pitchFamily="34" charset="0"/>
                <a:cs typeface="Segoe UI" pitchFamily="34" charset="0"/>
              </a:rPr>
              <a:t>Biaya Sarana Operasional</a:t>
            </a:r>
            <a:endParaRPr kumimoji="0" lang="en-GB" sz="2000" b="0" i="0" u="none" strike="noStrike" kern="1200" cap="none" spc="0" normalizeH="0" baseline="0" noProof="0" dirty="0">
              <a:ln>
                <a:noFill/>
              </a:ln>
              <a:solidFill>
                <a:schemeClr val="tx1"/>
              </a:solidFill>
              <a:effectLst/>
              <a:uLnTx/>
              <a:uFillTx/>
              <a:latin typeface="+mn-lt"/>
              <a:ea typeface="Segoe UI" pitchFamily="34" charset="0"/>
              <a:cs typeface="Segoe UI" pitchFamily="34" charset="0"/>
            </a:endParaRPr>
          </a:p>
        </p:txBody>
      </p:sp>
      <p:graphicFrame>
        <p:nvGraphicFramePr>
          <p:cNvPr id="12" name="Content Placeholder 6"/>
          <p:cNvGraphicFramePr>
            <a:graphicFrameLocks/>
          </p:cNvGraphicFramePr>
          <p:nvPr>
            <p:extLst>
              <p:ext uri="{D42A27DB-BD31-4B8C-83A1-F6EECF244321}">
                <p14:modId xmlns:p14="http://schemas.microsoft.com/office/powerpoint/2010/main" xmlns="" val="3611956641"/>
              </p:ext>
            </p:extLst>
          </p:nvPr>
        </p:nvGraphicFramePr>
        <p:xfrm>
          <a:off x="755576" y="1730464"/>
          <a:ext cx="7641362" cy="4434840"/>
        </p:xfrm>
        <a:graphic>
          <a:graphicData uri="http://schemas.openxmlformats.org/drawingml/2006/table">
            <a:tbl>
              <a:tblPr firstRow="1" bandRow="1">
                <a:tableStyleId>{8EC20E35-A176-4012-BC5E-935CFFF8708E}</a:tableStyleId>
              </a:tblPr>
              <a:tblGrid>
                <a:gridCol w="417064"/>
                <a:gridCol w="1376255"/>
                <a:gridCol w="1864105"/>
                <a:gridCol w="576064"/>
                <a:gridCol w="1080120"/>
                <a:gridCol w="1093292"/>
                <a:gridCol w="1234462"/>
              </a:tblGrid>
              <a:tr h="370840">
                <a:tc>
                  <a:txBody>
                    <a:bodyPr/>
                    <a:lstStyle/>
                    <a:p>
                      <a:pPr algn="ctr"/>
                      <a:r>
                        <a:rPr lang="id-ID" sz="1000" dirty="0" smtClean="0">
                          <a:solidFill>
                            <a:schemeClr val="tx1"/>
                          </a:solidFill>
                        </a:rPr>
                        <a:t>No.</a:t>
                      </a:r>
                      <a:endParaRPr lang="en-GB" sz="1000" dirty="0">
                        <a:solidFill>
                          <a:schemeClr val="tx1"/>
                        </a:solidFill>
                      </a:endParaRPr>
                    </a:p>
                  </a:txBody>
                  <a:tcPr anchor="ctr">
                    <a:noFill/>
                  </a:tcPr>
                </a:tc>
                <a:tc>
                  <a:txBody>
                    <a:bodyPr/>
                    <a:lstStyle/>
                    <a:p>
                      <a:pPr algn="ctr"/>
                      <a:r>
                        <a:rPr lang="id-ID" sz="1000" dirty="0" smtClean="0">
                          <a:solidFill>
                            <a:schemeClr val="tx1"/>
                          </a:solidFill>
                        </a:rPr>
                        <a:t>Nama Barang</a:t>
                      </a:r>
                      <a:endParaRPr lang="en-GB" sz="1000" dirty="0">
                        <a:solidFill>
                          <a:schemeClr val="tx1"/>
                        </a:solidFill>
                      </a:endParaRPr>
                    </a:p>
                  </a:txBody>
                  <a:tcPr anchor="ctr">
                    <a:noFill/>
                  </a:tcPr>
                </a:tc>
                <a:tc>
                  <a:txBody>
                    <a:bodyPr/>
                    <a:lstStyle/>
                    <a:p>
                      <a:pPr algn="ctr"/>
                      <a:r>
                        <a:rPr lang="id-ID" sz="1000" dirty="0" smtClean="0">
                          <a:solidFill>
                            <a:schemeClr val="tx1"/>
                          </a:solidFill>
                        </a:rPr>
                        <a:t>Spesifikasi</a:t>
                      </a:r>
                      <a:endParaRPr lang="en-GB" sz="1000" dirty="0">
                        <a:solidFill>
                          <a:schemeClr val="tx1"/>
                        </a:solidFill>
                      </a:endParaRPr>
                    </a:p>
                  </a:txBody>
                  <a:tcPr anchor="ctr">
                    <a:noFill/>
                  </a:tcPr>
                </a:tc>
                <a:tc>
                  <a:txBody>
                    <a:bodyPr/>
                    <a:lstStyle/>
                    <a:p>
                      <a:pPr algn="ctr"/>
                      <a:r>
                        <a:rPr lang="id-ID" sz="1000" dirty="0" smtClean="0">
                          <a:solidFill>
                            <a:schemeClr val="tx1"/>
                          </a:solidFill>
                        </a:rPr>
                        <a:t>Qty</a:t>
                      </a:r>
                      <a:endParaRPr lang="en-GB" sz="1000" dirty="0">
                        <a:solidFill>
                          <a:schemeClr val="tx1"/>
                        </a:solidFill>
                      </a:endParaRPr>
                    </a:p>
                  </a:txBody>
                  <a:tcPr anchor="ctr">
                    <a:noFill/>
                  </a:tcPr>
                </a:tc>
                <a:tc>
                  <a:txBody>
                    <a:bodyPr/>
                    <a:lstStyle/>
                    <a:p>
                      <a:pPr algn="ctr"/>
                      <a:r>
                        <a:rPr lang="id-ID" sz="1000" dirty="0" smtClean="0">
                          <a:solidFill>
                            <a:schemeClr val="tx1"/>
                          </a:solidFill>
                        </a:rPr>
                        <a:t>Harga/unit</a:t>
                      </a:r>
                      <a:endParaRPr lang="en-GB" sz="1000" dirty="0">
                        <a:solidFill>
                          <a:schemeClr val="tx1"/>
                        </a:solidFill>
                      </a:endParaRPr>
                    </a:p>
                  </a:txBody>
                  <a:tcPr anchor="ctr">
                    <a:noFill/>
                  </a:tcPr>
                </a:tc>
                <a:tc>
                  <a:txBody>
                    <a:bodyPr/>
                    <a:lstStyle/>
                    <a:p>
                      <a:pPr algn="ctr"/>
                      <a:r>
                        <a:rPr lang="id-ID" sz="1000" dirty="0" smtClean="0">
                          <a:solidFill>
                            <a:schemeClr val="tx1"/>
                          </a:solidFill>
                        </a:rPr>
                        <a:t>Total</a:t>
                      </a:r>
                      <a:endParaRPr lang="en-GB" sz="1000" dirty="0">
                        <a:solidFill>
                          <a:schemeClr val="tx1"/>
                        </a:solidFill>
                      </a:endParaRPr>
                    </a:p>
                  </a:txBody>
                  <a:tcPr anchor="ctr">
                    <a:noFill/>
                  </a:tcPr>
                </a:tc>
                <a:tc>
                  <a:txBody>
                    <a:bodyPr/>
                    <a:lstStyle/>
                    <a:p>
                      <a:pPr algn="ctr"/>
                      <a:r>
                        <a:rPr lang="id-ID" sz="1000" dirty="0" smtClean="0">
                          <a:solidFill>
                            <a:schemeClr val="tx1"/>
                          </a:solidFill>
                        </a:rPr>
                        <a:t>Ket</a:t>
                      </a:r>
                      <a:endParaRPr lang="en-GB" sz="1000" dirty="0">
                        <a:solidFill>
                          <a:schemeClr val="tx1"/>
                        </a:solidFill>
                      </a:endParaRPr>
                    </a:p>
                  </a:txBody>
                  <a:tcPr anchor="ctr">
                    <a:noFill/>
                  </a:tcPr>
                </a:tc>
              </a:tr>
              <a:tr h="370840">
                <a:tc>
                  <a:txBody>
                    <a:bodyPr/>
                    <a:lstStyle/>
                    <a:p>
                      <a:pPr algn="l"/>
                      <a:r>
                        <a:rPr lang="id-ID" sz="1000" dirty="0" smtClean="0">
                          <a:solidFill>
                            <a:schemeClr val="tx1"/>
                          </a:solidFill>
                        </a:rPr>
                        <a:t>1</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PC Hp Pavilion 20</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Intel dual core G645, 2GB DDR3, 500GB HDD, DVD RW, VGA Intel HD Graphics, NIC, </a:t>
                      </a:r>
                      <a:r>
                        <a:rPr lang="en-US" sz="1000" u="none" strike="noStrike" dirty="0" err="1" smtClean="0">
                          <a:effectLst/>
                        </a:rPr>
                        <a:t>Wifi</a:t>
                      </a:r>
                      <a:r>
                        <a:rPr lang="en-US" sz="1000" u="none" strike="noStrike" dirty="0" smtClean="0">
                          <a:effectLst/>
                        </a:rPr>
                        <a:t>, Camera, 20"WXGA, Windows 7</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p>
                    <a:p>
                      <a:pPr algn="ctr"/>
                      <a:endParaRPr lang="en-GB" sz="1000" b="1" dirty="0">
                        <a:solidFill>
                          <a:schemeClr val="tx1"/>
                        </a:solidFill>
                      </a:endParaRPr>
                    </a:p>
                  </a:txBody>
                  <a:tcPr anchor="ctr">
                    <a:noFill/>
                  </a:tcPr>
                </a:tc>
                <a:tc>
                  <a:txBody>
                    <a:bodyPr/>
                    <a:lstStyle/>
                    <a:p>
                      <a:pPr algn="ctr"/>
                      <a:r>
                        <a:rPr lang="id-ID" sz="1000" b="1" dirty="0" smtClean="0">
                          <a:solidFill>
                            <a:schemeClr val="tx1"/>
                          </a:solidFill>
                        </a:rPr>
                        <a:t>Rp. 6.000.000</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48.000.000</a:t>
                      </a:r>
                    </a:p>
                    <a:p>
                      <a:pPr algn="ctr"/>
                      <a:endParaRPr lang="en-GB" sz="1000" b="1" dirty="0">
                        <a:solidFill>
                          <a:schemeClr val="tx1"/>
                        </a:solidFill>
                      </a:endParaRPr>
                    </a:p>
                  </a:txBody>
                  <a:tcPr anchor="ctr">
                    <a:noFill/>
                  </a:tcPr>
                </a:tc>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Admin </a:t>
                      </a:r>
                      <a:r>
                        <a:rPr lang="en-US" sz="1400" u="none" strike="noStrike" dirty="0" err="1" smtClean="0">
                          <a:effectLst/>
                        </a:rPr>
                        <a:t>Pusat</a:t>
                      </a:r>
                      <a:r>
                        <a:rPr lang="en-US" sz="1400" u="none" strike="noStrike" dirty="0" smtClean="0">
                          <a:effectLst/>
                        </a:rPr>
                        <a:t> (1 Unit </a:t>
                      </a:r>
                      <a:r>
                        <a:rPr lang="en-US" sz="1400" u="none" strike="noStrike" dirty="0" err="1" smtClean="0">
                          <a:effectLst/>
                        </a:rPr>
                        <a:t>di</a:t>
                      </a:r>
                      <a:r>
                        <a:rPr lang="en-US" sz="1400" u="none" strike="noStrike" dirty="0" smtClean="0">
                          <a:effectLst/>
                        </a:rPr>
                        <a:t> Jakarta), User ( 7 Unit </a:t>
                      </a:r>
                      <a:r>
                        <a:rPr lang="en-US" sz="1400" u="none" strike="noStrike" dirty="0" err="1" smtClean="0">
                          <a:effectLst/>
                        </a:rPr>
                        <a:t>di</a:t>
                      </a:r>
                      <a:r>
                        <a:rPr lang="en-US" sz="1400" u="none" strike="noStrike" dirty="0" smtClean="0">
                          <a:effectLst/>
                        </a:rPr>
                        <a:t> </a:t>
                      </a:r>
                      <a:r>
                        <a:rPr lang="en-US" sz="1400" u="none" strike="noStrike" dirty="0" err="1" smtClean="0">
                          <a:effectLst/>
                        </a:rPr>
                        <a:t>Cabang</a:t>
                      </a:r>
                      <a:r>
                        <a:rPr lang="en-US" sz="1400" u="none" strike="noStrike" dirty="0" smtClean="0">
                          <a:effectLst/>
                        </a:rPr>
                        <a:t> Jakarta, Bogor, </a:t>
                      </a:r>
                      <a:r>
                        <a:rPr lang="en-US" sz="1400" u="none" strike="noStrike" dirty="0" err="1" smtClean="0">
                          <a:effectLst/>
                        </a:rPr>
                        <a:t>Bekasi</a:t>
                      </a:r>
                      <a:r>
                        <a:rPr lang="en-US" sz="1400" u="none" strike="noStrike" dirty="0" smtClean="0">
                          <a:effectLst/>
                        </a:rPr>
                        <a:t>, </a:t>
                      </a:r>
                      <a:r>
                        <a:rPr lang="en-US" sz="1400" u="none" strike="noStrike" dirty="0" err="1" smtClean="0">
                          <a:effectLst/>
                        </a:rPr>
                        <a:t>Karawang</a:t>
                      </a:r>
                      <a:r>
                        <a:rPr lang="en-US" sz="1400" u="none" strike="noStrike" dirty="0" smtClean="0">
                          <a:effectLst/>
                        </a:rPr>
                        <a:t>, </a:t>
                      </a:r>
                      <a:r>
                        <a:rPr lang="en-US" sz="1400" u="none" strike="noStrike" dirty="0" err="1" smtClean="0">
                          <a:effectLst/>
                        </a:rPr>
                        <a:t>Banten</a:t>
                      </a:r>
                      <a:r>
                        <a:rPr lang="en-US" sz="1400" u="none" strike="noStrike" dirty="0" smtClean="0">
                          <a:effectLst/>
                        </a:rPr>
                        <a:t>, Cirebon, </a:t>
                      </a:r>
                      <a:r>
                        <a:rPr lang="en-US" sz="1400" u="none" strike="noStrike" dirty="0" err="1" smtClean="0">
                          <a:effectLst/>
                        </a:rPr>
                        <a:t>palembang</a:t>
                      </a:r>
                      <a:r>
                        <a:rPr lang="en-US" sz="1400" u="none" strike="noStrike" dirty="0" smtClean="0">
                          <a:effectLst/>
                        </a:rPr>
                        <a:t> )</a:t>
                      </a:r>
                      <a:endParaRPr lang="en-US" sz="1400" b="0" i="0" u="none" strike="noStrike" dirty="0" smtClean="0">
                        <a:solidFill>
                          <a:srgbClr val="000000"/>
                        </a:solidFill>
                        <a:effectLst/>
                        <a:latin typeface="Calibri"/>
                      </a:endParaRPr>
                    </a:p>
                    <a:p>
                      <a:pPr algn="ctr"/>
                      <a:endParaRPr lang="en-GB" sz="1400" dirty="0">
                        <a:solidFill>
                          <a:schemeClr val="tx1"/>
                        </a:solidFill>
                      </a:endParaRPr>
                    </a:p>
                  </a:txBody>
                  <a:tcPr anchor="ctr">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00" dirty="0" smtClean="0">
                          <a:solidFill>
                            <a:schemeClr val="tx1"/>
                          </a:solidFill>
                        </a:rPr>
                        <a:t>2</a:t>
                      </a:r>
                      <a:endParaRPr lang="en-GB" sz="1000" dirty="0">
                        <a:solidFill>
                          <a:schemeClr val="tx1"/>
                        </a:solidFill>
                      </a:endParaRPr>
                    </a:p>
                  </a:txBody>
                  <a:tcPr anchor="ctr">
                    <a:noFill/>
                  </a:tcPr>
                </a:tc>
                <a:tc>
                  <a:txBody>
                    <a:bodyPr/>
                    <a:lstStyle/>
                    <a:p>
                      <a:pPr algn="l" fontAlgn="b"/>
                      <a:r>
                        <a:rPr lang="en-US" sz="1000" u="none" strike="noStrike" dirty="0" smtClean="0">
                          <a:effectLst/>
                        </a:rPr>
                        <a:t>Keyboard + Mouse </a:t>
                      </a:r>
                      <a:endParaRPr lang="en-US" sz="1000" b="0" i="0" u="none" strike="noStrike" dirty="0">
                        <a:solidFill>
                          <a:srgbClr val="000000"/>
                        </a:solidFill>
                        <a:effectLst/>
                        <a:latin typeface="Calibri"/>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strike="noStrike" dirty="0" smtClean="0">
                          <a:effectLst/>
                        </a:rPr>
                        <a:t>Logitech</a:t>
                      </a:r>
                      <a:endParaRPr lang="en-US" sz="1000" b="0" i="0" u="none" strike="noStrike" dirty="0" smtClean="0">
                        <a:solidFill>
                          <a:srgbClr val="000000"/>
                        </a:solidFill>
                        <a:effectLst/>
                        <a:latin typeface="Calibri"/>
                      </a:endParaRPr>
                    </a:p>
                  </a:txBody>
                  <a:tcPr anchor="ctr">
                    <a:noFill/>
                  </a:tcPr>
                </a:tc>
                <a:tc>
                  <a:txBody>
                    <a:bodyPr/>
                    <a:lstStyle/>
                    <a:p>
                      <a:pPr algn="ctr"/>
                      <a:r>
                        <a:rPr lang="id-ID" sz="1000" b="1" dirty="0" smtClean="0">
                          <a:solidFill>
                            <a:schemeClr val="tx1"/>
                          </a:solidFill>
                        </a:rPr>
                        <a:t>8  Unit</a:t>
                      </a:r>
                      <a:endParaRPr lang="en-GB" sz="1000" b="1" dirty="0">
                        <a:solidFill>
                          <a:schemeClr val="tx1"/>
                        </a:solidFill>
                      </a:endParaRPr>
                    </a:p>
                  </a:txBody>
                  <a:tcPr anchor="ctr">
                    <a:noFill/>
                  </a:tcPr>
                </a:tc>
                <a:tc>
                  <a:txBody>
                    <a:bodyPr/>
                    <a:lstStyle/>
                    <a:p>
                      <a:pPr algn="ctr"/>
                      <a:r>
                        <a:rPr lang="id-ID" sz="1000" b="1" dirty="0" smtClean="0">
                          <a:solidFill>
                            <a:schemeClr val="tx1"/>
                          </a:solidFill>
                        </a:rPr>
                        <a:t>Rp. 250.000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2.000.000</a:t>
                      </a:r>
                    </a:p>
                  </a:txBody>
                  <a:tcPr anchor="ctr">
                    <a:noFill/>
                  </a:tcPr>
                </a:tc>
                <a:tc vMerge="1">
                  <a:txBody>
                    <a:bodyPr/>
                    <a:lstStyle/>
                    <a:p>
                      <a:pPr algn="ctr"/>
                      <a:endParaRPr lang="en-GB" sz="1000" dirty="0">
                        <a:solidFill>
                          <a:schemeClr val="tx1"/>
                        </a:solidFill>
                      </a:endParaRPr>
                    </a:p>
                  </a:txBody>
                  <a:tcPr anchor="ctr">
                    <a:noFill/>
                  </a:tcPr>
                </a:tc>
              </a:tr>
              <a:tr h="844768">
                <a:tc>
                  <a:txBody>
                    <a:bodyPr/>
                    <a:lstStyle/>
                    <a:p>
                      <a:pPr algn="l"/>
                      <a:r>
                        <a:rPr lang="id-ID" sz="1000" dirty="0" smtClean="0">
                          <a:solidFill>
                            <a:schemeClr val="tx1"/>
                          </a:solidFill>
                        </a:rPr>
                        <a:t>3</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algn="l" fontAlgn="ctr"/>
                      <a:r>
                        <a:rPr lang="en-US" sz="1000" u="none" strike="noStrike" dirty="0" smtClean="0">
                          <a:effectLst/>
                        </a:rPr>
                        <a:t>Server IBM System X3500M4-C2A</a:t>
                      </a:r>
                      <a:endParaRPr lang="id-ID" sz="1000" u="none" strike="noStrike" dirty="0" smtClean="0">
                        <a:effectLst/>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id-ID" sz="1000" b="0" i="0" u="none" strike="noStrike" dirty="0" smtClean="0">
                        <a:solidFill>
                          <a:srgbClr val="000000"/>
                        </a:solidFill>
                        <a:effectLst/>
                        <a:latin typeface="Calibri"/>
                      </a:endParaRPr>
                    </a:p>
                    <a:p>
                      <a:pPr algn="l" fontAlgn="ctr"/>
                      <a:endParaRPr lang="en-US" sz="1000" b="0" i="0" u="none" strike="noStrike" dirty="0">
                        <a:solidFill>
                          <a:srgbClr val="000000"/>
                        </a:solidFill>
                        <a:effectLst/>
                        <a:latin typeface="Calibri"/>
                      </a:endParaRPr>
                    </a:p>
                  </a:txBody>
                  <a:tcPr anchor="ctr">
                    <a:noFill/>
                  </a:tcPr>
                </a:tc>
                <a:tc>
                  <a:txBody>
                    <a:bodyPr/>
                    <a:lstStyle/>
                    <a:p>
                      <a:pPr algn="l" fontAlgn="ctr"/>
                      <a:r>
                        <a:rPr lang="en-US" sz="1000" u="none" strike="noStrike" dirty="0" smtClean="0">
                          <a:effectLst/>
                        </a:rPr>
                        <a:t>Xeon E5-2620, 8GB DDR3-10600 ECC RDIMM, DVD-ROM, VGA </a:t>
                      </a:r>
                      <a:r>
                        <a:rPr lang="en-US" sz="1000" u="none" strike="noStrike" dirty="0" err="1" smtClean="0">
                          <a:effectLst/>
                        </a:rPr>
                        <a:t>Matrox</a:t>
                      </a:r>
                      <a:r>
                        <a:rPr lang="en-US" sz="1000" u="none" strike="noStrike" dirty="0" smtClean="0">
                          <a:effectLst/>
                        </a:rPr>
                        <a:t> G200e 16MB, </a:t>
                      </a:r>
                      <a:r>
                        <a:rPr lang="en-US" sz="1000" u="none" strike="noStrike" dirty="0" err="1" smtClean="0">
                          <a:effectLst/>
                        </a:rPr>
                        <a:t>GbE</a:t>
                      </a:r>
                      <a:r>
                        <a:rPr lang="en-US" sz="1000" u="none" strike="noStrike" dirty="0" smtClean="0">
                          <a:effectLst/>
                        </a:rPr>
                        <a:t> NIC, Tower Case, LCD, keyboard, mouse</a:t>
                      </a:r>
                      <a:endParaRPr lang="en-US" sz="1000" b="0" i="0" u="none" strike="noStrike" dirty="0">
                        <a:solidFill>
                          <a:srgbClr val="000000"/>
                        </a:solidFill>
                        <a:effectLst/>
                        <a:latin typeface="Calibri"/>
                      </a:endParaRPr>
                    </a:p>
                  </a:txBody>
                  <a:tcPr anchor="ctr">
                    <a:noFill/>
                  </a:tcPr>
                </a:tc>
                <a:tc>
                  <a:txBody>
                    <a:bodyPr/>
                    <a:lstStyle/>
                    <a:p>
                      <a:pPr algn="ctr"/>
                      <a:r>
                        <a:rPr lang="id-ID" sz="1000" b="1" dirty="0" smtClean="0">
                          <a:solidFill>
                            <a:schemeClr val="tx1"/>
                          </a:solidFill>
                        </a:rPr>
                        <a:t>3</a:t>
                      </a:r>
                      <a:r>
                        <a:rPr lang="id-ID" sz="1000" b="1" baseline="0" dirty="0" smtClean="0">
                          <a:solidFill>
                            <a:schemeClr val="tx1"/>
                          </a:solidFill>
                        </a:rPr>
                        <a:t> Unit</a:t>
                      </a:r>
                    </a:p>
                    <a:p>
                      <a:pPr algn="ctr"/>
                      <a:endParaRPr lang="en-GB" sz="1000" b="1" dirty="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u="none" strike="noStrike" dirty="0" smtClean="0">
                          <a:effectLst/>
                        </a:rPr>
                        <a:t>Rp.</a:t>
                      </a:r>
                      <a:r>
                        <a:rPr lang="id-ID" sz="1000" b="1" u="none" strike="noStrike" baseline="0" dirty="0" smtClean="0">
                          <a:effectLst/>
                        </a:rPr>
                        <a:t> </a:t>
                      </a:r>
                      <a:r>
                        <a:rPr lang="en-US" sz="1000" b="1" u="none" strike="noStrike" dirty="0" smtClean="0">
                          <a:effectLst/>
                        </a:rPr>
                        <a:t>30</a:t>
                      </a:r>
                      <a:r>
                        <a:rPr lang="id-ID" sz="1000" b="1" u="none" strike="noStrike" dirty="0" smtClean="0">
                          <a:effectLst/>
                        </a:rPr>
                        <a:t>.</a:t>
                      </a:r>
                      <a:r>
                        <a:rPr lang="en-US" sz="1000" b="1" u="none" strike="noStrike" dirty="0" smtClean="0">
                          <a:effectLst/>
                        </a:rPr>
                        <a:t>322</a:t>
                      </a:r>
                      <a:r>
                        <a:rPr lang="id-ID" sz="1000" b="1" u="none" strike="noStrike" dirty="0" smtClean="0">
                          <a:effectLst/>
                        </a:rPr>
                        <a:t>.</a:t>
                      </a:r>
                      <a:r>
                        <a:rPr lang="en-US" sz="1000" b="1" u="none" strike="noStrike" dirty="0" smtClean="0">
                          <a:effectLst/>
                        </a:rPr>
                        <a:t>600 </a:t>
                      </a:r>
                      <a:endParaRPr lang="en-US" sz="1000" b="1" i="0" u="none" strike="noStrike" dirty="0" smtClean="0">
                        <a:solidFill>
                          <a:srgbClr val="000000"/>
                        </a:solidFill>
                        <a:effectLst/>
                        <a:latin typeface="Calibri"/>
                      </a:endParaRPr>
                    </a:p>
                    <a:p>
                      <a:pPr algn="ctr"/>
                      <a:endParaRPr lang="id-ID" sz="1000" b="1" dirty="0" smtClean="0">
                        <a:solidFill>
                          <a:schemeClr val="tx1"/>
                        </a:solidFill>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90.967.800</a:t>
                      </a:r>
                    </a:p>
                    <a:p>
                      <a:pPr algn="ctr"/>
                      <a:endParaRPr lang="id-ID" sz="1000" b="1" dirty="0" smtClean="0">
                        <a:solidFill>
                          <a:schemeClr val="tx1"/>
                        </a:solidFill>
                      </a:endParaRPr>
                    </a:p>
                  </a:txBody>
                  <a:tcPr anchor="ctr">
                    <a:noFill/>
                  </a:tcPr>
                </a:tc>
                <a:tc vMerge="1">
                  <a:txBody>
                    <a:bodyPr/>
                    <a:lstStyle/>
                    <a:p>
                      <a:pPr algn="ctr"/>
                      <a:endParaRPr lang="id-ID" sz="1000" dirty="0" smtClean="0">
                        <a:solidFill>
                          <a:schemeClr val="tx1"/>
                        </a:solidFill>
                      </a:endParaRPr>
                    </a:p>
                  </a:txBody>
                  <a:tcPr anchor="ctr">
                    <a:noFill/>
                  </a:tcPr>
                </a:tc>
              </a:tr>
              <a:tr h="982672">
                <a:tc>
                  <a:txBody>
                    <a:bodyPr/>
                    <a:lstStyle/>
                    <a:p>
                      <a:pPr algn="l"/>
                      <a:r>
                        <a:rPr lang="id-ID" sz="1000" dirty="0" smtClean="0">
                          <a:solidFill>
                            <a:schemeClr val="tx1"/>
                          </a:solidFill>
                        </a:rPr>
                        <a:t>4</a:t>
                      </a: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id-ID" sz="1000" dirty="0" smtClean="0">
                        <a:solidFill>
                          <a:schemeClr val="tx1"/>
                        </a:solidFill>
                      </a:endParaRPr>
                    </a:p>
                    <a:p>
                      <a:pPr algn="l"/>
                      <a:endParaRPr lang="en-GB" sz="1000" dirty="0">
                        <a:solidFill>
                          <a:schemeClr val="tx1"/>
                        </a:solidFill>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none" strike="noStrike" dirty="0" err="1" smtClean="0">
                          <a:effectLst/>
                        </a:rPr>
                        <a:t>Pemasangan</a:t>
                      </a:r>
                      <a:r>
                        <a:rPr lang="en-GB" sz="1000" u="none" strike="noStrike" dirty="0" smtClean="0">
                          <a:effectLst/>
                        </a:rPr>
                        <a:t> </a:t>
                      </a:r>
                      <a:r>
                        <a:rPr lang="id-ID" sz="1000" u="none" strike="noStrike" dirty="0" smtClean="0">
                          <a:effectLst/>
                        </a:rPr>
                        <a:t>koneksi internet </a:t>
                      </a:r>
                      <a:r>
                        <a:rPr lang="en-GB" sz="1000" u="none" strike="noStrike" dirty="0" smtClean="0">
                          <a:effectLst/>
                        </a:rPr>
                        <a:t>Include</a:t>
                      </a:r>
                      <a:r>
                        <a:rPr lang="id-ID" sz="1000" u="none" strike="noStrike" dirty="0" smtClean="0">
                          <a:effectLst/>
                        </a:rPr>
                        <a:t> </a:t>
                      </a:r>
                      <a:r>
                        <a:rPr lang="en-GB" sz="1000" u="none" strike="noStrike" dirty="0" err="1" smtClean="0">
                          <a:effectLst/>
                        </a:rPr>
                        <a:t>pembayaran</a:t>
                      </a:r>
                      <a:r>
                        <a:rPr lang="en-GB" sz="1000" u="none" strike="noStrike" dirty="0" smtClean="0">
                          <a:effectLst/>
                        </a:rPr>
                        <a:t> </a:t>
                      </a:r>
                      <a:r>
                        <a:rPr lang="en-GB" sz="1000" u="none" strike="noStrike" dirty="0" err="1" smtClean="0">
                          <a:effectLst/>
                        </a:rPr>
                        <a:t>bulan</a:t>
                      </a:r>
                      <a:r>
                        <a:rPr lang="en-GB" sz="1000" u="none" strike="noStrike" dirty="0" smtClean="0">
                          <a:effectLst/>
                        </a:rPr>
                        <a:t> </a:t>
                      </a:r>
                      <a:r>
                        <a:rPr lang="en-GB" sz="1000" u="none" strike="noStrike" dirty="0" err="1" smtClean="0">
                          <a:effectLst/>
                        </a:rPr>
                        <a:t>pertama</a:t>
                      </a:r>
                      <a:r>
                        <a:rPr lang="en-GB" sz="1000" u="none" strike="noStrike" dirty="0" smtClean="0">
                          <a:effectLst/>
                        </a:rPr>
                        <a:t> </a:t>
                      </a:r>
                      <a:r>
                        <a:rPr lang="en-GB" sz="1000" u="none" strike="noStrike" dirty="0" err="1" smtClean="0">
                          <a:effectLst/>
                        </a:rPr>
                        <a:t>Ket</a:t>
                      </a:r>
                      <a:r>
                        <a:rPr lang="en-GB" sz="1000" u="none" strike="noStrike" dirty="0" smtClean="0">
                          <a:effectLst/>
                        </a:rPr>
                        <a:t> : Unlimited Office 1 Mbps</a:t>
                      </a:r>
                      <a:endParaRPr lang="en-GB" sz="1000" dirty="0">
                        <a:solidFill>
                          <a:schemeClr val="tx1"/>
                        </a:solidFill>
                      </a:endParaRPr>
                    </a:p>
                  </a:txBody>
                  <a:tcPr anchor="ctr">
                    <a:noFill/>
                  </a:tcPr>
                </a:tc>
                <a:tc>
                  <a:txBody>
                    <a:bodyPr/>
                    <a:lstStyle/>
                    <a:p>
                      <a:pPr algn="ctr"/>
                      <a:endParaRPr lang="en-GB" sz="1000" dirty="0">
                        <a:solidFill>
                          <a:schemeClr val="tx1"/>
                        </a:solidFill>
                      </a:endParaRPr>
                    </a:p>
                  </a:txBody>
                  <a:tcPr anchor="ctr">
                    <a:noFill/>
                  </a:tcPr>
                </a:tc>
                <a:tc>
                  <a:txBody>
                    <a:bodyPr/>
                    <a:lstStyle/>
                    <a:p>
                      <a:pPr algn="ctr"/>
                      <a:r>
                        <a:rPr lang="id-ID" sz="1000" b="1" dirty="0" smtClean="0">
                          <a:solidFill>
                            <a:schemeClr val="tx1"/>
                          </a:solidFill>
                        </a:rPr>
                        <a:t>8 Area </a:t>
                      </a:r>
                      <a:endParaRPr lang="id-ID" sz="1000" b="1" baseline="0" dirty="0" smtClean="0">
                        <a:solidFill>
                          <a:schemeClr val="tx1"/>
                        </a:solidFill>
                      </a:endParaRPr>
                    </a:p>
                  </a:txBody>
                  <a:tcPr anchor="ctr">
                    <a:noFill/>
                  </a:tcPr>
                </a:tc>
                <a:tc>
                  <a:txBody>
                    <a:bodyPr/>
                    <a:lstStyle/>
                    <a:p>
                      <a:pPr algn="ctr"/>
                      <a:r>
                        <a:rPr lang="id-ID" sz="1000" b="1" baseline="0" dirty="0" smtClean="0">
                          <a:solidFill>
                            <a:schemeClr val="tx1"/>
                          </a:solidFill>
                        </a:rPr>
                        <a:t>Rp. 750.000</a:t>
                      </a: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000" b="1" dirty="0" smtClean="0">
                          <a:solidFill>
                            <a:schemeClr val="tx1"/>
                          </a:solidFill>
                        </a:rPr>
                        <a:t>Rp. 6.000.000</a:t>
                      </a:r>
                    </a:p>
                  </a:txBody>
                  <a:tcPr anchor="ctr">
                    <a:noFill/>
                  </a:tcPr>
                </a:tc>
                <a:tc vMerge="1">
                  <a:txBody>
                    <a:bodyPr/>
                    <a:lstStyle/>
                    <a:p>
                      <a:pPr algn="ctr"/>
                      <a:endParaRPr lang="id-ID" sz="1000" baseline="0" dirty="0" smtClean="0">
                        <a:solidFill>
                          <a:schemeClr val="tx1"/>
                        </a:solidFill>
                      </a:endParaRPr>
                    </a:p>
                  </a:txBody>
                  <a:tcPr anchor="ctr">
                    <a:noFill/>
                  </a:tcPr>
                </a:tc>
              </a:tr>
              <a:tr h="370840">
                <a:tc gridSpan="2">
                  <a:txBody>
                    <a:bodyPr/>
                    <a:lstStyle/>
                    <a:p>
                      <a:pPr algn="ctr" fontAlgn="b"/>
                      <a:r>
                        <a:rPr lang="en-US" sz="1400" b="1" u="none" strike="noStrike" dirty="0" smtClean="0">
                          <a:effectLst/>
                        </a:rPr>
                        <a:t>GRAND TOTAL</a:t>
                      </a:r>
                      <a:endParaRPr lang="en-US" sz="1400" b="1" i="0" u="none" strike="noStrike" dirty="0">
                        <a:solidFill>
                          <a:srgbClr val="000000"/>
                        </a:solidFill>
                        <a:effectLst/>
                        <a:latin typeface="Calibri"/>
                      </a:endParaRPr>
                    </a:p>
                  </a:txBody>
                  <a:tcPr anchor="ctr">
                    <a:noFill/>
                  </a:tcPr>
                </a:tc>
                <a:tc hMerge="1">
                  <a:txBody>
                    <a:bodyPr/>
                    <a:lstStyle/>
                    <a:p>
                      <a:pPr algn="l"/>
                      <a:endParaRPr lang="en-GB" sz="1200" dirty="0">
                        <a:solidFill>
                          <a:schemeClr val="tx1"/>
                        </a:solidFill>
                      </a:endParaRPr>
                    </a:p>
                  </a:txBody>
                  <a:tcPr anchor="ctr">
                    <a:noFill/>
                  </a:tcPr>
                </a:tc>
                <a:tc gridSpan="2">
                  <a:txBody>
                    <a:bodyPr/>
                    <a:lstStyle/>
                    <a:p>
                      <a:pPr algn="just"/>
                      <a:endParaRPr lang="id-ID" sz="1000" dirty="0" smtClean="0">
                        <a:solidFill>
                          <a:schemeClr val="tx1"/>
                        </a:solidFill>
                      </a:endParaRPr>
                    </a:p>
                  </a:txBody>
                  <a:tcPr anchor="ctr">
                    <a:noFill/>
                  </a:tcPr>
                </a:tc>
                <a:tc hMerge="1">
                  <a:txBody>
                    <a:bodyPr/>
                    <a:lstStyle/>
                    <a:p>
                      <a:pPr algn="ctr"/>
                      <a:endParaRPr lang="en-GB" sz="1600" dirty="0">
                        <a:solidFill>
                          <a:schemeClr val="tx1"/>
                        </a:solidFill>
                      </a:endParaRPr>
                    </a:p>
                  </a:txBody>
                  <a:tcPr anchor="ctr">
                    <a:noFill/>
                  </a:tcPr>
                </a:tc>
                <a:tc gridSpan="2">
                  <a:txBody>
                    <a:bodyPr/>
                    <a:lstStyle/>
                    <a:p>
                      <a:pPr algn="just"/>
                      <a:r>
                        <a:rPr lang="id-ID" sz="1600" dirty="0" smtClean="0">
                          <a:solidFill>
                            <a:schemeClr val="tx1"/>
                          </a:solidFill>
                        </a:rPr>
                        <a:t>Rp. 146.967.800</a:t>
                      </a:r>
                    </a:p>
                  </a:txBody>
                  <a:tcPr anchor="ctr">
                    <a:noFill/>
                  </a:tcPr>
                </a:tc>
                <a:tc hMerge="1">
                  <a:txBody>
                    <a:bodyPr/>
                    <a:lstStyle/>
                    <a:p>
                      <a:pPr algn="just"/>
                      <a:endParaRPr lang="id-ID" sz="1000" dirty="0" smtClean="0">
                        <a:solidFill>
                          <a:schemeClr val="tx1"/>
                        </a:solidFill>
                      </a:endParaRPr>
                    </a:p>
                  </a:txBody>
                  <a:tcPr anchor="ctr">
                    <a:noFill/>
                  </a:tcPr>
                </a:tc>
                <a:tc>
                  <a:txBody>
                    <a:bodyPr/>
                    <a:lstStyle/>
                    <a:p>
                      <a:pPr algn="just"/>
                      <a:endParaRPr lang="id-ID" sz="1000" dirty="0" smtClean="0">
                        <a:solidFill>
                          <a:schemeClr val="tx1"/>
                        </a:solidFill>
                      </a:endParaRPr>
                    </a:p>
                  </a:txBody>
                  <a:tcPr anchor="c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Memperkerjakan</a:t>
            </a:r>
            <a:r>
              <a:rPr lang="en-US" sz="1600" dirty="0" smtClean="0"/>
              <a:t> </a:t>
            </a:r>
            <a:r>
              <a:rPr lang="en-US" sz="1600" dirty="0" err="1" smtClean="0"/>
              <a:t>staf</a:t>
            </a:r>
            <a:r>
              <a:rPr lang="en-US" sz="1600" dirty="0" smtClean="0"/>
              <a:t> yang </a:t>
            </a:r>
            <a:r>
              <a:rPr lang="en-US" sz="1600" dirty="0" err="1" smtClean="0"/>
              <a:t>handal</a:t>
            </a:r>
            <a:endParaRPr lang="en-US" sz="1600" dirty="0" smtClean="0"/>
          </a:p>
          <a:p>
            <a:pPr fontAlgn="b"/>
            <a:r>
              <a:rPr lang="en-US" sz="1600" dirty="0" smtClean="0"/>
              <a:t>Job matching</a:t>
            </a:r>
            <a:r>
              <a:rPr lang="id-ID" sz="1600" dirty="0" smtClean="0"/>
              <a:t> </a:t>
            </a:r>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Mengadakan</a:t>
            </a:r>
            <a:r>
              <a:rPr lang="en-US" sz="1600" dirty="0" smtClean="0"/>
              <a:t> </a:t>
            </a:r>
            <a:r>
              <a:rPr lang="en-US" sz="1600" dirty="0" err="1" smtClean="0"/>
              <a:t>pelatihan</a:t>
            </a:r>
            <a:r>
              <a:rPr lang="en-US" sz="1600" dirty="0" smtClean="0"/>
              <a:t> </a:t>
            </a:r>
            <a:r>
              <a:rPr lang="en-US" sz="1600" dirty="0" err="1" smtClean="0"/>
              <a:t>dan</a:t>
            </a:r>
            <a:r>
              <a:rPr lang="en-US" sz="1600" dirty="0" smtClean="0"/>
              <a:t> </a:t>
            </a:r>
            <a:r>
              <a:rPr lang="en-US" sz="1600" dirty="0" err="1" smtClean="0"/>
              <a:t>peningkatan</a:t>
            </a:r>
            <a:r>
              <a:rPr lang="en-US" sz="1600" dirty="0" smtClean="0"/>
              <a:t> </a:t>
            </a:r>
            <a:r>
              <a:rPr lang="en-US" sz="1600" dirty="0" err="1" smtClean="0"/>
              <a:t>karir</a:t>
            </a:r>
            <a:endParaRPr lang="en-US" sz="1600" dirty="0" smtClean="0"/>
          </a:p>
          <a:p>
            <a:pPr fontAlgn="b"/>
            <a:r>
              <a:rPr lang="en-US" sz="1600" dirty="0" err="1" smtClean="0"/>
              <a:t>Membuat</a:t>
            </a:r>
            <a:r>
              <a:rPr lang="en-US" sz="1600" dirty="0" smtClean="0"/>
              <a:t> </a:t>
            </a:r>
            <a:r>
              <a:rPr lang="en-US" sz="1600" dirty="0" err="1" smtClean="0"/>
              <a:t>jadwal</a:t>
            </a:r>
            <a:r>
              <a:rPr lang="en-US" sz="1600" dirty="0" smtClean="0"/>
              <a:t> </a:t>
            </a:r>
            <a:r>
              <a:rPr lang="en-US" sz="1600" dirty="0" err="1" smtClean="0"/>
              <a:t>lebih</a:t>
            </a:r>
            <a:r>
              <a:rPr lang="en-US" sz="1600" dirty="0" smtClean="0"/>
              <a:t> </a:t>
            </a:r>
            <a:r>
              <a:rPr lang="en-US" sz="1600" dirty="0" err="1" smtClean="0"/>
              <a:t>awal</a:t>
            </a:r>
            <a:r>
              <a:rPr lang="en-US" sz="1600" dirty="0" smtClean="0"/>
              <a:t> </a:t>
            </a:r>
            <a:r>
              <a:rPr lang="en-US" sz="1600" dirty="0" err="1" smtClean="0"/>
              <a:t>bagi</a:t>
            </a:r>
            <a:r>
              <a:rPr lang="en-US" sz="1600" dirty="0" smtClean="0"/>
              <a:t> </a:t>
            </a:r>
            <a:r>
              <a:rPr lang="en-US" sz="1600" dirty="0" err="1" smtClean="0"/>
              <a:t>personil</a:t>
            </a:r>
            <a:r>
              <a:rPr lang="en-US" sz="1600" dirty="0" smtClean="0"/>
              <a:t> </a:t>
            </a:r>
            <a:r>
              <a:rPr lang="en-US" sz="1600" dirty="0" err="1" smtClean="0"/>
              <a:t>utama</a:t>
            </a:r>
            <a:endParaRPr lang="en-US" sz="1600" dirty="0"/>
          </a:p>
        </p:txBody>
      </p:sp>
      <p:grpSp>
        <p:nvGrpSpPr>
          <p:cNvPr id="15"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1"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4"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37"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0"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3"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6"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9"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a:t>
            </a:r>
            <a:r>
              <a:rPr lang="en-US" sz="1600" dirty="0" err="1" smtClean="0"/>
              <a:t>beberapa</a:t>
            </a:r>
            <a:r>
              <a:rPr lang="en-US" sz="1600" dirty="0" smtClean="0"/>
              <a:t> </a:t>
            </a:r>
            <a:r>
              <a:rPr lang="en-US" sz="1600" dirty="0" err="1" smtClean="0"/>
              <a:t>estimasi</a:t>
            </a:r>
            <a:endParaRPr lang="en-US" sz="1600" dirty="0" smtClean="0"/>
          </a:p>
          <a:p>
            <a:pPr fontAlgn="b"/>
            <a:r>
              <a:rPr lang="en-US" sz="1600" dirty="0" err="1" smtClean="0"/>
              <a:t>Desain</a:t>
            </a:r>
            <a:r>
              <a:rPr lang="en-US" sz="1600" dirty="0" smtClean="0"/>
              <a:t> </a:t>
            </a:r>
            <a:r>
              <a:rPr lang="en-US" sz="1600" dirty="0" err="1" smtClean="0"/>
              <a:t>untuk</a:t>
            </a:r>
            <a:r>
              <a:rPr lang="en-US" sz="1600" dirty="0" smtClean="0"/>
              <a:t> </a:t>
            </a:r>
            <a:r>
              <a:rPr lang="en-US" sz="1600" dirty="0" err="1" smtClean="0"/>
              <a:t>biaya</a:t>
            </a:r>
            <a:endParaRPr lang="en-US" sz="1600" dirty="0" smtClean="0"/>
          </a:p>
          <a:p>
            <a:pPr fontAlgn="b"/>
            <a:r>
              <a:rPr lang="en-US" sz="1600" dirty="0" err="1" smtClean="0"/>
              <a:t>Meningkatkan</a:t>
            </a:r>
            <a:r>
              <a:rPr lang="en-US" sz="1600" dirty="0" smtClean="0"/>
              <a:t> </a:t>
            </a:r>
            <a:r>
              <a:rPr lang="en-US" sz="1600" dirty="0" err="1" smtClean="0"/>
              <a:t>pengembangan</a:t>
            </a:r>
            <a:endParaRPr lang="en-US" sz="1600" dirty="0" smtClean="0"/>
          </a:p>
          <a:p>
            <a:pPr fontAlgn="b"/>
            <a:r>
              <a:rPr lang="en-US" sz="1600" dirty="0" err="1" smtClean="0"/>
              <a:t>Merekam</a:t>
            </a:r>
            <a:r>
              <a:rPr lang="en-US" sz="1600" dirty="0" smtClean="0"/>
              <a:t> </a:t>
            </a:r>
            <a:r>
              <a:rPr lang="en-US" sz="1600" dirty="0" err="1" smtClean="0"/>
              <a:t>dan</a:t>
            </a:r>
            <a:r>
              <a:rPr lang="en-US" sz="1600" dirty="0" smtClean="0"/>
              <a:t> </a:t>
            </a:r>
            <a:r>
              <a:rPr lang="en-US" sz="1600" dirty="0" err="1" smtClean="0"/>
              <a:t>menganalisa</a:t>
            </a:r>
            <a:r>
              <a:rPr lang="en-US" sz="1600" dirty="0" smtClean="0"/>
              <a:t> </a:t>
            </a:r>
            <a:r>
              <a:rPr lang="en-US" sz="1600" dirty="0" err="1" smtClean="0"/>
              <a:t>proyek</a:t>
            </a:r>
            <a:r>
              <a:rPr lang="en-US" sz="1600" dirty="0" smtClean="0"/>
              <a:t> </a:t>
            </a:r>
            <a:r>
              <a:rPr lang="en-US" sz="1600" dirty="0" err="1" smtClean="0"/>
              <a:t>sebelumnya</a:t>
            </a:r>
            <a:endParaRPr lang="en-US" sz="1600" dirty="0" smtClean="0"/>
          </a:p>
          <a:p>
            <a:pPr fontAlgn="b"/>
            <a:r>
              <a:rPr lang="en-US" sz="1600" dirty="0" err="1" smtClean="0"/>
              <a:t>Standarisasi</a:t>
            </a:r>
            <a:r>
              <a:rPr lang="en-US" sz="1600" dirty="0" smtClean="0"/>
              <a:t> </a:t>
            </a:r>
            <a:r>
              <a:rPr lang="en-US" sz="1600" dirty="0" err="1" smtClean="0"/>
              <a:t>metode</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48"/>
          <p:cNvGrpSpPr/>
          <p:nvPr/>
        </p:nvGrpSpPr>
        <p:grpSpPr>
          <a:xfrm>
            <a:off x="1475656" y="2348880"/>
            <a:ext cx="3168352" cy="2309138"/>
            <a:chOff x="755576" y="1772817"/>
            <a:chExt cx="3168352" cy="2309138"/>
          </a:xfrm>
        </p:grpSpPr>
        <p:sp>
          <p:nvSpPr>
            <p:cNvPr id="50" name="Rectangle 49"/>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1"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3" name="Rectangle 52"/>
          <p:cNvSpPr/>
          <p:nvPr/>
        </p:nvSpPr>
        <p:spPr>
          <a:xfrm>
            <a:off x="1619672" y="249289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000" b="1" dirty="0" err="1" smtClean="0">
                <a:solidFill>
                  <a:schemeClr val="bg1">
                    <a:lumMod val="50000"/>
                  </a:schemeClr>
                </a:solidFill>
              </a:rPr>
              <a:t>Estimasi</a:t>
            </a:r>
            <a:r>
              <a:rPr lang="en-US" sz="2000" b="1" dirty="0" smtClean="0">
                <a:solidFill>
                  <a:schemeClr val="bg1">
                    <a:lumMod val="50000"/>
                  </a:schemeClr>
                </a:solidFill>
              </a:rPr>
              <a:t> </a:t>
            </a:r>
            <a:r>
              <a:rPr lang="en-US" sz="2000" b="1" dirty="0" err="1" smtClean="0">
                <a:solidFill>
                  <a:schemeClr val="bg1">
                    <a:lumMod val="50000"/>
                  </a:schemeClr>
                </a:solidFill>
              </a:rPr>
              <a:t>biaya</a:t>
            </a:r>
            <a:r>
              <a:rPr lang="en-US" sz="2000" b="1" dirty="0" smtClean="0">
                <a:solidFill>
                  <a:schemeClr val="bg1">
                    <a:lumMod val="50000"/>
                  </a:schemeClr>
                </a:solidFill>
              </a:rPr>
              <a:t> </a:t>
            </a:r>
            <a:r>
              <a:rPr lang="en-US" sz="2000" b="1" dirty="0" err="1" smtClean="0">
                <a:solidFill>
                  <a:schemeClr val="bg1">
                    <a:lumMod val="50000"/>
                  </a:schemeClr>
                </a:solidFill>
              </a:rPr>
              <a:t>dan</a:t>
            </a:r>
            <a:r>
              <a:rPr lang="en-US" sz="2000" b="1" dirty="0" smtClean="0">
                <a:solidFill>
                  <a:schemeClr val="bg1">
                    <a:lumMod val="50000"/>
                  </a:schemeClr>
                </a:solidFill>
              </a:rPr>
              <a:t> </a:t>
            </a:r>
            <a:r>
              <a:rPr lang="en-US" sz="2000" b="1" dirty="0" err="1" smtClean="0">
                <a:solidFill>
                  <a:schemeClr val="bg1">
                    <a:lumMod val="50000"/>
                  </a:schemeClr>
                </a:solidFill>
              </a:rPr>
              <a:t>waktu</a:t>
            </a:r>
            <a:r>
              <a:rPr lang="en-US" sz="2000" b="1" dirty="0" smtClean="0">
                <a:solidFill>
                  <a:schemeClr val="bg1">
                    <a:lumMod val="50000"/>
                  </a:schemeClr>
                </a:solidFill>
              </a:rPr>
              <a:t> yang </a:t>
            </a:r>
            <a:r>
              <a:rPr lang="en-US" sz="2000" b="1" dirty="0" err="1" smtClean="0">
                <a:solidFill>
                  <a:schemeClr val="bg1">
                    <a:lumMod val="50000"/>
                  </a:schemeClr>
                </a:solidFill>
              </a:rPr>
              <a:t>tidak</a:t>
            </a:r>
            <a:r>
              <a:rPr lang="en-US" sz="2000" b="1" dirty="0" smtClean="0">
                <a:solidFill>
                  <a:schemeClr val="bg1">
                    <a:lumMod val="50000"/>
                  </a:schemeClr>
                </a:solidFill>
              </a:rPr>
              <a:t> </a:t>
            </a:r>
            <a:r>
              <a:rPr lang="en-US" sz="2000" b="1" dirty="0" err="1" smtClean="0">
                <a:solidFill>
                  <a:schemeClr val="bg1">
                    <a:lumMod val="50000"/>
                  </a:schemeClr>
                </a:solidFill>
              </a:rPr>
              <a:t>realistis</a:t>
            </a:r>
            <a:endParaRPr lang="en-US" sz="2000" b="1" dirty="0" smtClean="0">
              <a:solidFill>
                <a:schemeClr val="bg1">
                  <a:lumMod val="50000"/>
                </a:schemeClr>
              </a:solidFill>
              <a:latin typeface="Comic Sans MS"/>
            </a:endParaRPr>
          </a:p>
        </p:txBody>
      </p:sp>
      <p:pic>
        <p:nvPicPr>
          <p:cNvPr id="3074" name="Picture 2" descr="C:\Documents and Settings\Feldy\My Documents\Downloads\windows8_icons\Ecommerce\price_tag\price_tag-512.png"/>
          <p:cNvPicPr>
            <a:picLocks noChangeAspect="1" noChangeArrowheads="1"/>
          </p:cNvPicPr>
          <p:nvPr/>
        </p:nvPicPr>
        <p:blipFill>
          <a:blip r:embed="rId3" cstate="print"/>
          <a:srcRect/>
          <a:stretch>
            <a:fillRect/>
          </a:stretch>
        </p:blipFill>
        <p:spPr bwMode="auto">
          <a:xfrm>
            <a:off x="2627784" y="2636912"/>
            <a:ext cx="1106424" cy="1106424"/>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Evaluasi</a:t>
            </a:r>
            <a:r>
              <a:rPr lang="en-US" sz="1600" dirty="0" smtClean="0"/>
              <a:t> </a:t>
            </a:r>
            <a:r>
              <a:rPr lang="en-US" sz="1600" dirty="0" err="1" smtClean="0"/>
              <a:t>proyek</a:t>
            </a:r>
            <a:r>
              <a:rPr lang="en-US" sz="1600" dirty="0" smtClean="0"/>
              <a:t> </a:t>
            </a:r>
            <a:r>
              <a:rPr lang="en-US" sz="1600" dirty="0" err="1" smtClean="0"/>
              <a:t>ditingkatkan</a:t>
            </a:r>
            <a:endParaRPr lang="en-US" sz="1600" dirty="0" smtClean="0"/>
          </a:p>
          <a:p>
            <a:pPr fontAlgn="b"/>
            <a:r>
              <a:rPr lang="en-US" sz="1600" dirty="0" err="1" smtClean="0"/>
              <a:t>Buat</a:t>
            </a:r>
            <a:r>
              <a:rPr lang="en-US" sz="1600" dirty="0" smtClean="0"/>
              <a:t> </a:t>
            </a:r>
            <a:r>
              <a:rPr lang="en-US" sz="1600" dirty="0" err="1" smtClean="0"/>
              <a:t>metode</a:t>
            </a:r>
            <a:r>
              <a:rPr lang="en-US" sz="1600" dirty="0" smtClean="0"/>
              <a:t> </a:t>
            </a:r>
            <a:r>
              <a:rPr lang="en-US" sz="1600" dirty="0" err="1" smtClean="0"/>
              <a:t>spesifikasi</a:t>
            </a:r>
            <a:r>
              <a:rPr lang="en-US" sz="1600" dirty="0" smtClean="0"/>
              <a:t> yang formal</a:t>
            </a:r>
          </a:p>
          <a:p>
            <a:pPr fontAlgn="b"/>
            <a:r>
              <a:rPr lang="en-US" sz="1600" dirty="0" smtClean="0"/>
              <a:t>Survey </a:t>
            </a:r>
            <a:r>
              <a:rPr lang="en-US" sz="1600" dirty="0" err="1" smtClean="0"/>
              <a:t>pengguna</a:t>
            </a:r>
            <a:endParaRPr lang="en-US" sz="1600" dirty="0" smtClean="0"/>
          </a:p>
          <a:p>
            <a:pPr fontAlgn="b"/>
            <a:r>
              <a:rPr lang="en-US" sz="1600" dirty="0" err="1" smtClean="0"/>
              <a:t>Buat</a:t>
            </a:r>
            <a:r>
              <a:rPr lang="en-US" sz="1600" dirty="0" smtClean="0"/>
              <a:t> </a:t>
            </a:r>
            <a:r>
              <a:rPr lang="en-US" sz="1600" dirty="0" smtClean="0"/>
              <a:t>prototype</a:t>
            </a:r>
          </a:p>
          <a:p>
            <a:pPr fontAlgn="b"/>
            <a:r>
              <a:rPr lang="en-GB" sz="1600" dirty="0" err="1" smtClean="0"/>
              <a:t>Buat</a:t>
            </a:r>
            <a:r>
              <a:rPr lang="en-GB" sz="1600" dirty="0" smtClean="0"/>
              <a:t> </a:t>
            </a:r>
            <a:r>
              <a:rPr lang="en-GB" sz="1600" dirty="0" smtClean="0"/>
              <a:t>user manual </a:t>
            </a:r>
            <a:r>
              <a:rPr lang="en-GB" sz="1600" dirty="0" err="1" smtClean="0"/>
              <a:t>lebih</a:t>
            </a:r>
            <a:r>
              <a:rPr lang="en-GB" sz="1600" dirty="0" smtClean="0"/>
              <a:t> </a:t>
            </a:r>
            <a:r>
              <a:rPr lang="en-GB" sz="1600" dirty="0" err="1" smtClean="0"/>
              <a:t>awal</a:t>
            </a:r>
            <a:endParaRPr lang="en-GB"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45"/>
          <p:cNvGrpSpPr/>
          <p:nvPr/>
        </p:nvGrpSpPr>
        <p:grpSpPr>
          <a:xfrm>
            <a:off x="1331640" y="2204864"/>
            <a:ext cx="3168352" cy="2309138"/>
            <a:chOff x="755576" y="1772817"/>
            <a:chExt cx="3168352" cy="2309138"/>
          </a:xfrm>
        </p:grpSpPr>
        <p:sp>
          <p:nvSpPr>
            <p:cNvPr id="47" name="Rectangle 4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8"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Membuat</a:t>
            </a:r>
            <a:r>
              <a:rPr lang="en-US" sz="1600" dirty="0" smtClean="0"/>
              <a:t> </a:t>
            </a:r>
            <a:r>
              <a:rPr lang="en-US" sz="1600" dirty="0" smtClean="0"/>
              <a:t>prototype</a:t>
            </a:r>
          </a:p>
          <a:p>
            <a:pPr fontAlgn="b"/>
            <a:r>
              <a:rPr lang="en-US" sz="1600" dirty="0" err="1" smtClean="0"/>
              <a:t>Analisis</a:t>
            </a:r>
            <a:r>
              <a:rPr lang="en-US" sz="1600" dirty="0" smtClean="0"/>
              <a:t> </a:t>
            </a:r>
            <a:r>
              <a:rPr lang="en-US" sz="1600" dirty="0" err="1" smtClean="0"/>
              <a:t>tugas</a:t>
            </a:r>
            <a:endParaRPr lang="en-US" sz="1600" dirty="0" smtClean="0"/>
          </a:p>
          <a:p>
            <a:pPr fontAlgn="b"/>
            <a:r>
              <a:rPr lang="en-US" sz="1600" dirty="0" err="1" smtClean="0"/>
              <a:t>Keterlibatan</a:t>
            </a:r>
            <a:r>
              <a:rPr lang="en-US" sz="1600" dirty="0" smtClean="0"/>
              <a:t> </a:t>
            </a:r>
            <a:r>
              <a:rPr lang="en-US" sz="1600" dirty="0" err="1" smtClean="0"/>
              <a:t>pengguna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42"/>
          <p:cNvGrpSpPr/>
          <p:nvPr/>
        </p:nvGrpSpPr>
        <p:grpSpPr>
          <a:xfrm>
            <a:off x="1187624" y="2060848"/>
            <a:ext cx="3168352" cy="2309138"/>
            <a:chOff x="755576" y="1772817"/>
            <a:chExt cx="3168352" cy="2309138"/>
          </a:xfrm>
        </p:grpSpPr>
        <p:sp>
          <p:nvSpPr>
            <p:cNvPr id="44" name="Rectangle 43"/>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5"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3"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Mengurangi</a:t>
            </a:r>
            <a:r>
              <a:rPr lang="en-US" sz="1600" dirty="0" smtClean="0"/>
              <a:t> </a:t>
            </a:r>
            <a:r>
              <a:rPr lang="en-US" sz="1600" dirty="0" err="1" smtClean="0"/>
              <a:t>kebutuhan</a:t>
            </a:r>
            <a:endParaRPr lang="en-US" sz="1600" dirty="0" smtClean="0"/>
          </a:p>
          <a:p>
            <a:pPr fontAlgn="b"/>
            <a:r>
              <a:rPr lang="en-US" sz="1600" dirty="0" err="1" smtClean="0"/>
              <a:t>Membuat</a:t>
            </a:r>
            <a:r>
              <a:rPr lang="en-US" sz="1600" dirty="0" smtClean="0"/>
              <a:t> </a:t>
            </a:r>
            <a:r>
              <a:rPr lang="en-US" sz="1600" dirty="0" smtClean="0"/>
              <a:t>prototype</a:t>
            </a:r>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Desain</a:t>
            </a:r>
            <a:r>
              <a:rPr lang="en-US" sz="1600" dirty="0" smtClean="0"/>
              <a:t> </a:t>
            </a:r>
            <a:r>
              <a:rPr lang="en-US" sz="1600" dirty="0" err="1" smtClean="0"/>
              <a:t>biaya</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39"/>
          <p:cNvGrpSpPr/>
          <p:nvPr/>
        </p:nvGrpSpPr>
        <p:grpSpPr>
          <a:xfrm>
            <a:off x="1043608" y="1916832"/>
            <a:ext cx="3168352" cy="2309138"/>
            <a:chOff x="755576" y="1772817"/>
            <a:chExt cx="3168352" cy="2309138"/>
          </a:xfrm>
        </p:grpSpPr>
        <p:sp>
          <p:nvSpPr>
            <p:cNvPr id="41" name="Rectangle 40"/>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42"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2"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Mengubah</a:t>
            </a:r>
            <a:r>
              <a:rPr lang="en-US" sz="1600" dirty="0" smtClean="0"/>
              <a:t> </a:t>
            </a:r>
            <a:r>
              <a:rPr lang="en-US" sz="1600" dirty="0" err="1" smtClean="0"/>
              <a:t>prosedur</a:t>
            </a:r>
            <a:r>
              <a:rPr lang="en-US" sz="1600" dirty="0" smtClean="0"/>
              <a:t> </a:t>
            </a:r>
            <a:r>
              <a:rPr lang="en-US" sz="1600" dirty="0" err="1" smtClean="0"/>
              <a:t>kendali</a:t>
            </a:r>
            <a:endParaRPr lang="en-US" sz="1600" dirty="0" smtClean="0"/>
          </a:p>
          <a:p>
            <a:pPr fontAlgn="b"/>
            <a:r>
              <a:rPr lang="en-US" sz="1600" dirty="0" err="1" smtClean="0"/>
              <a:t>Membatasi</a:t>
            </a:r>
            <a:r>
              <a:rPr lang="en-US" sz="1600" dirty="0" smtClean="0"/>
              <a:t> </a:t>
            </a:r>
            <a:r>
              <a:rPr lang="en-US" sz="1600" dirty="0" err="1" smtClean="0"/>
              <a:t>perubahan</a:t>
            </a:r>
            <a:r>
              <a:rPr lang="en-US" sz="1600" dirty="0" smtClean="0"/>
              <a:t> yang </a:t>
            </a:r>
            <a:r>
              <a:rPr lang="en-US" sz="1600" dirty="0" err="1" smtClean="0"/>
              <a:t>terlalu</a:t>
            </a:r>
            <a:r>
              <a:rPr lang="en-US" sz="1600" dirty="0" smtClean="0"/>
              <a:t> </a:t>
            </a:r>
            <a:r>
              <a:rPr lang="en-US" sz="1600" dirty="0" err="1" smtClean="0"/>
              <a:t>banyak</a:t>
            </a:r>
            <a:endParaRPr lang="en-US" sz="1600" dirty="0" smtClean="0"/>
          </a:p>
          <a:p>
            <a:pPr fontAlgn="b"/>
            <a:r>
              <a:rPr lang="en-US" sz="1600" dirty="0" err="1" smtClean="0"/>
              <a:t>Meningkatkan</a:t>
            </a:r>
            <a:r>
              <a:rPr lang="en-US" sz="1600" dirty="0" smtClean="0"/>
              <a:t> </a:t>
            </a:r>
            <a:r>
              <a:rPr lang="en-US" sz="1600" dirty="0" smtClean="0"/>
              <a:t>prototype</a:t>
            </a:r>
          </a:p>
          <a:p>
            <a:pPr fontAlgn="b"/>
            <a:r>
              <a:rPr lang="en-US" sz="1600" dirty="0" err="1" smtClean="0"/>
              <a:t>Meningkatkan</a:t>
            </a:r>
            <a:r>
              <a:rPr lang="en-US" sz="1600" dirty="0" smtClean="0"/>
              <a:t> </a:t>
            </a:r>
            <a:r>
              <a:rPr lang="en-US" sz="1600" dirty="0" err="1" smtClean="0"/>
              <a:t>pengembangan</a:t>
            </a:r>
            <a:r>
              <a:rPr lang="en-US" sz="1600" dirty="0" smtClean="0"/>
              <a:t> (</a:t>
            </a:r>
            <a:r>
              <a:rPr lang="en-US" sz="1600" dirty="0" err="1" smtClean="0"/>
              <a:t>akibat</a:t>
            </a:r>
            <a:r>
              <a:rPr lang="en-US" sz="1600" dirty="0" smtClean="0"/>
              <a:t> </a:t>
            </a:r>
            <a:r>
              <a:rPr lang="en-US" sz="1600" dirty="0" err="1" smtClean="0"/>
              <a:t>perubahan</a:t>
            </a:r>
            <a:r>
              <a:rPr lang="en-US" sz="1600" dirty="0" smtClean="0"/>
              <a:t>)</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36"/>
          <p:cNvGrpSpPr/>
          <p:nvPr/>
        </p:nvGrpSpPr>
        <p:grpSpPr>
          <a:xfrm>
            <a:off x="899592" y="1772816"/>
            <a:ext cx="3168352" cy="2309138"/>
            <a:chOff x="755576" y="1772817"/>
            <a:chExt cx="3168352" cy="2309138"/>
          </a:xfrm>
        </p:grpSpPr>
        <p:sp>
          <p:nvSpPr>
            <p:cNvPr id="38" name="Rectangle 37"/>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9"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1"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err="1" smtClean="0"/>
              <a:t>Anggota</a:t>
            </a:r>
            <a:r>
              <a:rPr lang="en-GB" dirty="0" smtClean="0"/>
              <a:t> </a:t>
            </a:r>
            <a:r>
              <a:rPr lang="en-GB" dirty="0" err="1" smtClean="0"/>
              <a:t>kelompok</a:t>
            </a:r>
            <a:endParaRPr lang="en-GB" dirty="0"/>
          </a:p>
        </p:txBody>
      </p:sp>
      <p:sp>
        <p:nvSpPr>
          <p:cNvPr id="3" name="Rectangle 2"/>
          <p:cNvSpPr/>
          <p:nvPr/>
        </p:nvSpPr>
        <p:spPr>
          <a:xfrm>
            <a:off x="481560" y="2041368"/>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81560" y="377635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725587" y="2041368"/>
            <a:ext cx="1296000"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4725587" y="3776352"/>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Rectangle 27"/>
          <p:cNvSpPr/>
          <p:nvPr/>
        </p:nvSpPr>
        <p:spPr>
          <a:xfrm>
            <a:off x="1779134" y="2041368"/>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Rizky</a:t>
            </a:r>
            <a:r>
              <a:rPr lang="en-GB" b="1" dirty="0" smtClean="0">
                <a:solidFill>
                  <a:schemeClr val="tx1"/>
                </a:solidFill>
              </a:rPr>
              <a:t> </a:t>
            </a:r>
            <a:r>
              <a:rPr lang="en-GB" b="1" dirty="0" err="1" smtClean="0">
                <a:solidFill>
                  <a:schemeClr val="tx1"/>
                </a:solidFill>
              </a:rPr>
              <a:t>Pratama</a:t>
            </a:r>
            <a:endParaRPr lang="en-GB" b="1" dirty="0" smtClean="0">
              <a:solidFill>
                <a:schemeClr val="tx1"/>
              </a:solidFill>
            </a:endParaRPr>
          </a:p>
          <a:p>
            <a:r>
              <a:rPr lang="en-GB" dirty="0" err="1" smtClean="0">
                <a:solidFill>
                  <a:schemeClr val="tx1"/>
                </a:solidFill>
              </a:rPr>
              <a:t>Ketua</a:t>
            </a:r>
            <a:endParaRPr lang="en-GB" dirty="0" smtClean="0">
              <a:solidFill>
                <a:schemeClr val="tx1"/>
              </a:solidFill>
            </a:endParaRPr>
          </a:p>
          <a:p>
            <a:r>
              <a:rPr lang="en-GB" dirty="0" smtClean="0">
                <a:solidFill>
                  <a:schemeClr val="tx1"/>
                </a:solidFill>
              </a:rPr>
              <a:t>Project Manager</a:t>
            </a:r>
          </a:p>
          <a:p>
            <a:r>
              <a:rPr lang="en-GB" dirty="0" smtClean="0">
                <a:solidFill>
                  <a:schemeClr val="tx1"/>
                </a:solidFill>
              </a:rPr>
              <a:t>Programmer</a:t>
            </a:r>
            <a:endParaRPr lang="en-GB" dirty="0">
              <a:solidFill>
                <a:schemeClr val="tx1"/>
              </a:solidFill>
            </a:endParaRPr>
          </a:p>
        </p:txBody>
      </p:sp>
      <p:sp>
        <p:nvSpPr>
          <p:cNvPr id="29" name="Rectangle 28"/>
          <p:cNvSpPr/>
          <p:nvPr/>
        </p:nvSpPr>
        <p:spPr>
          <a:xfrm>
            <a:off x="6022504" y="204136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Cindy </a:t>
            </a:r>
            <a:r>
              <a:rPr lang="en-GB" b="1" dirty="0" err="1" smtClean="0">
                <a:solidFill>
                  <a:schemeClr val="tx1"/>
                </a:solidFill>
              </a:rPr>
              <a:t>Kristiani</a:t>
            </a:r>
            <a:endParaRPr lang="en-GB" b="1" dirty="0" smtClean="0">
              <a:solidFill>
                <a:schemeClr val="tx1"/>
              </a:solidFill>
            </a:endParaRPr>
          </a:p>
          <a:p>
            <a:r>
              <a:rPr lang="en-GB" dirty="0" smtClean="0">
                <a:solidFill>
                  <a:schemeClr val="tx1"/>
                </a:solidFill>
              </a:rPr>
              <a:t>Administrator</a:t>
            </a:r>
          </a:p>
          <a:p>
            <a:r>
              <a:rPr lang="en-GB" dirty="0" smtClean="0">
                <a:solidFill>
                  <a:schemeClr val="tx1"/>
                </a:solidFill>
              </a:rPr>
              <a:t>Tester</a:t>
            </a:r>
          </a:p>
          <a:p>
            <a:endParaRPr lang="en-GB" dirty="0">
              <a:solidFill>
                <a:schemeClr val="tx1"/>
              </a:solidFill>
            </a:endParaRPr>
          </a:p>
        </p:txBody>
      </p:sp>
      <p:sp>
        <p:nvSpPr>
          <p:cNvPr id="30" name="Rectangle 29"/>
          <p:cNvSpPr/>
          <p:nvPr/>
        </p:nvSpPr>
        <p:spPr>
          <a:xfrm>
            <a:off x="1779134" y="3776352"/>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Feldy</a:t>
            </a:r>
            <a:r>
              <a:rPr lang="en-GB" b="1" dirty="0" smtClean="0">
                <a:solidFill>
                  <a:schemeClr val="tx1"/>
                </a:solidFill>
              </a:rPr>
              <a:t> </a:t>
            </a:r>
            <a:r>
              <a:rPr lang="en-GB" b="1" dirty="0" smtClean="0">
                <a:solidFill>
                  <a:schemeClr val="tx1"/>
                </a:solidFill>
              </a:rPr>
              <a:t>Yusuf</a:t>
            </a:r>
          </a:p>
          <a:p>
            <a:r>
              <a:rPr lang="en-GB" dirty="0" smtClean="0">
                <a:solidFill>
                  <a:schemeClr val="tx1"/>
                </a:solidFill>
              </a:rPr>
              <a:t>System Analyst</a:t>
            </a:r>
          </a:p>
          <a:p>
            <a:r>
              <a:rPr lang="en-GB" dirty="0" smtClean="0">
                <a:solidFill>
                  <a:schemeClr val="tx1"/>
                </a:solidFill>
              </a:rPr>
              <a:t>Programmer</a:t>
            </a:r>
          </a:p>
          <a:p>
            <a:endParaRPr lang="en-GB" dirty="0">
              <a:solidFill>
                <a:schemeClr val="tx1"/>
              </a:solidFill>
            </a:endParaRPr>
          </a:p>
        </p:txBody>
      </p:sp>
      <p:sp>
        <p:nvSpPr>
          <p:cNvPr id="31" name="Rectangle 30"/>
          <p:cNvSpPr/>
          <p:nvPr/>
        </p:nvSpPr>
        <p:spPr>
          <a:xfrm>
            <a:off x="6022504" y="37763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Muhammad </a:t>
            </a:r>
            <a:r>
              <a:rPr lang="en-GB" b="1" dirty="0" err="1" smtClean="0">
                <a:solidFill>
                  <a:schemeClr val="tx1"/>
                </a:solidFill>
              </a:rPr>
              <a:t>Okta</a:t>
            </a:r>
            <a:endParaRPr lang="en-GB" b="1" dirty="0" smtClean="0">
              <a:solidFill>
                <a:schemeClr val="tx1"/>
              </a:solidFill>
            </a:endParaRPr>
          </a:p>
          <a:p>
            <a:r>
              <a:rPr lang="en-GB" dirty="0" smtClean="0">
                <a:solidFill>
                  <a:schemeClr val="tx1"/>
                </a:solidFill>
              </a:rPr>
              <a:t>Programmer</a:t>
            </a:r>
          </a:p>
          <a:p>
            <a:r>
              <a:rPr lang="en-GB" dirty="0" smtClean="0">
                <a:solidFill>
                  <a:schemeClr val="tx1"/>
                </a:solidFill>
              </a:rPr>
              <a:t>Tester</a:t>
            </a:r>
          </a:p>
          <a:p>
            <a:endParaRPr lang="en-GB" dirty="0">
              <a:solidFill>
                <a:schemeClr val="tx1"/>
              </a:solidFill>
            </a:endParaRPr>
          </a:p>
        </p:txBody>
      </p:sp>
      <p:sp>
        <p:nvSpPr>
          <p:cNvPr id="35" name="Rectangle 34"/>
          <p:cNvSpPr/>
          <p:nvPr/>
        </p:nvSpPr>
        <p:spPr>
          <a:xfrm>
            <a:off x="589560" y="3884352"/>
            <a:ext cx="1080000" cy="1080000"/>
          </a:xfrm>
          <a:prstGeom prst="rect">
            <a:avLst/>
          </a:prstGeom>
          <a:blipFill>
            <a:blip r:embed="rId2" cstate="print"/>
            <a:stretch>
              <a:fillRect b="-6000"/>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descr="https://fbcdn-sphotos-g-a.akamaihd.net/hphotos-ak-frc1/390758_1717938725240_1416042035_n.jpg"/>
          <p:cNvPicPr>
            <a:picLocks noChangeAspect="1" noChangeArrowheads="1"/>
          </p:cNvPicPr>
          <p:nvPr/>
        </p:nvPicPr>
        <p:blipFill>
          <a:blip r:embed="rId3" cstate="print"/>
          <a:srcRect l="31422" t="8603" r="13035" b="59083"/>
          <a:stretch>
            <a:fillRect/>
          </a:stretch>
        </p:blipFill>
        <p:spPr bwMode="auto">
          <a:xfrm>
            <a:off x="566848" y="2132856"/>
            <a:ext cx="1097280" cy="1097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4" name="Picture 6" descr="https://fbcdn-sphotos-e-a.akamaihd.net/hphotos-ak-ash3/484649_498110513558807_1921860141_n.jpg"/>
          <p:cNvPicPr>
            <a:picLocks noChangeAspect="1" noChangeArrowheads="1"/>
          </p:cNvPicPr>
          <p:nvPr/>
        </p:nvPicPr>
        <p:blipFill>
          <a:blip r:embed="rId4" cstate="print"/>
          <a:srcRect l="32049" t="14186" r="49637" b="59872"/>
          <a:stretch>
            <a:fillRect/>
          </a:stretch>
        </p:blipFill>
        <p:spPr bwMode="auto">
          <a:xfrm>
            <a:off x="580496" y="3847400"/>
            <a:ext cx="1097280" cy="11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6" name="Picture 8" descr="https://fbcdn-sphotos-f-a.akamaihd.net/hphotos-ak-ash4/301631_2959466162650_996708646_n.jpg"/>
          <p:cNvPicPr>
            <a:picLocks noChangeAspect="1" noChangeArrowheads="1"/>
          </p:cNvPicPr>
          <p:nvPr/>
        </p:nvPicPr>
        <p:blipFill>
          <a:blip r:embed="rId5" cstate="print"/>
          <a:srcRect l="47249" t="23100" r="25976" b="35951"/>
          <a:stretch>
            <a:fillRect/>
          </a:stretch>
        </p:blipFill>
        <p:spPr bwMode="auto">
          <a:xfrm>
            <a:off x="4832736" y="3861048"/>
            <a:ext cx="1005840" cy="1153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8" name="Picture 10" descr="https://fbcdn-sphotos-b-a.akamaihd.net/hphotos-ak-ash3/19094_4768851693408_1412176378_n.jpg"/>
          <p:cNvPicPr>
            <a:picLocks noChangeAspect="1" noChangeArrowheads="1"/>
          </p:cNvPicPr>
          <p:nvPr/>
        </p:nvPicPr>
        <p:blipFill>
          <a:blip r:embed="rId6" cstate="print"/>
          <a:srcRect l="41737" t="27213" r="34638" b="38531"/>
          <a:stretch>
            <a:fillRect/>
          </a:stretch>
        </p:blipFill>
        <p:spPr bwMode="auto">
          <a:xfrm>
            <a:off x="4811552" y="2119208"/>
            <a:ext cx="1188720" cy="114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76516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Melakukan</a:t>
            </a:r>
            <a:r>
              <a:rPr lang="en-US" sz="1600" dirty="0" smtClean="0"/>
              <a:t> </a:t>
            </a:r>
            <a:r>
              <a:rPr lang="en-US" sz="1600" dirty="0" smtClean="0"/>
              <a:t>benchmarking</a:t>
            </a:r>
          </a:p>
          <a:p>
            <a:pPr fontAlgn="b"/>
            <a:r>
              <a:rPr lang="en-US" sz="1600" dirty="0" err="1" smtClean="0"/>
              <a:t>Inspeksi</a:t>
            </a:r>
            <a:endParaRPr lang="en-US" sz="1600" dirty="0" smtClean="0"/>
          </a:p>
          <a:p>
            <a:pPr fontAlgn="b"/>
            <a:r>
              <a:rPr lang="en-US" sz="1600" dirty="0" err="1" smtClean="0"/>
              <a:t>Spesifikasi</a:t>
            </a:r>
            <a:r>
              <a:rPr lang="en-US" sz="1600" dirty="0" smtClean="0"/>
              <a:t> </a:t>
            </a:r>
            <a:r>
              <a:rPr lang="en-US" sz="1600" dirty="0" smtClean="0"/>
              <a:t>formal</a:t>
            </a:r>
          </a:p>
          <a:p>
            <a:pPr fontAlgn="b"/>
            <a:r>
              <a:rPr lang="en-US" sz="1600" dirty="0" err="1" smtClean="0"/>
              <a:t>Kontrak</a:t>
            </a:r>
            <a:r>
              <a:rPr lang="en-US" sz="1600" dirty="0" smtClean="0"/>
              <a:t> </a:t>
            </a:r>
            <a:r>
              <a:rPr lang="en-US" sz="1600" dirty="0" err="1" smtClean="0"/>
              <a:t>perjanjian</a:t>
            </a:r>
            <a:endParaRPr lang="en-US" sz="1600" dirty="0" smtClean="0"/>
          </a:p>
          <a:p>
            <a:pPr fontAlgn="b"/>
            <a:r>
              <a:rPr lang="fi-FI" sz="1600" dirty="0" smtClean="0"/>
              <a:t>Prosedur </a:t>
            </a:r>
            <a:r>
              <a:rPr lang="fi-FI" sz="1600" dirty="0" smtClean="0"/>
              <a:t>dan sertifikasi jaminan kualitas</a:t>
            </a:r>
            <a:endParaRPr lang="fi-FI"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33"/>
          <p:cNvGrpSpPr/>
          <p:nvPr/>
        </p:nvGrpSpPr>
        <p:grpSpPr>
          <a:xfrm>
            <a:off x="755576" y="1628800"/>
            <a:ext cx="3168352" cy="2309138"/>
            <a:chOff x="755576" y="1772817"/>
            <a:chExt cx="3168352" cy="2309138"/>
          </a:xfrm>
        </p:grpSpPr>
        <p:sp>
          <p:nvSpPr>
            <p:cNvPr id="35" name="Rectangle 34"/>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6"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10"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Kegagalan</a:t>
            </a:r>
            <a:r>
              <a:rPr lang="en-US" sz="2000" b="1" dirty="0" smtClean="0">
                <a:solidFill>
                  <a:schemeClr val="bg1">
                    <a:lumMod val="50000"/>
                  </a:schemeClr>
                </a:solidFill>
              </a:rPr>
              <a:t> </a:t>
            </a:r>
            <a:r>
              <a:rPr lang="en-US" sz="2000" b="1" dirty="0" err="1" smtClean="0">
                <a:solidFill>
                  <a:schemeClr val="bg1">
                    <a:lumMod val="50000"/>
                  </a:schemeClr>
                </a:solidFill>
              </a:rPr>
              <a:t>pada</a:t>
            </a:r>
            <a:r>
              <a:rPr lang="en-US" sz="2000" b="1" dirty="0" smtClean="0">
                <a:solidFill>
                  <a:schemeClr val="bg1">
                    <a:lumMod val="50000"/>
                  </a:schemeClr>
                </a:solidFill>
              </a:rPr>
              <a:t> </a:t>
            </a:r>
            <a:r>
              <a:rPr lang="en-US" sz="2000" b="1" dirty="0" err="1" smtClean="0">
                <a:solidFill>
                  <a:schemeClr val="bg1">
                    <a:lumMod val="50000"/>
                  </a:schemeClr>
                </a:solidFill>
              </a:rPr>
              <a:t>komponen</a:t>
            </a:r>
            <a:r>
              <a:rPr lang="en-US" sz="2000" b="1" dirty="0" smtClean="0">
                <a:solidFill>
                  <a:schemeClr val="bg1">
                    <a:lumMod val="50000"/>
                  </a:schemeClr>
                </a:solidFill>
              </a:rPr>
              <a:t> yang </a:t>
            </a:r>
            <a:r>
              <a:rPr lang="en-US" sz="2000" b="1" dirty="0" err="1" smtClean="0">
                <a:solidFill>
                  <a:schemeClr val="bg1">
                    <a:lumMod val="50000"/>
                  </a:schemeClr>
                </a:solidFill>
              </a:rPr>
              <a:t>disuplai</a:t>
            </a:r>
            <a:r>
              <a:rPr lang="en-US" sz="2000" b="1" dirty="0" smtClean="0">
                <a:solidFill>
                  <a:schemeClr val="bg1">
                    <a:lumMod val="50000"/>
                  </a:schemeClr>
                </a:solidFill>
              </a:rPr>
              <a:t> </a:t>
            </a:r>
            <a:r>
              <a:rPr lang="en-US" sz="2000" b="1" dirty="0" err="1" smtClean="0">
                <a:solidFill>
                  <a:schemeClr val="bg1">
                    <a:lumMod val="50000"/>
                  </a:schemeClr>
                </a:solidFill>
              </a:rPr>
              <a:t>pihak</a:t>
            </a:r>
            <a:r>
              <a:rPr lang="en-US" sz="2000" b="1" dirty="0" smtClean="0">
                <a:solidFill>
                  <a:schemeClr val="bg1">
                    <a:lumMod val="50000"/>
                  </a:schemeClr>
                </a:solidFill>
              </a:rPr>
              <a:t> </a:t>
            </a:r>
            <a:r>
              <a:rPr lang="en-US" sz="2000" b="1" dirty="0" err="1" smtClean="0">
                <a:solidFill>
                  <a:schemeClr val="bg1">
                    <a:lumMod val="50000"/>
                  </a:schemeClr>
                </a:solidFill>
              </a:rPr>
              <a:t>eksternal</a:t>
            </a: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Prosedur</a:t>
            </a:r>
            <a:r>
              <a:rPr lang="en-US" sz="1600" dirty="0" smtClean="0"/>
              <a:t> </a:t>
            </a:r>
            <a:r>
              <a:rPr lang="en-US" sz="1600" dirty="0" err="1" smtClean="0"/>
              <a:t>jaminan</a:t>
            </a:r>
            <a:r>
              <a:rPr lang="en-US" sz="1600" dirty="0" smtClean="0"/>
              <a:t> </a:t>
            </a:r>
            <a:r>
              <a:rPr lang="en-US" sz="1600" dirty="0" err="1" smtClean="0"/>
              <a:t>kualitas</a:t>
            </a:r>
            <a:endParaRPr lang="en-US" sz="1600" dirty="0" smtClean="0"/>
          </a:p>
          <a:p>
            <a:pPr fontAlgn="b"/>
            <a:r>
              <a:rPr lang="en-US" sz="1600" dirty="0" err="1" smtClean="0"/>
              <a:t>Desain</a:t>
            </a:r>
            <a:r>
              <a:rPr lang="en-US" sz="1600" dirty="0" smtClean="0"/>
              <a:t> </a:t>
            </a:r>
            <a:r>
              <a:rPr lang="en-US" sz="1600" dirty="0" smtClean="0"/>
              <a:t>/ prototype yang </a:t>
            </a:r>
            <a:r>
              <a:rPr lang="en-US" sz="1600" dirty="0" err="1" smtClean="0"/>
              <a:t>kompetitif</a:t>
            </a:r>
            <a:endParaRPr lang="en-US" sz="1600" dirty="0" smtClean="0"/>
          </a:p>
          <a:p>
            <a:pPr fontAlgn="b"/>
            <a:r>
              <a:rPr lang="en-US" sz="1600" dirty="0" err="1" smtClean="0"/>
              <a:t>Membangun</a:t>
            </a:r>
            <a:r>
              <a:rPr lang="en-US" sz="1600" dirty="0" smtClean="0"/>
              <a:t> </a:t>
            </a:r>
            <a:r>
              <a:rPr lang="en-US" sz="1600" dirty="0" err="1" smtClean="0"/>
              <a:t>tim</a:t>
            </a:r>
            <a:endParaRPr lang="en-US" sz="1600" dirty="0" smtClean="0"/>
          </a:p>
          <a:p>
            <a:pPr fontAlgn="b"/>
            <a:r>
              <a:rPr lang="en-US" sz="1600" dirty="0" err="1" smtClean="0"/>
              <a:t>Kontrak</a:t>
            </a:r>
            <a:r>
              <a:rPr lang="en-US" sz="1600" dirty="0" smtClean="0"/>
              <a:t> </a:t>
            </a:r>
            <a:r>
              <a:rPr lang="en-US" sz="1600" dirty="0" err="1" smtClean="0"/>
              <a:t>insentif</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4" name="Group 30"/>
          <p:cNvGrpSpPr/>
          <p:nvPr/>
        </p:nvGrpSpPr>
        <p:grpSpPr>
          <a:xfrm>
            <a:off x="611560" y="1484784"/>
            <a:ext cx="3168352" cy="2309138"/>
            <a:chOff x="755576" y="1772817"/>
            <a:chExt cx="3168352" cy="2309138"/>
          </a:xfrm>
        </p:grpSpPr>
        <p:sp>
          <p:nvSpPr>
            <p:cNvPr id="32" name="Rectangle 31"/>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33"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9"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Simulasi</a:t>
            </a:r>
            <a:endParaRPr lang="en-US" sz="1600" dirty="0" smtClean="0"/>
          </a:p>
          <a:p>
            <a:pPr fontAlgn="b"/>
            <a:r>
              <a:rPr lang="en-US" sz="1600" dirty="0" smtClean="0"/>
              <a:t>Benchmarking</a:t>
            </a:r>
            <a:endParaRPr lang="en-US" sz="1600" dirty="0" smtClean="0"/>
          </a:p>
          <a:p>
            <a:pPr fontAlgn="b"/>
            <a:r>
              <a:rPr lang="en-US" sz="1600" dirty="0" err="1" smtClean="0"/>
              <a:t>Prototipe</a:t>
            </a:r>
            <a:endParaRPr lang="en-US" sz="1600" dirty="0" smtClean="0"/>
          </a:p>
          <a:p>
            <a:pPr fontAlgn="b"/>
            <a:r>
              <a:rPr lang="en-US" sz="1600" dirty="0" smtClean="0"/>
              <a:t>Tuning</a:t>
            </a:r>
            <a:endParaRPr lang="en-US" sz="1600" dirty="0" smtClean="0"/>
          </a:p>
          <a:p>
            <a:pPr fontAlgn="b"/>
            <a:r>
              <a:rPr lang="en-US" sz="1600" dirty="0" smtClean="0"/>
              <a:t> </a:t>
            </a:r>
            <a:r>
              <a:rPr lang="en-US" sz="1600" dirty="0" err="1" smtClean="0"/>
              <a:t>Analisis</a:t>
            </a:r>
            <a:r>
              <a:rPr lang="en-US" sz="1600" dirty="0" smtClean="0"/>
              <a:t> </a:t>
            </a:r>
            <a:r>
              <a:rPr lang="en-US" sz="1600" dirty="0" err="1" smtClean="0"/>
              <a:t>teknis</a:t>
            </a:r>
            <a:endParaRPr lang="en-US" sz="1600" dirty="0"/>
          </a:p>
        </p:txBody>
      </p:sp>
      <p:grpSp>
        <p:nvGrpSpPr>
          <p:cNvPr id="3" name="Group 14"/>
          <p:cNvGrpSpPr/>
          <p:nvPr/>
        </p:nvGrpSpPr>
        <p:grpSpPr>
          <a:xfrm>
            <a:off x="467544" y="1335886"/>
            <a:ext cx="3168352" cy="2309138"/>
            <a:chOff x="755576" y="1772817"/>
            <a:chExt cx="3168352" cy="2309138"/>
          </a:xfrm>
        </p:grpSpPr>
        <p:sp>
          <p:nvSpPr>
            <p:cNvPr id="7" name="Rectangle 6"/>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2050"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6"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a:endParaRPr lang="id-ID" sz="2400" b="1" dirty="0" smtClean="0">
              <a:solidFill>
                <a:schemeClr val="bg1">
                  <a:lumMod val="50000"/>
                </a:schemeClr>
              </a:solidFill>
            </a:endParaRPr>
          </a:p>
          <a:p>
            <a:pPr algn="ctr" fontAlgn="ctr"/>
            <a:r>
              <a:rPr lang="en-US" sz="2400" b="1" dirty="0" err="1" smtClean="0">
                <a:solidFill>
                  <a:schemeClr val="bg1">
                    <a:lumMod val="50000"/>
                  </a:schemeClr>
                </a:solidFill>
              </a:rPr>
              <a:t>Kegagalan</a:t>
            </a:r>
            <a:r>
              <a:rPr lang="en-US" sz="2400" b="1" dirty="0" smtClean="0">
                <a:solidFill>
                  <a:schemeClr val="bg1">
                    <a:lumMod val="50000"/>
                  </a:schemeClr>
                </a:solidFill>
              </a:rPr>
              <a:t> </a:t>
            </a:r>
            <a:r>
              <a:rPr lang="en-US" sz="2400" b="1" dirty="0" err="1" smtClean="0">
                <a:solidFill>
                  <a:schemeClr val="bg1">
                    <a:lumMod val="50000"/>
                  </a:schemeClr>
                </a:solidFill>
              </a:rPr>
              <a:t>menjalankan</a:t>
            </a:r>
            <a:r>
              <a:rPr lang="en-US" sz="2400" b="1" dirty="0" smtClean="0">
                <a:solidFill>
                  <a:schemeClr val="bg1">
                    <a:lumMod val="50000"/>
                  </a:schemeClr>
                </a:solidFill>
              </a:rPr>
              <a:t> </a:t>
            </a:r>
            <a:r>
              <a:rPr lang="en-US" sz="2400" b="1" dirty="0" err="1" smtClean="0">
                <a:solidFill>
                  <a:schemeClr val="bg1">
                    <a:lumMod val="50000"/>
                  </a:schemeClr>
                </a:solidFill>
              </a:rPr>
              <a:t>tugas</a:t>
            </a:r>
            <a:r>
              <a:rPr lang="en-US" sz="2400" b="1" dirty="0" smtClean="0">
                <a:solidFill>
                  <a:schemeClr val="bg1">
                    <a:lumMod val="50000"/>
                  </a:schemeClr>
                </a:solidFill>
              </a:rPr>
              <a:t> </a:t>
            </a:r>
            <a:r>
              <a:rPr lang="en-US" sz="2400" b="1" dirty="0" err="1" smtClean="0">
                <a:solidFill>
                  <a:schemeClr val="bg1">
                    <a:lumMod val="50000"/>
                  </a:schemeClr>
                </a:solidFill>
              </a:rPr>
              <a:t>eksternal</a:t>
            </a: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kinerja</a:t>
            </a:r>
            <a:r>
              <a:rPr lang="en-US" sz="2800" b="1" dirty="0" smtClean="0">
                <a:solidFill>
                  <a:schemeClr val="bg1">
                    <a:lumMod val="50000"/>
                  </a:schemeClr>
                </a:solidFill>
              </a:rPr>
              <a:t> </a:t>
            </a:r>
            <a:r>
              <a:rPr lang="en-US" sz="2800" b="1" dirty="0" smtClean="0">
                <a:solidFill>
                  <a:schemeClr val="bg1">
                    <a:lumMod val="50000"/>
                  </a:schemeClr>
                </a:solidFill>
              </a:rPr>
              <a:t>real-time</a:t>
            </a: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B-2. Analisa Resiko</a:t>
            </a:r>
            <a:endParaRPr lang="en-US" dirty="0"/>
          </a:p>
        </p:txBody>
      </p:sp>
      <p:sp>
        <p:nvSpPr>
          <p:cNvPr id="8" name="Content Placeholder 13"/>
          <p:cNvSpPr txBox="1">
            <a:spLocks/>
          </p:cNvSpPr>
          <p:nvPr/>
        </p:nvSpPr>
        <p:spPr>
          <a:xfrm>
            <a:off x="5076056" y="1340768"/>
            <a:ext cx="3744416" cy="417646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
            <a:r>
              <a:rPr lang="en-US" sz="1600" dirty="0" err="1" smtClean="0"/>
              <a:t>Analisa</a:t>
            </a:r>
            <a:r>
              <a:rPr lang="en-US" sz="1600" dirty="0" smtClean="0"/>
              <a:t> </a:t>
            </a:r>
            <a:r>
              <a:rPr lang="en-US" sz="1600" dirty="0" err="1" smtClean="0"/>
              <a:t>teknis</a:t>
            </a:r>
            <a:endParaRPr lang="en-US" sz="1600" dirty="0" smtClean="0"/>
          </a:p>
          <a:p>
            <a:pPr fontAlgn="b"/>
            <a:r>
              <a:rPr lang="en-US" sz="1600" dirty="0" err="1" smtClean="0"/>
              <a:t>Analisis</a:t>
            </a:r>
            <a:r>
              <a:rPr lang="en-US" sz="1600" dirty="0" smtClean="0"/>
              <a:t> </a:t>
            </a:r>
            <a:r>
              <a:rPr lang="en-US" sz="1600" dirty="0" err="1" smtClean="0"/>
              <a:t>biaya</a:t>
            </a:r>
            <a:r>
              <a:rPr lang="en-US" sz="1600" dirty="0" smtClean="0"/>
              <a:t> </a:t>
            </a:r>
            <a:r>
              <a:rPr lang="en-US" sz="1600" dirty="0" err="1" smtClean="0"/>
              <a:t>manfaat</a:t>
            </a:r>
            <a:endParaRPr lang="en-US" sz="1600" dirty="0" smtClean="0"/>
          </a:p>
          <a:p>
            <a:pPr fontAlgn="b"/>
            <a:r>
              <a:rPr lang="en-US" sz="1600" dirty="0" err="1" smtClean="0"/>
              <a:t>Prototipe</a:t>
            </a:r>
            <a:endParaRPr lang="en-US" sz="1600" dirty="0" smtClean="0"/>
          </a:p>
          <a:p>
            <a:pPr fontAlgn="b"/>
            <a:r>
              <a:rPr lang="en-US" sz="1600" dirty="0" err="1" smtClean="0"/>
              <a:t>Melatih</a:t>
            </a:r>
            <a:r>
              <a:rPr lang="en-US" sz="1600" dirty="0" smtClean="0"/>
              <a:t> </a:t>
            </a:r>
            <a:r>
              <a:rPr lang="en-US" sz="1600" dirty="0" err="1" smtClean="0"/>
              <a:t>dan</a:t>
            </a:r>
            <a:r>
              <a:rPr lang="en-US" sz="1600" dirty="0" smtClean="0"/>
              <a:t> </a:t>
            </a:r>
            <a:r>
              <a:rPr lang="en-US" sz="1600" dirty="0" err="1" smtClean="0"/>
              <a:t>mengembangkan</a:t>
            </a:r>
            <a:r>
              <a:rPr lang="en-US" sz="1600" dirty="0" smtClean="0"/>
              <a:t> </a:t>
            </a:r>
            <a:r>
              <a:rPr lang="en-US" sz="1600" dirty="0" err="1" smtClean="0"/>
              <a:t>staf</a:t>
            </a:r>
            <a:endParaRPr lang="en-US" sz="1600" dirty="0"/>
          </a:p>
        </p:txBody>
      </p:sp>
      <p:grpSp>
        <p:nvGrpSpPr>
          <p:cNvPr id="4" name="Group 54"/>
          <p:cNvGrpSpPr/>
          <p:nvPr/>
        </p:nvGrpSpPr>
        <p:grpSpPr>
          <a:xfrm>
            <a:off x="1763688" y="2636912"/>
            <a:ext cx="3168352" cy="2309138"/>
            <a:chOff x="755576" y="1772817"/>
            <a:chExt cx="3168352" cy="2309138"/>
          </a:xfrm>
        </p:grpSpPr>
        <p:sp>
          <p:nvSpPr>
            <p:cNvPr id="56" name="Rectangle 55"/>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7"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grpSp>
        <p:nvGrpSpPr>
          <p:cNvPr id="5" name="Group 51"/>
          <p:cNvGrpSpPr/>
          <p:nvPr/>
        </p:nvGrpSpPr>
        <p:grpSpPr>
          <a:xfrm>
            <a:off x="1619672" y="2492896"/>
            <a:ext cx="3168352" cy="2309138"/>
            <a:chOff x="755576" y="1772817"/>
            <a:chExt cx="3168352" cy="2309138"/>
          </a:xfrm>
        </p:grpSpPr>
        <p:sp>
          <p:nvSpPr>
            <p:cNvPr id="53" name="Rectangle 52"/>
            <p:cNvSpPr/>
            <p:nvPr/>
          </p:nvSpPr>
          <p:spPr>
            <a:xfrm>
              <a:off x="755576" y="1772817"/>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tx1"/>
                </a:solidFill>
              </a:endParaRPr>
            </a:p>
            <a:p>
              <a:pPr algn="ctr"/>
              <a:endParaRPr lang="id-ID" sz="2800" b="1" dirty="0" smtClean="0">
                <a:solidFill>
                  <a:schemeClr val="tx1"/>
                </a:solidFill>
              </a:endParaRPr>
            </a:p>
            <a:p>
              <a:pPr algn="ctr"/>
              <a:endParaRPr lang="id-ID" sz="2800" b="1" dirty="0" smtClean="0">
                <a:solidFill>
                  <a:schemeClr val="tx1"/>
                </a:solidFill>
              </a:endParaRPr>
            </a:p>
            <a:p>
              <a:pPr algn="ctr"/>
              <a:r>
                <a:rPr lang="en-US" sz="2800" b="1" dirty="0" err="1" smtClean="0">
                  <a:solidFill>
                    <a:schemeClr val="bg1">
                      <a:lumMod val="50000"/>
                    </a:schemeClr>
                  </a:solidFill>
                </a:rPr>
                <a:t>Kegagalan</a:t>
              </a:r>
              <a:r>
                <a:rPr lang="en-US" sz="2800" b="1" dirty="0" smtClean="0">
                  <a:solidFill>
                    <a:schemeClr val="bg1">
                      <a:lumMod val="50000"/>
                    </a:schemeClr>
                  </a:solidFill>
                </a:rPr>
                <a:t> </a:t>
              </a:r>
              <a:r>
                <a:rPr lang="en-US" sz="2800" b="1" dirty="0" err="1" smtClean="0">
                  <a:solidFill>
                    <a:schemeClr val="bg1">
                      <a:lumMod val="50000"/>
                    </a:schemeClr>
                  </a:solidFill>
                </a:rPr>
                <a:t>pada</a:t>
              </a:r>
              <a:r>
                <a:rPr lang="en-US" sz="2800" b="1" dirty="0" smtClean="0">
                  <a:solidFill>
                    <a:schemeClr val="bg1">
                      <a:lumMod val="50000"/>
                    </a:schemeClr>
                  </a:solidFill>
                </a:rPr>
                <a:t> </a:t>
              </a:r>
              <a:r>
                <a:rPr lang="en-US" sz="2800" b="1" dirty="0" err="1" smtClean="0">
                  <a:solidFill>
                    <a:schemeClr val="bg1">
                      <a:lumMod val="50000"/>
                    </a:schemeClr>
                  </a:solidFill>
                </a:rPr>
                <a:t>personil</a:t>
              </a:r>
              <a:endParaRPr lang="en-US" sz="2800" b="1" dirty="0" smtClean="0">
                <a:solidFill>
                  <a:schemeClr val="bg1">
                    <a:lumMod val="50000"/>
                  </a:schemeClr>
                </a:solidFill>
                <a:latin typeface="Comic Sans MS"/>
              </a:endParaRPr>
            </a:p>
            <a:p>
              <a:pPr algn="ctr"/>
              <a:endParaRPr lang="en-GB" sz="2800" b="1" dirty="0">
                <a:solidFill>
                  <a:schemeClr val="tx1"/>
                </a:solidFill>
              </a:endParaRPr>
            </a:p>
          </p:txBody>
        </p:sp>
        <p:pic>
          <p:nvPicPr>
            <p:cNvPr id="54" name="Picture 2" descr="C:\Documents and Settings\Feldy\My Documents\Downloads\windows8_icons\Emoticons\sad\sad-512.png"/>
            <p:cNvPicPr>
              <a:picLocks noChangeAspect="1" noChangeArrowheads="1"/>
            </p:cNvPicPr>
            <p:nvPr/>
          </p:nvPicPr>
          <p:blipFill>
            <a:blip r:embed="rId2" cstate="print"/>
            <a:srcRect/>
            <a:stretch>
              <a:fillRect/>
            </a:stretch>
          </p:blipFill>
          <p:spPr bwMode="auto">
            <a:xfrm>
              <a:off x="1763688" y="1891850"/>
              <a:ext cx="1109985" cy="1109985"/>
            </a:xfrm>
            <a:prstGeom prst="rect">
              <a:avLst/>
            </a:prstGeom>
            <a:noFill/>
          </p:spPr>
        </p:pic>
      </p:grpSp>
      <p:sp>
        <p:nvSpPr>
          <p:cNvPr id="50" name="Rectangle 49"/>
          <p:cNvSpPr/>
          <p:nvPr/>
        </p:nvSpPr>
        <p:spPr>
          <a:xfrm>
            <a:off x="1475656" y="234888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Mengembangkan</a:t>
            </a:r>
            <a:r>
              <a:rPr lang="en-US" sz="2000" b="1" dirty="0" smtClean="0">
                <a:solidFill>
                  <a:schemeClr val="bg1">
                    <a:lumMod val="50000"/>
                  </a:schemeClr>
                </a:solidFill>
              </a:rPr>
              <a:t> </a:t>
            </a:r>
            <a:r>
              <a:rPr lang="en-US" sz="2000" b="1" dirty="0" err="1" smtClean="0">
                <a:solidFill>
                  <a:schemeClr val="bg1">
                    <a:lumMod val="50000"/>
                  </a:schemeClr>
                </a:solidFill>
              </a:rPr>
              <a:t>fungsi</a:t>
            </a:r>
            <a:r>
              <a:rPr lang="en-US" sz="2000" b="1" dirty="0" smtClean="0">
                <a:solidFill>
                  <a:schemeClr val="bg1">
                    <a:lumMod val="50000"/>
                  </a:schemeClr>
                </a:solidFill>
              </a:rPr>
              <a:t> software yang </a:t>
            </a:r>
            <a:r>
              <a:rPr lang="en-US" sz="2000" b="1" dirty="0" err="1" smtClean="0">
                <a:solidFill>
                  <a:schemeClr val="bg1">
                    <a:lumMod val="50000"/>
                  </a:schemeClr>
                </a:solidFill>
              </a:rPr>
              <a:t>salah</a:t>
            </a:r>
            <a:endParaRPr lang="en-US" sz="2000" b="1" dirty="0" smtClean="0">
              <a:solidFill>
                <a:schemeClr val="bg1">
                  <a:lumMod val="50000"/>
                </a:schemeClr>
              </a:solidFill>
              <a:latin typeface="Comic Sans MS"/>
            </a:endParaRPr>
          </a:p>
        </p:txBody>
      </p:sp>
      <p:pic>
        <p:nvPicPr>
          <p:cNvPr id="4098" name="Picture 2" descr="C:\Documents and Settings\Feldy\My Documents\Downloads\windows8_icons\Hands\whole_hand\whole_hand-512.png"/>
          <p:cNvPicPr>
            <a:picLocks noChangeAspect="1" noChangeArrowheads="1"/>
          </p:cNvPicPr>
          <p:nvPr/>
        </p:nvPicPr>
        <p:blipFill>
          <a:blip r:embed="rId3" cstate="print"/>
          <a:srcRect/>
          <a:stretch>
            <a:fillRect/>
          </a:stretch>
        </p:blipFill>
        <p:spPr bwMode="auto">
          <a:xfrm>
            <a:off x="2411760" y="2492896"/>
            <a:ext cx="1106424" cy="1106424"/>
          </a:xfrm>
          <a:prstGeom prst="rect">
            <a:avLst/>
          </a:prstGeom>
          <a:noFill/>
        </p:spPr>
      </p:pic>
      <p:sp>
        <p:nvSpPr>
          <p:cNvPr id="47" name="Rectangle 46"/>
          <p:cNvSpPr/>
          <p:nvPr/>
        </p:nvSpPr>
        <p:spPr>
          <a:xfrm>
            <a:off x="1331640" y="220486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a:endParaRPr lang="id-ID" b="1" dirty="0" smtClean="0">
              <a:solidFill>
                <a:schemeClr val="bg1">
                  <a:lumMod val="50000"/>
                </a:schemeClr>
              </a:solidFill>
            </a:endParaRPr>
          </a:p>
          <a:p>
            <a:pPr algn="ctr" fontAlgn="ctr"/>
            <a:endParaRPr lang="id-ID" b="1" dirty="0" smtClean="0">
              <a:solidFill>
                <a:schemeClr val="bg1">
                  <a:lumMod val="50000"/>
                </a:schemeClr>
              </a:solidFill>
            </a:endParaRPr>
          </a:p>
          <a:p>
            <a:pPr algn="ctr" fontAlgn="ctr"/>
            <a:r>
              <a:rPr lang="en-US" b="1" dirty="0" err="1" smtClean="0">
                <a:solidFill>
                  <a:schemeClr val="bg1">
                    <a:lumMod val="50000"/>
                  </a:schemeClr>
                </a:solidFill>
              </a:rPr>
              <a:t>Mengembangkan</a:t>
            </a:r>
            <a:r>
              <a:rPr lang="en-US" b="1" dirty="0" smtClean="0">
                <a:solidFill>
                  <a:schemeClr val="bg1">
                    <a:lumMod val="50000"/>
                  </a:schemeClr>
                </a:solidFill>
              </a:rPr>
              <a:t> </a:t>
            </a:r>
            <a:r>
              <a:rPr lang="en-US" b="1" dirty="0" err="1" smtClean="0">
                <a:solidFill>
                  <a:schemeClr val="bg1">
                    <a:lumMod val="50000"/>
                  </a:schemeClr>
                </a:solidFill>
              </a:rPr>
              <a:t>antarmuka</a:t>
            </a:r>
            <a:r>
              <a:rPr lang="en-US" b="1" dirty="0" smtClean="0">
                <a:solidFill>
                  <a:schemeClr val="bg1">
                    <a:lumMod val="50000"/>
                  </a:schemeClr>
                </a:solidFill>
              </a:rPr>
              <a:t> </a:t>
            </a:r>
            <a:r>
              <a:rPr lang="en-US" b="1" dirty="0" err="1" smtClean="0">
                <a:solidFill>
                  <a:schemeClr val="bg1">
                    <a:lumMod val="50000"/>
                  </a:schemeClr>
                </a:solidFill>
              </a:rPr>
              <a:t>pengguna</a:t>
            </a:r>
            <a:r>
              <a:rPr lang="en-US" b="1" dirty="0" smtClean="0">
                <a:solidFill>
                  <a:schemeClr val="bg1">
                    <a:lumMod val="50000"/>
                  </a:schemeClr>
                </a:solidFill>
              </a:rPr>
              <a:t> yang </a:t>
            </a:r>
            <a:r>
              <a:rPr lang="en-US" b="1" dirty="0" err="1" smtClean="0">
                <a:solidFill>
                  <a:schemeClr val="bg1">
                    <a:lumMod val="50000"/>
                  </a:schemeClr>
                </a:solidFill>
              </a:rPr>
              <a:t>salah</a:t>
            </a:r>
            <a:endParaRPr lang="en-US" b="1" dirty="0" smtClean="0">
              <a:solidFill>
                <a:schemeClr val="bg1">
                  <a:lumMod val="50000"/>
                </a:schemeClr>
              </a:solidFill>
              <a:latin typeface="Comic Sans MS"/>
            </a:endParaRPr>
          </a:p>
        </p:txBody>
      </p:sp>
      <p:pic>
        <p:nvPicPr>
          <p:cNvPr id="5122" name="Picture 2" descr="C:\Documents and Settings\Feldy\My Documents\Downloads\windows8_icons\System\error\error-512.png"/>
          <p:cNvPicPr>
            <a:picLocks noChangeAspect="1" noChangeArrowheads="1"/>
          </p:cNvPicPr>
          <p:nvPr/>
        </p:nvPicPr>
        <p:blipFill>
          <a:blip r:embed="rId4" cstate="print"/>
          <a:srcRect/>
          <a:stretch>
            <a:fillRect/>
          </a:stretch>
        </p:blipFill>
        <p:spPr bwMode="auto">
          <a:xfrm>
            <a:off x="2411760" y="2348880"/>
            <a:ext cx="1106424" cy="1106424"/>
          </a:xfrm>
          <a:prstGeom prst="rect">
            <a:avLst/>
          </a:prstGeom>
          <a:noFill/>
        </p:spPr>
      </p:pic>
      <p:sp>
        <p:nvSpPr>
          <p:cNvPr id="44" name="Rectangle 43"/>
          <p:cNvSpPr/>
          <p:nvPr/>
        </p:nvSpPr>
        <p:spPr>
          <a:xfrm>
            <a:off x="1187624" y="2060848"/>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a:endParaRPr lang="id-ID" sz="2800" b="1" dirty="0" smtClean="0">
              <a:solidFill>
                <a:schemeClr val="bg1">
                  <a:lumMod val="50000"/>
                </a:schemeClr>
              </a:solidFill>
            </a:endParaRPr>
          </a:p>
          <a:p>
            <a:pPr algn="ctr" fontAlgn="ctr"/>
            <a:r>
              <a:rPr lang="en-US" sz="2800" b="1" dirty="0" smtClean="0">
                <a:solidFill>
                  <a:schemeClr val="bg1">
                    <a:lumMod val="50000"/>
                  </a:schemeClr>
                </a:solidFill>
              </a:rPr>
              <a:t>Gold </a:t>
            </a:r>
            <a:r>
              <a:rPr lang="en-US" sz="2800" b="1" dirty="0" smtClean="0">
                <a:solidFill>
                  <a:schemeClr val="bg1">
                    <a:lumMod val="50000"/>
                  </a:schemeClr>
                </a:solidFill>
              </a:rPr>
              <a:t>plating</a:t>
            </a:r>
            <a:endParaRPr lang="en-US" sz="2800" b="1" dirty="0" smtClean="0">
              <a:solidFill>
                <a:schemeClr val="bg1">
                  <a:lumMod val="50000"/>
                </a:schemeClr>
              </a:solidFill>
              <a:latin typeface="Comic Sans MS"/>
            </a:endParaRPr>
          </a:p>
        </p:txBody>
      </p:sp>
      <p:pic>
        <p:nvPicPr>
          <p:cNvPr id="6146" name="Picture 2" descr="C:\Documents and Settings\Feldy\My Documents\Downloads\windows8_icons\Coins\expensive\expensive-512.png"/>
          <p:cNvPicPr>
            <a:picLocks noChangeAspect="1" noChangeArrowheads="1"/>
          </p:cNvPicPr>
          <p:nvPr/>
        </p:nvPicPr>
        <p:blipFill>
          <a:blip r:embed="rId5" cstate="print"/>
          <a:srcRect/>
          <a:stretch>
            <a:fillRect/>
          </a:stretch>
        </p:blipFill>
        <p:spPr bwMode="auto">
          <a:xfrm>
            <a:off x="2195736" y="2348880"/>
            <a:ext cx="1106424" cy="1106424"/>
          </a:xfrm>
          <a:prstGeom prst="rect">
            <a:avLst/>
          </a:prstGeom>
          <a:noFill/>
        </p:spPr>
      </p:pic>
      <p:sp>
        <p:nvSpPr>
          <p:cNvPr id="41" name="Rectangle 40"/>
          <p:cNvSpPr/>
          <p:nvPr/>
        </p:nvSpPr>
        <p:spPr>
          <a:xfrm>
            <a:off x="1043608" y="1916832"/>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tx1"/>
              </a:solidFill>
            </a:endParaRPr>
          </a:p>
          <a:p>
            <a:pPr algn="ctr"/>
            <a:endParaRPr lang="id-ID" sz="2000" b="1" dirty="0" smtClean="0">
              <a:solidFill>
                <a:schemeClr val="tx1"/>
              </a:solidFill>
            </a:endParaRPr>
          </a:p>
          <a:p>
            <a:pPr algn="ctr"/>
            <a:endParaRPr lang="id-ID" sz="2000" b="1" dirty="0" smtClean="0">
              <a:solidFill>
                <a:schemeClr val="tx1"/>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Terlambat</a:t>
            </a:r>
            <a:r>
              <a:rPr lang="en-US" sz="2000" b="1" dirty="0" smtClean="0">
                <a:solidFill>
                  <a:schemeClr val="bg1">
                    <a:lumMod val="50000"/>
                  </a:schemeClr>
                </a:solidFill>
              </a:rPr>
              <a:t> </a:t>
            </a:r>
            <a:r>
              <a:rPr lang="en-US" sz="2000" b="1" dirty="0" err="1" smtClean="0">
                <a:solidFill>
                  <a:schemeClr val="bg1">
                    <a:lumMod val="50000"/>
                  </a:schemeClr>
                </a:solidFill>
              </a:rPr>
              <a:t>untuk</a:t>
            </a:r>
            <a:r>
              <a:rPr lang="en-US" sz="2000" b="1" dirty="0" smtClean="0">
                <a:solidFill>
                  <a:schemeClr val="bg1">
                    <a:lumMod val="50000"/>
                  </a:schemeClr>
                </a:solidFill>
              </a:rPr>
              <a:t> </a:t>
            </a:r>
            <a:r>
              <a:rPr lang="en-US" sz="2000" b="1" dirty="0" err="1" smtClean="0">
                <a:solidFill>
                  <a:schemeClr val="bg1">
                    <a:lumMod val="50000"/>
                  </a:schemeClr>
                </a:solidFill>
              </a:rPr>
              <a:t>mengubah</a:t>
            </a:r>
            <a:r>
              <a:rPr lang="en-US" sz="2000" b="1" dirty="0" smtClean="0">
                <a:solidFill>
                  <a:schemeClr val="bg1">
                    <a:lumMod val="50000"/>
                  </a:schemeClr>
                </a:solidFill>
              </a:rPr>
              <a:t> </a:t>
            </a:r>
            <a:r>
              <a:rPr lang="en-US" sz="2000" b="1" dirty="0" err="1" smtClean="0">
                <a:solidFill>
                  <a:schemeClr val="bg1">
                    <a:lumMod val="50000"/>
                  </a:schemeClr>
                </a:solidFill>
              </a:rPr>
              <a:t>kebutuhan</a:t>
            </a:r>
            <a:endParaRPr lang="en-US" sz="2000" b="1" dirty="0" smtClean="0">
              <a:solidFill>
                <a:schemeClr val="bg1">
                  <a:lumMod val="50000"/>
                </a:schemeClr>
              </a:solidFill>
              <a:latin typeface="Comic Sans MS"/>
            </a:endParaRPr>
          </a:p>
        </p:txBody>
      </p:sp>
      <p:pic>
        <p:nvPicPr>
          <p:cNvPr id="7170" name="Picture 2" descr="C:\Documents and Settings\Feldy\My Documents\Downloads\windows8_icons\Emoticons\surprised\surprised-512.png"/>
          <p:cNvPicPr>
            <a:picLocks noChangeAspect="1" noChangeArrowheads="1"/>
          </p:cNvPicPr>
          <p:nvPr/>
        </p:nvPicPr>
        <p:blipFill>
          <a:blip r:embed="rId6" cstate="print"/>
          <a:srcRect/>
          <a:stretch>
            <a:fillRect/>
          </a:stretch>
        </p:blipFill>
        <p:spPr bwMode="auto">
          <a:xfrm>
            <a:off x="2051720" y="2060848"/>
            <a:ext cx="1106424" cy="1106424"/>
          </a:xfrm>
          <a:prstGeom prst="rect">
            <a:avLst/>
          </a:prstGeom>
          <a:noFill/>
        </p:spPr>
      </p:pic>
      <p:sp>
        <p:nvSpPr>
          <p:cNvPr id="38" name="Rectangle 37"/>
          <p:cNvSpPr/>
          <p:nvPr/>
        </p:nvSpPr>
        <p:spPr>
          <a:xfrm>
            <a:off x="899592" y="177281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bg1">
                  <a:lumMod val="50000"/>
                </a:schemeClr>
              </a:solidFill>
              <a:latin typeface="Comic Sans MS"/>
            </a:endParaRPr>
          </a:p>
        </p:txBody>
      </p:sp>
      <p:pic>
        <p:nvPicPr>
          <p:cNvPr id="8194" name="Picture 2" descr="C:\Documents and Settings\Feldy\My Documents\Downloads\windows8_icons\Data\delete_ticket\delete_ticket-512.png"/>
          <p:cNvPicPr>
            <a:picLocks noChangeAspect="1" noChangeArrowheads="1"/>
          </p:cNvPicPr>
          <p:nvPr/>
        </p:nvPicPr>
        <p:blipFill>
          <a:blip r:embed="rId7" cstate="print"/>
          <a:srcRect/>
          <a:stretch>
            <a:fillRect/>
          </a:stretch>
        </p:blipFill>
        <p:spPr bwMode="auto">
          <a:xfrm>
            <a:off x="1835696" y="1916832"/>
            <a:ext cx="1106424" cy="1106424"/>
          </a:xfrm>
          <a:prstGeom prst="rect">
            <a:avLst/>
          </a:prstGeom>
          <a:noFill/>
        </p:spPr>
      </p:pic>
      <p:sp>
        <p:nvSpPr>
          <p:cNvPr id="35" name="Rectangle 34"/>
          <p:cNvSpPr/>
          <p:nvPr/>
        </p:nvSpPr>
        <p:spPr>
          <a:xfrm>
            <a:off x="755576" y="1628800"/>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lumMod val="50000"/>
                </a:schemeClr>
              </a:solidFill>
              <a:latin typeface="Comic Sans MS"/>
            </a:endParaRPr>
          </a:p>
        </p:txBody>
      </p:sp>
      <p:pic>
        <p:nvPicPr>
          <p:cNvPr id="9218" name="Picture 2" descr="C:\Documents and Settings\Feldy\My Documents\Downloads\windows8_icons\Catering\delivery_food\delivery_food-512.png"/>
          <p:cNvPicPr>
            <a:picLocks noChangeAspect="1" noChangeArrowheads="1"/>
          </p:cNvPicPr>
          <p:nvPr/>
        </p:nvPicPr>
        <p:blipFill>
          <a:blip r:embed="rId8" cstate="print"/>
          <a:srcRect/>
          <a:stretch>
            <a:fillRect/>
          </a:stretch>
        </p:blipFill>
        <p:spPr bwMode="auto">
          <a:xfrm>
            <a:off x="1763688" y="1628800"/>
            <a:ext cx="1106424" cy="1106424"/>
          </a:xfrm>
          <a:prstGeom prst="rect">
            <a:avLst/>
          </a:prstGeom>
          <a:noFill/>
        </p:spPr>
      </p:pic>
      <p:sp>
        <p:nvSpPr>
          <p:cNvPr id="32" name="Rectangle 31"/>
          <p:cNvSpPr/>
          <p:nvPr/>
        </p:nvSpPr>
        <p:spPr>
          <a:xfrm>
            <a:off x="611560" y="1484784"/>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bg1">
                  <a:lumMod val="50000"/>
                </a:schemeClr>
              </a:solidFill>
              <a:latin typeface="Comic Sans MS"/>
            </a:endParaRPr>
          </a:p>
        </p:txBody>
      </p:sp>
      <p:pic>
        <p:nvPicPr>
          <p:cNvPr id="10242" name="Picture 2" descr="C:\Documents and Settings\Feldy\My Documents\Downloads\windows8_icons\Measurement_Units\time\time-512.png"/>
          <p:cNvPicPr>
            <a:picLocks noChangeAspect="1" noChangeArrowheads="1"/>
          </p:cNvPicPr>
          <p:nvPr/>
        </p:nvPicPr>
        <p:blipFill>
          <a:blip r:embed="rId9" cstate="print"/>
          <a:srcRect/>
          <a:stretch>
            <a:fillRect/>
          </a:stretch>
        </p:blipFill>
        <p:spPr bwMode="auto">
          <a:xfrm>
            <a:off x="1619672" y="1700808"/>
            <a:ext cx="1106424" cy="1106424"/>
          </a:xfrm>
          <a:prstGeom prst="rect">
            <a:avLst/>
          </a:prstGeom>
          <a:noFill/>
        </p:spPr>
      </p:pic>
      <p:sp>
        <p:nvSpPr>
          <p:cNvPr id="7" name="Rectangle 6"/>
          <p:cNvSpPr/>
          <p:nvPr/>
        </p:nvSpPr>
        <p:spPr>
          <a:xfrm>
            <a:off x="467544" y="1335886"/>
            <a:ext cx="3168352" cy="2309138"/>
          </a:xfrm>
          <a:prstGeom prst="rect">
            <a:avLst/>
          </a:prstGeom>
          <a:solidFill>
            <a:schemeClr val="tx2"/>
          </a:solidFill>
          <a:ln>
            <a:solidFill>
              <a:srgbClr val="464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a:endParaRPr lang="id-ID" sz="2000" b="1" dirty="0" smtClean="0">
              <a:solidFill>
                <a:schemeClr val="bg1">
                  <a:lumMod val="50000"/>
                </a:schemeClr>
              </a:solidFill>
            </a:endParaRPr>
          </a:p>
          <a:p>
            <a:pPr algn="ctr" fontAlgn="ctr"/>
            <a:endParaRPr lang="id-ID" sz="2000" b="1" dirty="0" smtClean="0">
              <a:solidFill>
                <a:schemeClr val="bg1">
                  <a:lumMod val="50000"/>
                </a:schemeClr>
              </a:solidFill>
            </a:endParaRPr>
          </a:p>
          <a:p>
            <a:pPr algn="ctr" fontAlgn="ctr"/>
            <a:r>
              <a:rPr lang="en-US" sz="2000" b="1" dirty="0" err="1" smtClean="0">
                <a:solidFill>
                  <a:schemeClr val="bg1">
                    <a:lumMod val="50000"/>
                  </a:schemeClr>
                </a:solidFill>
              </a:rPr>
              <a:t>Pengembangnya</a:t>
            </a:r>
            <a:r>
              <a:rPr lang="en-US" sz="2000" b="1" dirty="0" smtClean="0">
                <a:solidFill>
                  <a:schemeClr val="bg1">
                    <a:lumMod val="50000"/>
                  </a:schemeClr>
                </a:solidFill>
              </a:rPr>
              <a:t> </a:t>
            </a:r>
            <a:r>
              <a:rPr lang="en-US" sz="2000" b="1" dirty="0" err="1" smtClean="0">
                <a:solidFill>
                  <a:schemeClr val="bg1">
                    <a:lumMod val="50000"/>
                  </a:schemeClr>
                </a:solidFill>
              </a:rPr>
              <a:t>terlalu</a:t>
            </a:r>
            <a:r>
              <a:rPr lang="en-US" sz="2000" b="1" dirty="0" smtClean="0">
                <a:solidFill>
                  <a:schemeClr val="bg1">
                    <a:lumMod val="50000"/>
                  </a:schemeClr>
                </a:solidFill>
              </a:rPr>
              <a:t> </a:t>
            </a:r>
            <a:r>
              <a:rPr lang="en-US" sz="2000" b="1" dirty="0" err="1" smtClean="0">
                <a:solidFill>
                  <a:schemeClr val="bg1">
                    <a:lumMod val="50000"/>
                  </a:schemeClr>
                </a:solidFill>
              </a:rPr>
              <a:t>sulit</a:t>
            </a:r>
            <a:r>
              <a:rPr lang="en-US" sz="2000" b="1" dirty="0" smtClean="0">
                <a:solidFill>
                  <a:schemeClr val="bg1">
                    <a:lumMod val="50000"/>
                  </a:schemeClr>
                </a:solidFill>
              </a:rPr>
              <a:t> </a:t>
            </a:r>
            <a:r>
              <a:rPr lang="en-US" sz="2000" b="1" dirty="0" err="1" smtClean="0">
                <a:solidFill>
                  <a:schemeClr val="bg1">
                    <a:lumMod val="50000"/>
                  </a:schemeClr>
                </a:solidFill>
              </a:rPr>
              <a:t>secara</a:t>
            </a:r>
            <a:r>
              <a:rPr lang="en-US" sz="2000" b="1" dirty="0" smtClean="0">
                <a:solidFill>
                  <a:schemeClr val="bg1">
                    <a:lumMod val="50000"/>
                  </a:schemeClr>
                </a:solidFill>
              </a:rPr>
              <a:t> </a:t>
            </a:r>
            <a:r>
              <a:rPr lang="en-US" sz="2000" b="1" dirty="0" err="1" smtClean="0">
                <a:solidFill>
                  <a:schemeClr val="bg1">
                    <a:lumMod val="50000"/>
                  </a:schemeClr>
                </a:solidFill>
              </a:rPr>
              <a:t>teknis</a:t>
            </a:r>
            <a:endParaRPr lang="en-US" sz="2000" b="1" dirty="0" smtClean="0">
              <a:solidFill>
                <a:schemeClr val="bg1">
                  <a:lumMod val="50000"/>
                </a:schemeClr>
              </a:solidFill>
              <a:latin typeface="Comic Sans MS"/>
            </a:endParaRPr>
          </a:p>
        </p:txBody>
      </p:sp>
      <p:pic>
        <p:nvPicPr>
          <p:cNvPr id="11266" name="Picture 2" descr="C:\Documents and Settings\Feldy\My Documents\Downloads\windows8_icons\Industry\engineering\engineering-512_.png"/>
          <p:cNvPicPr>
            <a:picLocks noChangeAspect="1" noChangeArrowheads="1"/>
          </p:cNvPicPr>
          <p:nvPr/>
        </p:nvPicPr>
        <p:blipFill>
          <a:blip r:embed="rId10" cstate="print"/>
          <a:srcRect/>
          <a:stretch>
            <a:fillRect/>
          </a:stretch>
        </p:blipFill>
        <p:spPr bwMode="auto">
          <a:xfrm>
            <a:off x="1403648" y="1556792"/>
            <a:ext cx="1106424" cy="110642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B-3. Spesifikasi</a:t>
            </a:r>
            <a:endParaRPr lang="en-US" dirty="0"/>
          </a:p>
        </p:txBody>
      </p:sp>
      <p:sp>
        <p:nvSpPr>
          <p:cNvPr id="3" name="Rectangle 2"/>
          <p:cNvSpPr/>
          <p:nvPr/>
        </p:nvSpPr>
        <p:spPr>
          <a:xfrm>
            <a:off x="458261" y="1376772"/>
            <a:ext cx="8218196" cy="21242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Rectangle 3"/>
          <p:cNvSpPr/>
          <p:nvPr/>
        </p:nvSpPr>
        <p:spPr>
          <a:xfrm>
            <a:off x="467544" y="3645024"/>
            <a:ext cx="8208912" cy="2115528"/>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p:cNvSpPr txBox="1"/>
          <p:nvPr/>
        </p:nvSpPr>
        <p:spPr>
          <a:xfrm>
            <a:off x="5508104" y="1340768"/>
            <a:ext cx="3072059" cy="400110"/>
          </a:xfrm>
          <a:prstGeom prst="rect">
            <a:avLst/>
          </a:prstGeom>
          <a:noFill/>
        </p:spPr>
        <p:txBody>
          <a:bodyPr wrap="none" rtlCol="0">
            <a:spAutoFit/>
          </a:bodyPr>
          <a:lstStyle/>
          <a:p>
            <a:pPr algn="r"/>
            <a:r>
              <a:rPr lang="id-ID" sz="2000" dirty="0" smtClean="0"/>
              <a:t>Tujuan Aplikasi ini </a:t>
            </a:r>
            <a:r>
              <a:rPr lang="id-ID" sz="2000" dirty="0" smtClean="0"/>
              <a:t>dibuat</a:t>
            </a:r>
            <a:endParaRPr lang="en-GB" sz="2000" dirty="0"/>
          </a:p>
        </p:txBody>
      </p:sp>
      <p:sp>
        <p:nvSpPr>
          <p:cNvPr id="6" name="TextBox 5"/>
          <p:cNvSpPr txBox="1"/>
          <p:nvPr/>
        </p:nvSpPr>
        <p:spPr>
          <a:xfrm>
            <a:off x="626739" y="3717032"/>
            <a:ext cx="3009157" cy="400110"/>
          </a:xfrm>
          <a:prstGeom prst="rect">
            <a:avLst/>
          </a:prstGeom>
          <a:noFill/>
        </p:spPr>
        <p:txBody>
          <a:bodyPr wrap="none" rtlCol="0">
            <a:spAutoFit/>
          </a:bodyPr>
          <a:lstStyle/>
          <a:p>
            <a:pPr algn="r"/>
            <a:r>
              <a:rPr lang="id-ID" sz="2000" dirty="0" smtClean="0"/>
              <a:t>Kendala Pengembangan</a:t>
            </a:r>
            <a:endParaRPr lang="en-GB" sz="2000" dirty="0"/>
          </a:p>
        </p:txBody>
      </p:sp>
      <p:sp>
        <p:nvSpPr>
          <p:cNvPr id="8" name="Content Placeholder 13"/>
          <p:cNvSpPr txBox="1">
            <a:spLocks/>
          </p:cNvSpPr>
          <p:nvPr/>
        </p:nvSpPr>
        <p:spPr>
          <a:xfrm>
            <a:off x="899592" y="1700808"/>
            <a:ext cx="7632848" cy="1728192"/>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id-ID" sz="2000" dirty="0" smtClean="0"/>
              <a:t>Memperbaharui </a:t>
            </a:r>
            <a:r>
              <a:rPr lang="id-ID" sz="2000" dirty="0" smtClean="0"/>
              <a:t>sistem tentang cara penyerahan data yang terkait ke </a:t>
            </a:r>
            <a:r>
              <a:rPr lang="id-ID" sz="2000" dirty="0" smtClean="0"/>
              <a:t>induk perusahaan</a:t>
            </a:r>
            <a:endParaRPr lang="id-ID" sz="2000" dirty="0" smtClean="0"/>
          </a:p>
          <a:p>
            <a:pPr algn="just"/>
            <a:r>
              <a:rPr lang="id-ID" sz="2000" dirty="0" smtClean="0"/>
              <a:t>Membuat </a:t>
            </a:r>
            <a:r>
              <a:rPr lang="id-ID" sz="2000" dirty="0" smtClean="0"/>
              <a:t>atau mengolah Laporan/data dengan mudah dan cepat</a:t>
            </a:r>
          </a:p>
          <a:p>
            <a:pPr algn="just"/>
            <a:r>
              <a:rPr lang="id-ID" sz="2000" dirty="0" smtClean="0"/>
              <a:t>Melihat Laporan Berupa </a:t>
            </a:r>
            <a:r>
              <a:rPr lang="id-ID" sz="2000" dirty="0" smtClean="0"/>
              <a:t>Statistik</a:t>
            </a:r>
            <a:endParaRPr lang="id-ID" sz="2000" dirty="0"/>
          </a:p>
        </p:txBody>
      </p:sp>
      <p:sp>
        <p:nvSpPr>
          <p:cNvPr id="9" name="Content Placeholder 13"/>
          <p:cNvSpPr txBox="1">
            <a:spLocks/>
          </p:cNvSpPr>
          <p:nvPr/>
        </p:nvSpPr>
        <p:spPr>
          <a:xfrm>
            <a:off x="3995936" y="4149080"/>
            <a:ext cx="4464496" cy="129614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sz="2000" dirty="0" smtClean="0"/>
              <a:t>Belum </a:t>
            </a:r>
            <a:r>
              <a:rPr lang="id-ID" sz="2000" dirty="0" smtClean="0"/>
              <a:t>terintegrasi ke data induk</a:t>
            </a:r>
          </a:p>
          <a:p>
            <a:r>
              <a:rPr lang="id-ID" sz="2000" dirty="0" smtClean="0"/>
              <a:t>Waktu </a:t>
            </a:r>
            <a:r>
              <a:rPr lang="id-ID" sz="2000" dirty="0" smtClean="0"/>
              <a:t>yg relatif cepat</a:t>
            </a:r>
          </a:p>
          <a:p>
            <a:r>
              <a:rPr lang="id-ID" sz="2000" dirty="0" smtClean="0"/>
              <a:t>Bisnis </a:t>
            </a:r>
            <a:r>
              <a:rPr lang="id-ID" sz="2000" dirty="0" smtClean="0"/>
              <a:t>proses yang kompleks</a:t>
            </a:r>
            <a:endParaRPr lang="id-ID"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hlinkClick r:id="rId2" action="ppaction://hlinksldjump"/>
          </p:cNvPr>
          <p:cNvSpPr/>
          <p:nvPr/>
        </p:nvSpPr>
        <p:spPr>
          <a:xfrm>
            <a:off x="539552" y="4077072"/>
            <a:ext cx="4896544" cy="1872208"/>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2" name="Rectangle 21">
            <a:hlinkClick r:id="rId3" action="ppaction://hlinksldjump"/>
          </p:cNvPr>
          <p:cNvSpPr/>
          <p:nvPr/>
        </p:nvSpPr>
        <p:spPr>
          <a:xfrm>
            <a:off x="539552" y="1700808"/>
            <a:ext cx="4896544" cy="23042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p:cNvSpPr>
            <a:spLocks noGrp="1"/>
          </p:cNvSpPr>
          <p:nvPr>
            <p:ph type="title"/>
          </p:nvPr>
        </p:nvSpPr>
        <p:spPr/>
        <p:txBody>
          <a:bodyPr/>
          <a:lstStyle/>
          <a:p>
            <a:r>
              <a:rPr lang="id-ID" dirty="0" smtClean="0"/>
              <a:t>B-3. Spesifikasi</a:t>
            </a:r>
            <a:endParaRPr lang="en-US" dirty="0"/>
          </a:p>
        </p:txBody>
      </p:sp>
      <p:sp>
        <p:nvSpPr>
          <p:cNvPr id="11" name="TextBox 10"/>
          <p:cNvSpPr txBox="1"/>
          <p:nvPr/>
        </p:nvSpPr>
        <p:spPr>
          <a:xfrm>
            <a:off x="395536" y="1268760"/>
            <a:ext cx="8208912" cy="369332"/>
          </a:xfrm>
          <a:prstGeom prst="rect">
            <a:avLst/>
          </a:prstGeom>
          <a:noFill/>
        </p:spPr>
        <p:txBody>
          <a:bodyPr wrap="square" rtlCol="0">
            <a:spAutoFit/>
          </a:bodyPr>
          <a:lstStyle/>
          <a:p>
            <a:r>
              <a:rPr lang="id-ID" dirty="0" smtClean="0"/>
              <a:t>Aplikasi yang kami rancang berbasis Web Base dengan metode Client Server</a:t>
            </a:r>
            <a:r>
              <a:rPr lang="id-ID" dirty="0" smtClean="0"/>
              <a:t>.</a:t>
            </a:r>
            <a:endParaRPr lang="id-ID" dirty="0" smtClean="0"/>
          </a:p>
        </p:txBody>
      </p:sp>
      <p:sp>
        <p:nvSpPr>
          <p:cNvPr id="13" name="Rectangle 12"/>
          <p:cNvSpPr/>
          <p:nvPr/>
        </p:nvSpPr>
        <p:spPr>
          <a:xfrm>
            <a:off x="5580112" y="1700808"/>
            <a:ext cx="3096344" cy="230425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5580112" y="4077072"/>
            <a:ext cx="3096344" cy="1872208"/>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290" name="Picture 2" descr="C:\DOCUME~1\Feldy\LOCALS~1\Temp\Rar$DR00.485\rpl feldy\clientSErver.jpg"/>
          <p:cNvPicPr>
            <a:picLocks noChangeAspect="1" noChangeArrowheads="1"/>
          </p:cNvPicPr>
          <p:nvPr/>
        </p:nvPicPr>
        <p:blipFill>
          <a:blip r:embed="rId4" cstate="print"/>
          <a:srcRect/>
          <a:stretch>
            <a:fillRect/>
          </a:stretch>
        </p:blipFill>
        <p:spPr bwMode="auto">
          <a:xfrm>
            <a:off x="5652120" y="1772815"/>
            <a:ext cx="2952328" cy="2160241"/>
          </a:xfrm>
          <a:prstGeom prst="rect">
            <a:avLst/>
          </a:prstGeom>
          <a:solidFill>
            <a:schemeClr val="tx2"/>
          </a:solidFill>
        </p:spPr>
      </p:pic>
      <p:sp>
        <p:nvSpPr>
          <p:cNvPr id="16" name="Rectangle 15"/>
          <p:cNvSpPr/>
          <p:nvPr/>
        </p:nvSpPr>
        <p:spPr>
          <a:xfrm>
            <a:off x="6837589" y="2060848"/>
            <a:ext cx="216024" cy="216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76067" y="1938261"/>
            <a:ext cx="2160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3"/>
          <p:cNvSpPr txBox="1">
            <a:spLocks/>
          </p:cNvSpPr>
          <p:nvPr/>
        </p:nvSpPr>
        <p:spPr>
          <a:xfrm>
            <a:off x="539552" y="1700808"/>
            <a:ext cx="4896544" cy="2016224"/>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Mengapa kita memilih Web Base ?</a:t>
            </a:r>
          </a:p>
          <a:p>
            <a:r>
              <a:rPr lang="id-ID" sz="1600" b="1" dirty="0" smtClean="0"/>
              <a:t>Multi </a:t>
            </a:r>
            <a:r>
              <a:rPr lang="id-ID" sz="1600" b="1" dirty="0" smtClean="0"/>
              <a:t>platform &amp; OS</a:t>
            </a:r>
          </a:p>
          <a:p>
            <a:r>
              <a:rPr lang="id-ID" sz="1600" b="1" dirty="0" smtClean="0"/>
              <a:t>Bisa </a:t>
            </a:r>
            <a:r>
              <a:rPr lang="id-ID" sz="1600" b="1" dirty="0" smtClean="0"/>
              <a:t>Berjalan Tanpa Instalasi</a:t>
            </a:r>
          </a:p>
          <a:p>
            <a:r>
              <a:rPr lang="id-ID" sz="1600" b="1" dirty="0" smtClean="0"/>
              <a:t>Mudah </a:t>
            </a:r>
            <a:r>
              <a:rPr lang="id-ID" sz="1600" b="1" dirty="0" smtClean="0"/>
              <a:t>Maintenance/Update</a:t>
            </a:r>
          </a:p>
          <a:p>
            <a:r>
              <a:rPr lang="id-ID" sz="1600" b="1" dirty="0" smtClean="0"/>
              <a:t>Client </a:t>
            </a:r>
            <a:r>
              <a:rPr lang="id-ID" sz="1600" b="1" dirty="0" smtClean="0"/>
              <a:t>tidak memerlukan spek yang tinggi untuk mengaksesnya</a:t>
            </a:r>
          </a:p>
          <a:p>
            <a:r>
              <a:rPr lang="id-ID" sz="1600" b="1" dirty="0" smtClean="0"/>
              <a:t>dll</a:t>
            </a:r>
            <a:r>
              <a:rPr lang="id-ID" sz="1600" b="1" dirty="0" smtClean="0"/>
              <a:t>.</a:t>
            </a:r>
            <a:endParaRPr lang="id-ID" sz="1600" b="1" dirty="0"/>
          </a:p>
        </p:txBody>
      </p:sp>
      <p:sp>
        <p:nvSpPr>
          <p:cNvPr id="20" name="Content Placeholder 13"/>
          <p:cNvSpPr txBox="1">
            <a:spLocks/>
          </p:cNvSpPr>
          <p:nvPr/>
        </p:nvSpPr>
        <p:spPr>
          <a:xfrm>
            <a:off x="539552" y="4077072"/>
            <a:ext cx="475252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membangunnya:</a:t>
            </a:r>
          </a:p>
          <a:p>
            <a:r>
              <a:rPr lang="id-ID" sz="1600" b="1" dirty="0" smtClean="0"/>
              <a:t>XAMPP </a:t>
            </a:r>
            <a:r>
              <a:rPr lang="id-ID" sz="1600" b="1" dirty="0" smtClean="0"/>
              <a:t>(package) </a:t>
            </a:r>
          </a:p>
          <a:p>
            <a:pPr lvl="1"/>
            <a:r>
              <a:rPr lang="id-ID" sz="1400" b="1" dirty="0" smtClean="0"/>
              <a:t>Apache </a:t>
            </a:r>
            <a:endParaRPr lang="id-ID" sz="1400" b="1" dirty="0" smtClean="0"/>
          </a:p>
          <a:p>
            <a:pPr lvl="1"/>
            <a:r>
              <a:rPr lang="id-ID" sz="1400" b="1" dirty="0" smtClean="0"/>
              <a:t>PHP</a:t>
            </a:r>
            <a:endParaRPr lang="id-ID" sz="1400" b="1" dirty="0" smtClean="0"/>
          </a:p>
          <a:p>
            <a:pPr lvl="1"/>
            <a:r>
              <a:rPr lang="id-ID" sz="1400" b="1" dirty="0" smtClean="0"/>
              <a:t>Mysql</a:t>
            </a:r>
            <a:endParaRPr lang="id-ID" sz="1400" b="1" dirty="0" smtClean="0"/>
          </a:p>
          <a:p>
            <a:pPr lvl="1"/>
            <a:r>
              <a:rPr lang="id-ID" sz="1400" b="1" dirty="0" smtClean="0"/>
              <a:t>dll</a:t>
            </a:r>
            <a:r>
              <a:rPr lang="id-ID" sz="1400" b="1" dirty="0" smtClean="0"/>
              <a:t>.</a:t>
            </a:r>
            <a:endParaRPr lang="id-ID" sz="1400" b="1" dirty="0"/>
          </a:p>
        </p:txBody>
      </p:sp>
      <p:sp>
        <p:nvSpPr>
          <p:cNvPr id="21" name="Content Placeholder 13"/>
          <p:cNvSpPr txBox="1">
            <a:spLocks/>
          </p:cNvSpPr>
          <p:nvPr/>
        </p:nvSpPr>
        <p:spPr>
          <a:xfrm>
            <a:off x="5580112" y="4293096"/>
            <a:ext cx="3312368" cy="1584176"/>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id-ID" sz="1600" b="1" dirty="0" smtClean="0"/>
              <a:t>Yang dibutuhkan untuk mengaksesnya:</a:t>
            </a:r>
          </a:p>
          <a:p>
            <a:r>
              <a:rPr lang="id-ID" sz="1600" b="1" dirty="0" smtClean="0"/>
              <a:t>Browser</a:t>
            </a:r>
            <a:endParaRPr lang="id-ID" sz="1600" b="1" dirty="0" smtClean="0"/>
          </a:p>
          <a:p>
            <a:r>
              <a:rPr lang="id-ID" sz="1600" b="1" dirty="0" smtClean="0"/>
              <a:t>Koneksi </a:t>
            </a:r>
            <a:r>
              <a:rPr lang="id-ID" sz="1600" b="1" dirty="0" smtClean="0"/>
              <a:t>Internet (opsional)</a:t>
            </a:r>
            <a:endParaRPr lang="id-ID" sz="16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B-4. Desain</a:t>
            </a:r>
            <a:endParaRPr lang="en-US" dirty="0"/>
          </a:p>
        </p:txBody>
      </p:sp>
      <p:sp>
        <p:nvSpPr>
          <p:cNvPr id="3" name="Rectangle 2"/>
          <p:cNvSpPr/>
          <p:nvPr/>
        </p:nvSpPr>
        <p:spPr>
          <a:xfrm>
            <a:off x="1023240" y="1340768"/>
            <a:ext cx="7076786" cy="1512168"/>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Aplication Design</a:t>
            </a:r>
            <a:endParaRPr lang="en-GB" sz="4400" b="1" dirty="0">
              <a:solidFill>
                <a:schemeClr val="tx1"/>
              </a:solidFill>
            </a:endParaRPr>
          </a:p>
        </p:txBody>
      </p:sp>
      <p:sp>
        <p:nvSpPr>
          <p:cNvPr id="4" name="Rectangle 3"/>
          <p:cNvSpPr/>
          <p:nvPr/>
        </p:nvSpPr>
        <p:spPr>
          <a:xfrm>
            <a:off x="1043608" y="2924944"/>
            <a:ext cx="3476752" cy="16561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DFD</a:t>
            </a:r>
            <a:endParaRPr lang="en-GB" sz="4400" b="1" dirty="0">
              <a:solidFill>
                <a:schemeClr val="tx1"/>
              </a:solidFill>
            </a:endParaRPr>
          </a:p>
        </p:txBody>
      </p:sp>
      <p:sp>
        <p:nvSpPr>
          <p:cNvPr id="5" name="Rectangle 4"/>
          <p:cNvSpPr/>
          <p:nvPr/>
        </p:nvSpPr>
        <p:spPr>
          <a:xfrm>
            <a:off x="4572000" y="2924944"/>
            <a:ext cx="3548760" cy="165618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smtClean="0">
                <a:solidFill>
                  <a:schemeClr val="tx1"/>
                </a:solidFill>
              </a:rPr>
              <a:t>Database Design</a:t>
            </a:r>
            <a:endParaRPr lang="en-GB" sz="3200" b="1" dirty="0">
              <a:solidFill>
                <a:schemeClr val="tx1"/>
              </a:solidFill>
            </a:endParaRPr>
          </a:p>
        </p:txBody>
      </p:sp>
      <p:sp>
        <p:nvSpPr>
          <p:cNvPr id="6" name="Rectangle 5"/>
          <p:cNvSpPr/>
          <p:nvPr/>
        </p:nvSpPr>
        <p:spPr>
          <a:xfrm>
            <a:off x="1043608" y="4653136"/>
            <a:ext cx="7076786" cy="1512168"/>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smtClean="0">
                <a:solidFill>
                  <a:schemeClr val="tx1"/>
                </a:solidFill>
              </a:rPr>
              <a:t>         Run Aplication</a:t>
            </a:r>
            <a:endParaRPr lang="en-GB" sz="4400" b="1" dirty="0">
              <a:solidFill>
                <a:schemeClr val="tx1"/>
              </a:solidFill>
            </a:endParaRPr>
          </a:p>
        </p:txBody>
      </p:sp>
      <p:pic>
        <p:nvPicPr>
          <p:cNvPr id="13314" name="Picture 2" descr="C:\Documents and Settings\Feldy\My Documents\Downloads\windows8_icons\Media_Controls\play\play-512.png"/>
          <p:cNvPicPr>
            <a:picLocks noChangeAspect="1" noChangeArrowheads="1"/>
          </p:cNvPicPr>
          <p:nvPr/>
        </p:nvPicPr>
        <p:blipFill>
          <a:blip r:embed="rId2" cstate="print"/>
          <a:srcRect/>
          <a:stretch>
            <a:fillRect/>
          </a:stretch>
        </p:blipFill>
        <p:spPr bwMode="auto">
          <a:xfrm>
            <a:off x="2123728" y="4869160"/>
            <a:ext cx="1080120" cy="108012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id-ID" dirty="0" smtClean="0"/>
              <a:t>. P</a:t>
            </a:r>
            <a:r>
              <a:rPr lang="en-US" dirty="0" err="1" smtClean="0"/>
              <a:t>engenalan</a:t>
            </a:r>
            <a:r>
              <a:rPr lang="en-US" dirty="0" smtClean="0"/>
              <a:t> </a:t>
            </a:r>
            <a:r>
              <a:rPr lang="id-ID" dirty="0" smtClean="0"/>
              <a:t>&amp; T</a:t>
            </a:r>
            <a:r>
              <a:rPr lang="en-US" dirty="0" err="1" smtClean="0"/>
              <a:t>ujuan</a:t>
            </a:r>
            <a:endParaRPr lang="en-GB" dirty="0"/>
          </a:p>
        </p:txBody>
      </p:sp>
      <p:sp>
        <p:nvSpPr>
          <p:cNvPr id="28" name="Subtitle 2"/>
          <p:cNvSpPr txBox="1">
            <a:spLocks/>
          </p:cNvSpPr>
          <p:nvPr/>
        </p:nvSpPr>
        <p:spPr>
          <a:xfrm>
            <a:off x="467544" y="1268760"/>
            <a:ext cx="7776864" cy="1872208"/>
          </a:xfrm>
          <a:prstGeom prst="rect">
            <a:avLst/>
          </a:prstGeom>
        </p:spPr>
        <p:txBody>
          <a:bodyPr/>
          <a:lstStyle/>
          <a:p>
            <a:r>
              <a:rPr lang="en-US" sz="2000" dirty="0" smtClean="0"/>
              <a:t>	</a:t>
            </a:r>
            <a:r>
              <a:rPr lang="id-ID" sz="2000" dirty="0" smtClean="0"/>
              <a:t>Suatu program Pengendalian Data Terintegrasi Pemakaian Gas Pelanggan dibuat sebagaimana tujuan dibangunnya suatu software, yaitu sebagai suatu jalan keluar dimana pada saat ini sangat dibutuhkan suatu sistem yang dapat membuat atau mengolah Laporan/data dengan mudah dan cepat.</a:t>
            </a:r>
          </a:p>
          <a:p>
            <a:endParaRPr lang="id-ID" sz="2000" dirty="0" smtClean="0"/>
          </a:p>
          <a:p>
            <a:r>
              <a:rPr lang="id-ID" sz="2000" dirty="0" smtClean="0"/>
              <a:t>Adapun keuntungan ketika kita menggunakan suatu software adalah :</a:t>
            </a:r>
          </a:p>
        </p:txBody>
      </p:sp>
      <p:sp>
        <p:nvSpPr>
          <p:cNvPr id="29" name="Rectangle 28"/>
          <p:cNvSpPr/>
          <p:nvPr/>
        </p:nvSpPr>
        <p:spPr>
          <a:xfrm>
            <a:off x="181624" y="4427820"/>
            <a:ext cx="2160384"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414016" y="4427820"/>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1" name="Rectangle 30"/>
          <p:cNvSpPr/>
          <p:nvPr/>
        </p:nvSpPr>
        <p:spPr>
          <a:xfrm>
            <a:off x="4646264" y="4427820"/>
            <a:ext cx="2157984"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2" name="Rectangle 31"/>
          <p:cNvSpPr/>
          <p:nvPr/>
        </p:nvSpPr>
        <p:spPr>
          <a:xfrm>
            <a:off x="6878512" y="4427820"/>
            <a:ext cx="2157984"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a:solidFill>
                <a:schemeClr val="tx1"/>
              </a:solidFill>
            </a:endParaRPr>
          </a:p>
        </p:txBody>
      </p:sp>
      <p:sp>
        <p:nvSpPr>
          <p:cNvPr id="33" name="Oval 32"/>
          <p:cNvSpPr/>
          <p:nvPr/>
        </p:nvSpPr>
        <p:spPr>
          <a:xfrm>
            <a:off x="90177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smtClean="0">
                <a:solidFill>
                  <a:schemeClr val="tx1"/>
                </a:solidFill>
              </a:rPr>
              <a:t>1</a:t>
            </a:r>
            <a:endParaRPr lang="en-GB" sz="4000" b="1">
              <a:solidFill>
                <a:schemeClr val="tx1"/>
              </a:solidFill>
            </a:endParaRPr>
          </a:p>
        </p:txBody>
      </p:sp>
      <p:sp>
        <p:nvSpPr>
          <p:cNvPr id="34" name="Oval 33"/>
          <p:cNvSpPr/>
          <p:nvPr/>
        </p:nvSpPr>
        <p:spPr>
          <a:xfrm>
            <a:off x="313409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35" name="Oval 34"/>
          <p:cNvSpPr/>
          <p:nvPr/>
        </p:nvSpPr>
        <p:spPr>
          <a:xfrm>
            <a:off x="5366344"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3</a:t>
            </a:r>
          </a:p>
        </p:txBody>
      </p:sp>
      <p:sp>
        <p:nvSpPr>
          <p:cNvPr id="36" name="Oval 35"/>
          <p:cNvSpPr/>
          <p:nvPr/>
        </p:nvSpPr>
        <p:spPr>
          <a:xfrm>
            <a:off x="7524256" y="464384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4</a:t>
            </a:r>
          </a:p>
        </p:txBody>
      </p:sp>
      <p:sp>
        <p:nvSpPr>
          <p:cNvPr id="37" name="TextBox 36"/>
          <p:cNvSpPr txBox="1"/>
          <p:nvPr/>
        </p:nvSpPr>
        <p:spPr>
          <a:xfrm>
            <a:off x="51946" y="4058488"/>
            <a:ext cx="2287806" cy="369332"/>
          </a:xfrm>
          <a:prstGeom prst="rect">
            <a:avLst/>
          </a:prstGeom>
          <a:noFill/>
        </p:spPr>
        <p:txBody>
          <a:bodyPr wrap="none" rtlCol="0">
            <a:spAutoFit/>
          </a:bodyPr>
          <a:lstStyle/>
          <a:p>
            <a:pPr algn="ctr"/>
            <a:r>
              <a:rPr lang="en-GB" dirty="0" err="1" smtClean="0"/>
              <a:t>Menghemat</a:t>
            </a:r>
            <a:r>
              <a:rPr lang="en-GB" dirty="0" smtClean="0"/>
              <a:t> Material</a:t>
            </a:r>
          </a:p>
        </p:txBody>
      </p:sp>
      <p:sp>
        <p:nvSpPr>
          <p:cNvPr id="38" name="TextBox 37"/>
          <p:cNvSpPr txBox="1"/>
          <p:nvPr/>
        </p:nvSpPr>
        <p:spPr>
          <a:xfrm>
            <a:off x="4860032" y="4077072"/>
            <a:ext cx="1595309" cy="369332"/>
          </a:xfrm>
          <a:prstGeom prst="rect">
            <a:avLst/>
          </a:prstGeom>
          <a:noFill/>
        </p:spPr>
        <p:txBody>
          <a:bodyPr wrap="none" rtlCol="0">
            <a:spAutoFit/>
          </a:bodyPr>
          <a:lstStyle/>
          <a:p>
            <a:pPr algn="r"/>
            <a:r>
              <a:rPr lang="en-GB" dirty="0" err="1" smtClean="0"/>
              <a:t>Mempercepat</a:t>
            </a:r>
            <a:endParaRPr lang="en-GB" dirty="0"/>
          </a:p>
        </p:txBody>
      </p:sp>
      <p:sp>
        <p:nvSpPr>
          <p:cNvPr id="39" name="TextBox 38"/>
          <p:cNvSpPr txBox="1"/>
          <p:nvPr/>
        </p:nvSpPr>
        <p:spPr>
          <a:xfrm>
            <a:off x="2357218" y="5723964"/>
            <a:ext cx="1710726" cy="369332"/>
          </a:xfrm>
          <a:prstGeom prst="rect">
            <a:avLst/>
          </a:prstGeom>
          <a:noFill/>
        </p:spPr>
        <p:txBody>
          <a:bodyPr wrap="none" rtlCol="0">
            <a:spAutoFit/>
          </a:bodyPr>
          <a:lstStyle/>
          <a:p>
            <a:pPr algn="r"/>
            <a:r>
              <a:rPr lang="id-ID" dirty="0" smtClean="0"/>
              <a:t>Efisiensi waktu</a:t>
            </a:r>
            <a:endParaRPr lang="en-GB" dirty="0"/>
          </a:p>
        </p:txBody>
      </p:sp>
      <p:sp>
        <p:nvSpPr>
          <p:cNvPr id="40" name="TextBox 39"/>
          <p:cNvSpPr txBox="1"/>
          <p:nvPr/>
        </p:nvSpPr>
        <p:spPr>
          <a:xfrm>
            <a:off x="4554584" y="5714672"/>
            <a:ext cx="2326278" cy="369332"/>
          </a:xfrm>
          <a:prstGeom prst="rect">
            <a:avLst/>
          </a:prstGeom>
          <a:noFill/>
        </p:spPr>
        <p:txBody>
          <a:bodyPr wrap="none" rtlCol="0">
            <a:spAutoFit/>
          </a:bodyPr>
          <a:lstStyle/>
          <a:p>
            <a:pPr algn="ctr"/>
            <a:r>
              <a:rPr lang="en-GB" dirty="0" err="1" smtClean="0"/>
              <a:t>Pengolahan</a:t>
            </a:r>
            <a:r>
              <a:rPr lang="en-GB" dirty="0" smtClean="0"/>
              <a:t> </a:t>
            </a:r>
            <a:r>
              <a:rPr lang="en-GB" dirty="0" err="1" smtClean="0"/>
              <a:t>Laporan</a:t>
            </a:r>
            <a:endParaRPr lang="en-GB" dirty="0"/>
          </a:p>
        </p:txBody>
      </p:sp>
      <p:sp>
        <p:nvSpPr>
          <p:cNvPr id="41" name="TextBox 40"/>
          <p:cNvSpPr txBox="1"/>
          <p:nvPr/>
        </p:nvSpPr>
        <p:spPr>
          <a:xfrm>
            <a:off x="6976571" y="4067780"/>
            <a:ext cx="1915909" cy="369332"/>
          </a:xfrm>
          <a:prstGeom prst="rect">
            <a:avLst/>
          </a:prstGeom>
          <a:noFill/>
        </p:spPr>
        <p:txBody>
          <a:bodyPr wrap="none" rtlCol="0">
            <a:spAutoFit/>
          </a:bodyPr>
          <a:lstStyle/>
          <a:p>
            <a:pPr algn="r"/>
            <a:r>
              <a:rPr lang="en-GB" dirty="0" err="1" smtClean="0"/>
              <a:t>Keamanan</a:t>
            </a:r>
            <a:r>
              <a:rPr lang="en-GB" dirty="0" smtClean="0"/>
              <a:t> Data</a:t>
            </a:r>
            <a:endParaRPr lang="en-GB" dirty="0"/>
          </a:p>
        </p:txBody>
      </p:sp>
      <p:sp>
        <p:nvSpPr>
          <p:cNvPr id="42" name="TextBox 41"/>
          <p:cNvSpPr txBox="1"/>
          <p:nvPr/>
        </p:nvSpPr>
        <p:spPr>
          <a:xfrm>
            <a:off x="7092280" y="5733256"/>
            <a:ext cx="1522789" cy="369332"/>
          </a:xfrm>
          <a:prstGeom prst="rect">
            <a:avLst/>
          </a:prstGeom>
          <a:noFill/>
        </p:spPr>
        <p:txBody>
          <a:bodyPr wrap="none" rtlCol="0">
            <a:spAutoFit/>
          </a:bodyPr>
          <a:lstStyle/>
          <a:p>
            <a:pPr algn="r"/>
            <a:r>
              <a:rPr lang="en-GB" dirty="0" smtClean="0"/>
              <a:t>Yang </a:t>
            </a:r>
            <a:r>
              <a:rPr lang="en-GB" dirty="0" err="1" smtClean="0"/>
              <a:t>Terjaga</a:t>
            </a:r>
            <a:endParaRPr lang="en-GB" dirty="0"/>
          </a:p>
        </p:txBody>
      </p:sp>
    </p:spTree>
    <p:extLst>
      <p:ext uri="{BB962C8B-B14F-4D97-AF65-F5344CB8AC3E}">
        <p14:creationId xmlns="" xmlns:p14="http://schemas.microsoft.com/office/powerpoint/2010/main" val="80126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Our workflow</a:t>
            </a:r>
            <a:endParaRPr lang="en-GB" dirty="0"/>
          </a:p>
        </p:txBody>
      </p:sp>
      <p:sp>
        <p:nvSpPr>
          <p:cNvPr id="9" name="Right Arrow 8"/>
          <p:cNvSpPr/>
          <p:nvPr/>
        </p:nvSpPr>
        <p:spPr>
          <a:xfrm rot="16200000">
            <a:off x="899592"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251520" y="5229200"/>
            <a:ext cx="1656184" cy="1080120"/>
            <a:chOff x="3203848" y="5085184"/>
            <a:chExt cx="1656184" cy="1080120"/>
          </a:xfrm>
        </p:grpSpPr>
        <p:sp>
          <p:nvSpPr>
            <p:cNvPr id="17" name="Rectangle 16"/>
            <p:cNvSpPr/>
            <p:nvPr/>
          </p:nvSpPr>
          <p:spPr>
            <a:xfrm>
              <a:off x="3203848" y="5085184"/>
              <a:ext cx="1656184" cy="108012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pic>
          <p:nvPicPr>
            <p:cNvPr id="18" name="Picture 7" descr="C:\Program Files (x86)\Microsoft Office\MEDIA\CAGCAT10\j0187423.wm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67944" y="5229200"/>
              <a:ext cx="749808" cy="77750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1" descr="C:\Program Files (x86)\Microsoft Office\MEDIA\CAGCAT10\j0199549.wm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5856" y="5229200"/>
              <a:ext cx="714603" cy="76740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8" name="Rectangle 27"/>
          <p:cNvSpPr/>
          <p:nvPr/>
        </p:nvSpPr>
        <p:spPr>
          <a:xfrm>
            <a:off x="1979712" y="5229200"/>
            <a:ext cx="1656184" cy="10801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pic>
        <p:nvPicPr>
          <p:cNvPr id="29" name="Picture 7" descr="C:\Program Files (x86)\Microsoft Office\MEDIA\CAGCAT10\j0187423.wm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5373216"/>
            <a:ext cx="749808" cy="777504"/>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11" descr="C:\Program Files (x86)\Microsoft Office\MEDIA\CAGCAT10\j0199549.wm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1720" y="5373216"/>
            <a:ext cx="714603" cy="767404"/>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Right Arrow 30"/>
          <p:cNvSpPr/>
          <p:nvPr/>
        </p:nvSpPr>
        <p:spPr>
          <a:xfrm rot="16200000">
            <a:off x="2555776"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6200000">
            <a:off x="899592"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6200000">
            <a:off x="1763688"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6200000">
            <a:off x="2555776"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683568" y="1700808"/>
            <a:ext cx="2592288" cy="1296144"/>
            <a:chOff x="611560" y="1628800"/>
            <a:chExt cx="2592288" cy="1296144"/>
          </a:xfrm>
        </p:grpSpPr>
        <p:sp>
          <p:nvSpPr>
            <p:cNvPr id="42" name="Rectangle 41"/>
            <p:cNvSpPr/>
            <p:nvPr/>
          </p:nvSpPr>
          <p:spPr>
            <a:xfrm>
              <a:off x="611560" y="1628800"/>
              <a:ext cx="2592288"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69" name="Picture 5" descr="C:\Documents and Settings\Feldy\My Documents\Downloads\windows8_icons\Users\user\user-512.png"/>
            <p:cNvPicPr>
              <a:picLocks noChangeAspect="1" noChangeArrowheads="1"/>
            </p:cNvPicPr>
            <p:nvPr/>
          </p:nvPicPr>
          <p:blipFill>
            <a:blip r:embed="rId4" cstate="print"/>
            <a:srcRect/>
            <a:stretch>
              <a:fillRect/>
            </a:stretch>
          </p:blipFill>
          <p:spPr bwMode="auto">
            <a:xfrm>
              <a:off x="683568" y="1772816"/>
              <a:ext cx="1029915" cy="1029915"/>
            </a:xfrm>
            <a:prstGeom prst="rect">
              <a:avLst/>
            </a:prstGeom>
            <a:noFill/>
          </p:spPr>
        </p:pic>
        <p:pic>
          <p:nvPicPr>
            <p:cNvPr id="11270" name="Picture 6" descr="C:\Documents and Settings\Feldy\My Documents\Downloads\windows8_icons\Compter_Hardware\keyboard\keyboard-512.png"/>
            <p:cNvPicPr>
              <a:picLocks noChangeAspect="1" noChangeArrowheads="1"/>
            </p:cNvPicPr>
            <p:nvPr/>
          </p:nvPicPr>
          <p:blipFill>
            <a:blip r:embed="rId5" cstate="print"/>
            <a:srcRect/>
            <a:stretch>
              <a:fillRect/>
            </a:stretch>
          </p:blipFill>
          <p:spPr bwMode="auto">
            <a:xfrm>
              <a:off x="1907704" y="1916832"/>
              <a:ext cx="936104" cy="936104"/>
            </a:xfrm>
            <a:prstGeom prst="rect">
              <a:avLst/>
            </a:prstGeom>
            <a:noFill/>
          </p:spPr>
        </p:pic>
      </p:grpSp>
      <p:grpSp>
        <p:nvGrpSpPr>
          <p:cNvPr id="52" name="Group 51"/>
          <p:cNvGrpSpPr/>
          <p:nvPr/>
        </p:nvGrpSpPr>
        <p:grpSpPr>
          <a:xfrm>
            <a:off x="6660232" y="4869160"/>
            <a:ext cx="2157984" cy="1296144"/>
            <a:chOff x="6804248" y="4941168"/>
            <a:chExt cx="2157984" cy="1296144"/>
          </a:xfrm>
        </p:grpSpPr>
        <p:sp>
          <p:nvSpPr>
            <p:cNvPr id="43" name="Rectangle 42"/>
            <p:cNvSpPr/>
            <p:nvPr/>
          </p:nvSpPr>
          <p:spPr>
            <a:xfrm>
              <a:off x="6804248" y="4941168"/>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71" name="Picture 7" descr="C:\Documents and Settings\Feldy\My Documents\Downloads\windows8_icons\Compter_Hardware\monitor\monitor-512.png"/>
            <p:cNvPicPr>
              <a:picLocks noChangeAspect="1" noChangeArrowheads="1"/>
            </p:cNvPicPr>
            <p:nvPr/>
          </p:nvPicPr>
          <p:blipFill>
            <a:blip r:embed="rId6" cstate="print"/>
            <a:srcRect/>
            <a:stretch>
              <a:fillRect/>
            </a:stretch>
          </p:blipFill>
          <p:spPr bwMode="auto">
            <a:xfrm>
              <a:off x="7020272" y="5229200"/>
              <a:ext cx="864096" cy="864096"/>
            </a:xfrm>
            <a:prstGeom prst="rect">
              <a:avLst/>
            </a:prstGeom>
            <a:noFill/>
          </p:spPr>
        </p:pic>
        <p:pic>
          <p:nvPicPr>
            <p:cNvPr id="11272"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884368" y="5157192"/>
              <a:ext cx="962173" cy="962173"/>
            </a:xfrm>
            <a:prstGeom prst="rect">
              <a:avLst/>
            </a:prstGeom>
            <a:noFill/>
          </p:spPr>
        </p:pic>
      </p:grpSp>
      <p:sp>
        <p:nvSpPr>
          <p:cNvPr id="45" name="Freeform 18"/>
          <p:cNvSpPr>
            <a:spLocks noEditPoints="1"/>
          </p:cNvSpPr>
          <p:nvPr/>
        </p:nvSpPr>
        <p:spPr bwMode="auto">
          <a:xfrm>
            <a:off x="2472432" y="3861048"/>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8"/>
          <p:cNvSpPr>
            <a:spLocks noEditPoints="1"/>
          </p:cNvSpPr>
          <p:nvPr/>
        </p:nvSpPr>
        <p:spPr bwMode="auto">
          <a:xfrm>
            <a:off x="888255" y="3879889"/>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1" name="Group 50"/>
          <p:cNvGrpSpPr/>
          <p:nvPr/>
        </p:nvGrpSpPr>
        <p:grpSpPr>
          <a:xfrm>
            <a:off x="6012160" y="1844824"/>
            <a:ext cx="2808312" cy="1296144"/>
            <a:chOff x="6012160" y="1484784"/>
            <a:chExt cx="2808312" cy="1296144"/>
          </a:xfrm>
        </p:grpSpPr>
        <p:sp>
          <p:nvSpPr>
            <p:cNvPr id="37" name="Rectangle 36"/>
            <p:cNvSpPr/>
            <p:nvPr/>
          </p:nvSpPr>
          <p:spPr>
            <a:xfrm>
              <a:off x="6012160" y="1484784"/>
              <a:ext cx="2808312"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descr="C:\Documents and Settings\Feldy\My Documents\Downloads\windows8_icons\Compter_Hardware\notebook\notebook-512_.png"/>
            <p:cNvPicPr>
              <a:picLocks noChangeAspect="1" noChangeArrowheads="1"/>
            </p:cNvPicPr>
            <p:nvPr/>
          </p:nvPicPr>
          <p:blipFill>
            <a:blip r:embed="rId8" cstate="print"/>
            <a:stretch>
              <a:fillRect/>
            </a:stretch>
          </p:blipFill>
          <p:spPr bwMode="auto">
            <a:xfrm>
              <a:off x="7596336" y="1556792"/>
              <a:ext cx="1080120" cy="1080120"/>
            </a:xfrm>
            <a:prstGeom prst="rect">
              <a:avLst/>
            </a:prstGeom>
            <a:noFill/>
            <a:ln>
              <a:noFill/>
            </a:ln>
          </p:spPr>
          <p:style>
            <a:lnRef idx="1">
              <a:schemeClr val="dk1"/>
            </a:lnRef>
            <a:fillRef idx="3">
              <a:schemeClr val="dk1"/>
            </a:fillRef>
            <a:effectRef idx="2">
              <a:schemeClr val="dk1"/>
            </a:effectRef>
            <a:fontRef idx="minor">
              <a:schemeClr val="lt1"/>
            </a:fontRef>
          </p:style>
        </p:pic>
        <p:sp>
          <p:nvSpPr>
            <p:cNvPr id="33" name="Freeform 13"/>
            <p:cNvSpPr>
              <a:spLocks noEditPoints="1"/>
            </p:cNvSpPr>
            <p:nvPr/>
          </p:nvSpPr>
          <p:spPr bwMode="auto">
            <a:xfrm>
              <a:off x="6804248" y="1556792"/>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3"/>
            <p:cNvSpPr>
              <a:spLocks noEditPoints="1"/>
            </p:cNvSpPr>
            <p:nvPr/>
          </p:nvSpPr>
          <p:spPr bwMode="auto">
            <a:xfrm>
              <a:off x="6804248" y="2132856"/>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noEditPoints="1"/>
            </p:cNvSpPr>
            <p:nvPr/>
          </p:nvSpPr>
          <p:spPr bwMode="auto">
            <a:xfrm>
              <a:off x="6084168" y="1844824"/>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3" name="Freeform 35"/>
          <p:cNvSpPr>
            <a:spLocks noEditPoints="1"/>
          </p:cNvSpPr>
          <p:nvPr/>
        </p:nvSpPr>
        <p:spPr bwMode="auto">
          <a:xfrm>
            <a:off x="3995936" y="1196752"/>
            <a:ext cx="1528077" cy="100811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Right Arrow 53"/>
          <p:cNvSpPr/>
          <p:nvPr/>
        </p:nvSpPr>
        <p:spPr>
          <a:xfrm rot="18900000">
            <a:off x="3509352" y="2006312"/>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rot="2700000">
            <a:off x="5453569" y="222233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364088" y="1196752"/>
            <a:ext cx="4104456" cy="4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dirty="0" smtClean="0">
                <a:solidFill>
                  <a:schemeClr val="tx1"/>
                </a:solidFill>
              </a:rPr>
              <a:t>Via VPN (Virtual Private Network)</a:t>
            </a:r>
            <a:endParaRPr lang="en-GB" dirty="0">
              <a:solidFill>
                <a:schemeClr val="tx1"/>
              </a:solidFill>
            </a:endParaRPr>
          </a:p>
        </p:txBody>
      </p:sp>
      <p:sp>
        <p:nvSpPr>
          <p:cNvPr id="57" name="Bent-Up Arrow 56"/>
          <p:cNvSpPr/>
          <p:nvPr/>
        </p:nvSpPr>
        <p:spPr>
          <a:xfrm flipH="1">
            <a:off x="4211960" y="2420888"/>
            <a:ext cx="2248450" cy="3528392"/>
          </a:xfrm>
          <a:prstGeom prst="bentUpArrow">
            <a:avLst>
              <a:gd name="adj1" fmla="val 12854"/>
              <a:gd name="adj2" fmla="val 25000"/>
              <a:gd name="adj3" fmla="val 2135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p:cNvSpPr/>
          <p:nvPr/>
        </p:nvSpPr>
        <p:spPr>
          <a:xfrm>
            <a:off x="251520" y="479715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1</a:t>
            </a:r>
            <a:endParaRPr lang="en-GB" sz="2000" b="1" dirty="0">
              <a:solidFill>
                <a:schemeClr val="tx1"/>
              </a:solidFill>
            </a:endParaRPr>
          </a:p>
        </p:txBody>
      </p:sp>
      <p:sp>
        <p:nvSpPr>
          <p:cNvPr id="59" name="Oval 58"/>
          <p:cNvSpPr/>
          <p:nvPr/>
        </p:nvSpPr>
        <p:spPr>
          <a:xfrm>
            <a:off x="1835696" y="407707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2</a:t>
            </a:r>
            <a:endParaRPr lang="en-GB" sz="2000" b="1" dirty="0">
              <a:solidFill>
                <a:schemeClr val="tx1"/>
              </a:solidFill>
            </a:endParaRPr>
          </a:p>
        </p:txBody>
      </p:sp>
      <p:sp>
        <p:nvSpPr>
          <p:cNvPr id="60" name="Oval 59"/>
          <p:cNvSpPr/>
          <p:nvPr/>
        </p:nvSpPr>
        <p:spPr>
          <a:xfrm>
            <a:off x="1763688" y="126876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3</a:t>
            </a:r>
            <a:endParaRPr lang="en-GB" sz="2000" b="1" dirty="0">
              <a:solidFill>
                <a:schemeClr val="tx1"/>
              </a:solidFill>
            </a:endParaRPr>
          </a:p>
        </p:txBody>
      </p:sp>
      <p:sp>
        <p:nvSpPr>
          <p:cNvPr id="61" name="Oval 60"/>
          <p:cNvSpPr/>
          <p:nvPr/>
        </p:nvSpPr>
        <p:spPr>
          <a:xfrm>
            <a:off x="7236296" y="321297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4</a:t>
            </a:r>
            <a:endParaRPr lang="en-GB" sz="2000" b="1" dirty="0">
              <a:solidFill>
                <a:schemeClr val="tx1"/>
              </a:solidFill>
            </a:endParaRPr>
          </a:p>
        </p:txBody>
      </p:sp>
      <p:sp>
        <p:nvSpPr>
          <p:cNvPr id="62" name="Oval 61"/>
          <p:cNvSpPr/>
          <p:nvPr/>
        </p:nvSpPr>
        <p:spPr>
          <a:xfrm>
            <a:off x="6012160" y="508518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5</a:t>
            </a:r>
            <a:endParaRPr lang="en-GB" sz="2000" b="1" dirty="0">
              <a:solidFill>
                <a:schemeClr val="tx1"/>
              </a:solidFill>
            </a:endParaRPr>
          </a:p>
        </p:txBody>
      </p:sp>
    </p:spTree>
    <p:extLst>
      <p:ext uri="{BB962C8B-B14F-4D97-AF65-F5344CB8AC3E}">
        <p14:creationId xmlns="" xmlns:p14="http://schemas.microsoft.com/office/powerpoint/2010/main" val="20543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ln/>
        </p:spPr>
        <p:style>
          <a:lnRef idx="0">
            <a:schemeClr val="dk1"/>
          </a:lnRef>
          <a:fillRef idx="1001">
            <a:schemeClr val="dk1"/>
          </a:fillRef>
          <a:effectRef idx="3">
            <a:schemeClr val="dk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p:txBody>
          <a:bodyPr/>
          <a:lstStyle/>
          <a:p>
            <a:r>
              <a:rPr lang="en-GB" smtClean="0"/>
              <a:t>Alur pertama</a:t>
            </a:r>
            <a:endParaRPr lang="en-GB" dirty="0"/>
          </a:p>
        </p:txBody>
      </p:sp>
      <p:grpSp>
        <p:nvGrpSpPr>
          <p:cNvPr id="26" name="Group 25"/>
          <p:cNvGrpSpPr/>
          <p:nvPr/>
        </p:nvGrpSpPr>
        <p:grpSpPr>
          <a:xfrm>
            <a:off x="453896" y="3270582"/>
            <a:ext cx="1440160" cy="964907"/>
            <a:chOff x="453896" y="3270582"/>
            <a:chExt cx="1440160" cy="964907"/>
          </a:xfrm>
        </p:grpSpPr>
        <p:sp>
          <p:nvSpPr>
            <p:cNvPr id="30" name="Rectangle 29">
              <a:hlinkClick r:id="rId2"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6" descr="C:\Documents and Settings\Feldy\My Documents\Downloads\windows8_icons\Compter_Hardware\keyboard\keyboard-512.png"/>
            <p:cNvPicPr>
              <a:picLocks noChangeAspect="1" noChangeArrowheads="1"/>
            </p:cNvPicPr>
            <p:nvPr/>
          </p:nvPicPr>
          <p:blipFill>
            <a:blip r:embed="rId3" cstate="print"/>
            <a:srcRect/>
            <a:stretch>
              <a:fillRect/>
            </a:stretch>
          </p:blipFill>
          <p:spPr bwMode="auto">
            <a:xfrm>
              <a:off x="683568" y="3339504"/>
              <a:ext cx="936104" cy="895985"/>
            </a:xfrm>
            <a:prstGeom prst="rect">
              <a:avLst/>
            </a:prstGeom>
            <a:noFill/>
          </p:spPr>
        </p:pic>
      </p:grpSp>
      <p:grpSp>
        <p:nvGrpSpPr>
          <p:cNvPr id="27" name="Group 26"/>
          <p:cNvGrpSpPr/>
          <p:nvPr/>
        </p:nvGrpSpPr>
        <p:grpSpPr>
          <a:xfrm>
            <a:off x="453896" y="4235490"/>
            <a:ext cx="1444752" cy="964907"/>
            <a:chOff x="453896" y="4235490"/>
            <a:chExt cx="1444752" cy="964907"/>
          </a:xfrm>
        </p:grpSpPr>
        <p:sp>
          <p:nvSpPr>
            <p:cNvPr id="32" name="Rectangle 31">
              <a:hlinkClick r:id="rId4"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2" descr="C:\Documents and Settings\Feldy\My Documents\Downloads\windows8_icons\Compter_Hardware\notebook\notebook-512_.png"/>
            <p:cNvPicPr>
              <a:picLocks noChangeAspect="1" noChangeArrowheads="1"/>
            </p:cNvPicPr>
            <p:nvPr/>
          </p:nvPicPr>
          <p:blipFill>
            <a:blip r:embed="rId5"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31" name="Rectangle 30">
              <a:hlinkClick r:id="rId6"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5"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55576" y="5269319"/>
              <a:ext cx="864096" cy="827063"/>
            </a:xfrm>
            <a:prstGeom prst="rect">
              <a:avLst/>
            </a:prstGeom>
            <a:noFill/>
          </p:spPr>
        </p:pic>
      </p:grpSp>
      <p:grpSp>
        <p:nvGrpSpPr>
          <p:cNvPr id="22" name="Group 21"/>
          <p:cNvGrpSpPr/>
          <p:nvPr/>
        </p:nvGrpSpPr>
        <p:grpSpPr>
          <a:xfrm>
            <a:off x="453896" y="1340768"/>
            <a:ext cx="1440160" cy="936104"/>
            <a:chOff x="453896" y="1340768"/>
            <a:chExt cx="1440160" cy="936104"/>
          </a:xfrm>
        </p:grpSpPr>
        <p:sp>
          <p:nvSpPr>
            <p:cNvPr id="16" name="Rectangle 15">
              <a:hlinkClick r:id="rId8"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7" descr="C:\Program Files (x86)\Microsoft Office\MEDIA\CAGCAT10\j0187423.wmf"/>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17" name="Picture 11" descr="C:\Program Files (x86)\Microsoft Office\MEDIA\CAGCAT10\j0199549.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9" name="Freeform 5">
            <a:hlinkClick r:id="rId11"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5" name="Group 24"/>
          <p:cNvGrpSpPr/>
          <p:nvPr/>
        </p:nvGrpSpPr>
        <p:grpSpPr>
          <a:xfrm>
            <a:off x="453896" y="2276873"/>
            <a:ext cx="1440160" cy="993710"/>
            <a:chOff x="453896" y="2276873"/>
            <a:chExt cx="1440160" cy="993710"/>
          </a:xfrm>
        </p:grpSpPr>
        <p:sp>
          <p:nvSpPr>
            <p:cNvPr id="20" name="Rectangle 19">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1"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TextBox 22"/>
          <p:cNvSpPr txBox="1"/>
          <p:nvPr/>
        </p:nvSpPr>
        <p:spPr>
          <a:xfrm>
            <a:off x="1979712" y="1412776"/>
            <a:ext cx="6624736" cy="3970318"/>
          </a:xfrm>
          <a:prstGeom prst="rect">
            <a:avLst/>
          </a:prstGeom>
          <a:noFill/>
        </p:spPr>
        <p:txBody>
          <a:bodyPr wrap="square" rtlCol="0">
            <a:spAutoFit/>
          </a:bodyPr>
          <a:lstStyle/>
          <a:p>
            <a:r>
              <a:rPr lang="en-US" sz="2100" dirty="0" smtClean="0">
                <a:solidFill>
                  <a:srgbClr val="0B3261"/>
                </a:solidFill>
              </a:rPr>
              <a:t>	</a:t>
            </a:r>
            <a:r>
              <a:rPr lang="id-ID" sz="2100" dirty="0" smtClean="0">
                <a:solidFill>
                  <a:srgbClr val="0B3261"/>
                </a:solidFill>
              </a:rPr>
              <a:t>Pada 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sz="2100" dirty="0" smtClean="0">
              <a:solidFill>
                <a:srgbClr val="0B3261"/>
              </a:solidFill>
            </a:endParaRPr>
          </a:p>
          <a:p>
            <a:r>
              <a:rPr lang="en-US" sz="2100" dirty="0" smtClean="0">
                <a:solidFill>
                  <a:srgbClr val="0B3261"/>
                </a:solidFill>
              </a:rPr>
              <a:t>	</a:t>
            </a:r>
            <a:r>
              <a:rPr lang="id-ID" sz="2100" dirty="0" smtClean="0">
                <a:solidFill>
                  <a:srgbClr val="0B3261"/>
                </a:solidFill>
              </a:rPr>
              <a:t>Adapun item pekerjaan yang tidak terlupakan adalah mencatat secara manual pengukuran pemakaian gas pelanggan secara berkala (1 Bulan) untuk selanjutnya dijadikan acuan penagihan (Billing) pemakaian gas pelanggan tersebut.</a:t>
            </a:r>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kedua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12776"/>
            <a:ext cx="6624736" cy="1938992"/>
          </a:xfrm>
          <a:prstGeom prst="rect">
            <a:avLst/>
          </a:prstGeom>
          <a:noFill/>
        </p:spPr>
        <p:txBody>
          <a:bodyPr wrap="square" rtlCol="0">
            <a:spAutoFit/>
          </a:bodyPr>
          <a:lstStyle/>
          <a:p>
            <a:r>
              <a:rPr lang="id-ID" sz="2400" dirty="0" smtClean="0"/>
              <a:t>Sekembalinya </a:t>
            </a:r>
            <a:r>
              <a:rPr lang="id-ID" sz="2400" dirty="0" smtClean="0"/>
              <a:t>dari lapangan teknisi mendokumentasikan dokumen yang dianggap arsip wilayah &amp; dokumen penagihan untuk selanjutnya dokumen penagihan tersebut diserahkan kepada dokumen control.</a:t>
            </a:r>
            <a:endParaRPr lang="en-US" sz="32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ketiga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5" name="TextBox 44"/>
          <p:cNvSpPr txBox="1"/>
          <p:nvPr/>
        </p:nvSpPr>
        <p:spPr>
          <a:xfrm>
            <a:off x="2051720" y="1484784"/>
            <a:ext cx="6624736" cy="3046988"/>
          </a:xfrm>
          <a:prstGeom prst="rect">
            <a:avLst/>
          </a:prstGeom>
          <a:noFill/>
        </p:spPr>
        <p:txBody>
          <a:bodyPr wrap="square" rtlCol="0">
            <a:spAutoFit/>
          </a:bodyPr>
          <a:lstStyle/>
          <a:p>
            <a:r>
              <a:rPr lang="id-ID" sz="2400" dirty="0" smtClean="0">
                <a:solidFill>
                  <a:srgbClr val="464543"/>
                </a:solidFill>
              </a:rPr>
              <a:t>Dokumen </a:t>
            </a:r>
            <a:r>
              <a:rPr lang="id-ID" sz="2400" dirty="0" smtClean="0">
                <a:solidFill>
                  <a:srgbClr val="464543"/>
                </a:solidFill>
              </a:rPr>
              <a:t>control menerima laporan pemakaian gas pelanggan secara berkala (1 bulan) dari teknisi lapangan untuk selanjutnya melakukan input data ke dalam sistem Penyediaan Data Terintegrasi Pemakaian Gas Pelanggan berbasis web (</a:t>
            </a:r>
            <a:r>
              <a:rPr lang="id-ID" sz="2400" i="1" dirty="0" smtClean="0">
                <a:solidFill>
                  <a:srgbClr val="464543"/>
                </a:solidFill>
              </a:rPr>
              <a:t>WebBase</a:t>
            </a:r>
            <a:r>
              <a:rPr lang="id-ID" sz="2400" dirty="0" smtClean="0">
                <a:solidFill>
                  <a:srgbClr val="464543"/>
                </a:solidFill>
              </a:rPr>
              <a:t>) pada setiap sore harinya setelah teknisi lapangan menyerahkan laporan tersebut.</a:t>
            </a:r>
            <a:endParaRPr lang="en-US" sz="3200" dirty="0">
              <a:solidFill>
                <a:srgbClr val="464543"/>
              </a:solidFill>
            </a:endParaRPr>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keempat</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970318"/>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en-US" dirty="0" smtClean="0"/>
          </a:p>
          <a:p>
            <a:pPr marL="742950" lvl="1" indent="-285750"/>
            <a:endParaRPr lang="id-ID" dirty="0" smtClean="0"/>
          </a:p>
          <a:p>
            <a:r>
              <a:rPr lang="id-ID" dirty="0" smtClean="0"/>
              <a:t>Dengan adanya 2 server yang disediakan (Web-Server &amp; Database-server) diharapkan agar sistem yang dikelola dapat berjalan secara lebih responsif</a:t>
            </a:r>
            <a:endParaRPr lang="en-US" sz="24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kelima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1126920" y="1478612"/>
              <a:ext cx="708776" cy="744182"/>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471312" y="1478612"/>
              <a:ext cx="714603" cy="73451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046988"/>
          </a:xfrm>
          <a:prstGeom prst="rect">
            <a:avLst/>
          </a:prstGeom>
          <a:noFill/>
        </p:spPr>
        <p:txBody>
          <a:bodyPr wrap="square" rtlCol="0">
            <a:spAutoFit/>
          </a:bodyPr>
          <a:lstStyle/>
          <a:p>
            <a:r>
              <a:rPr lang="id-ID" sz="2400" dirty="0" smtClean="0">
                <a:solidFill>
                  <a:srgbClr val="FF0000"/>
                </a:solidFill>
              </a:rPr>
              <a:t>Project Manager </a:t>
            </a:r>
            <a:r>
              <a:rPr lang="id-ID" sz="2400" dirty="0" smtClean="0"/>
              <a:t>selaku pemimpin perusahaan memegang kuasa penuh atas informasi yang didapatkan dalam </a:t>
            </a:r>
            <a:r>
              <a:rPr lang="id-ID" sz="2400" dirty="0" smtClean="0">
                <a:solidFill>
                  <a:srgbClr val="FF0000"/>
                </a:solidFill>
              </a:rPr>
              <a:t>webbase</a:t>
            </a:r>
            <a:r>
              <a:rPr lang="id-ID" sz="2400" dirty="0" smtClean="0"/>
              <a:t> tersebut, dengan adanya modul progress pada </a:t>
            </a:r>
            <a:r>
              <a:rPr lang="id-ID" sz="2400" dirty="0" smtClean="0">
                <a:solidFill>
                  <a:srgbClr val="FF0000"/>
                </a:solidFill>
              </a:rPr>
              <a:t>webbase</a:t>
            </a:r>
            <a:r>
              <a:rPr lang="id-ID" sz="2400" dirty="0" smtClean="0"/>
              <a:t> tersebut project manager dapat memantau maupun memastikan seluruh kegiatan &amp; pekerjaan yang sedang berjalan pada setiap harinya.</a:t>
            </a:r>
            <a:endParaRPr lang="en-US" sz="2400" dirty="0"/>
          </a:p>
        </p:txBody>
      </p:sp>
    </p:spTree>
    <p:extLst>
      <p:ext uri="{BB962C8B-B14F-4D97-AF65-F5344CB8AC3E}">
        <p14:creationId xmlns="" xmlns:p14="http://schemas.microsoft.com/office/powerpoint/2010/main" val="206716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1201</Words>
  <Application>Microsoft Office PowerPoint</Application>
  <PresentationFormat>On-screen Show (4:3)</PresentationFormat>
  <Paragraphs>653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Penyediaan Data Pemakaian Gas Pelanggan</vt:lpstr>
      <vt:lpstr>Anggota kelompok</vt:lpstr>
      <vt:lpstr>A. Pengenalan &amp; Tujuan</vt:lpstr>
      <vt:lpstr>Our workflow</vt:lpstr>
      <vt:lpstr>Alur pertama</vt:lpstr>
      <vt:lpstr>Alur kedua</vt:lpstr>
      <vt:lpstr>Alur ketiga</vt:lpstr>
      <vt:lpstr>Alur keempat</vt:lpstr>
      <vt:lpstr>Alur kelima</vt:lpstr>
      <vt:lpstr>B. Siklus hidup</vt:lpstr>
      <vt:lpstr>B-1. Planning</vt:lpstr>
      <vt:lpstr>B-1. Planning</vt:lpstr>
      <vt:lpstr>B-1. Planning</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B-2. Analisa Resiko</vt:lpstr>
      <vt:lpstr>B-3. Spesifikasi</vt:lpstr>
      <vt:lpstr>B-3. Spesifikasi</vt:lpstr>
      <vt:lpstr>B-4. Desain</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Rizky</cp:lastModifiedBy>
  <cp:revision>212</cp:revision>
  <dcterms:created xsi:type="dcterms:W3CDTF">2013-06-03T12:57:42Z</dcterms:created>
  <dcterms:modified xsi:type="dcterms:W3CDTF">2013-06-24T16:27:03Z</dcterms:modified>
</cp:coreProperties>
</file>