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62" r:id="rId3"/>
    <p:sldId id="261" r:id="rId4"/>
    <p:sldId id="263" r:id="rId5"/>
    <p:sldId id="277" r:id="rId6"/>
    <p:sldId id="281" r:id="rId7"/>
    <p:sldId id="280" r:id="rId8"/>
    <p:sldId id="279" r:id="rId9"/>
    <p:sldId id="278" r:id="rId10"/>
    <p:sldId id="282" r:id="rId11"/>
    <p:sldId id="283" r:id="rId12"/>
    <p:sldId id="284" r:id="rId13"/>
    <p:sldId id="285" r:id="rId14"/>
    <p:sldId id="286" r:id="rId15"/>
    <p:sldId id="292" r:id="rId16"/>
    <p:sldId id="287"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4" r:id="rId36"/>
    <p:sldId id="312" r:id="rId37"/>
    <p:sldId id="31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8D01"/>
    <a:srgbClr val="4BACC6"/>
    <a:srgbClr val="009F3C"/>
    <a:srgbClr val="464543"/>
    <a:srgbClr val="006699"/>
    <a:srgbClr val="0B326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p:cViewPr varScale="1">
        <p:scale>
          <a:sx n="56" d="100"/>
          <a:sy n="56" d="100"/>
        </p:scale>
        <p:origin x="-186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6240D8-4D89-42AD-9EFE-E1B33BACB6F9}" type="datetimeFigureOut">
              <a:rPr lang="en-US" smtClean="0"/>
              <a:pPr/>
              <a:t>6/25/2013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DE55CE-D8CA-4217-BED5-59FDF99A2E2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B88B3-F718-4F86-845A-F150122CE28A}" type="datetimeFigureOut">
              <a:rPr lang="en-US" smtClean="0"/>
              <a:pPr/>
              <a:t>6/25/2013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05C1A-7FFB-483A-9159-F31ACA4018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2105C1A-7FFB-483A-9159-F31ACA4018E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32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5796136" y="116632"/>
            <a:ext cx="3240360"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dirty="0" err="1" smtClean="0"/>
              <a:t>Rekayasa</a:t>
            </a:r>
            <a:r>
              <a:rPr lang="en-GB" sz="1800" baseline="0" dirty="0" smtClean="0"/>
              <a:t> </a:t>
            </a:r>
            <a:r>
              <a:rPr lang="en-GB" sz="1800" baseline="0" dirty="0" err="1" smtClean="0"/>
              <a:t>Perangkat</a:t>
            </a:r>
            <a:r>
              <a:rPr lang="en-GB" sz="1800" baseline="0" dirty="0" smtClean="0"/>
              <a:t> </a:t>
            </a:r>
            <a:r>
              <a:rPr lang="en-GB" sz="1800" baseline="0" dirty="0" err="1" smtClean="0"/>
              <a:t>Lunak</a:t>
            </a:r>
            <a:endParaRPr lang="en-GB" sz="1800" dirty="0"/>
          </a:p>
        </p:txBody>
      </p:sp>
    </p:spTree>
    <p:extLst>
      <p:ext uri="{BB962C8B-B14F-4D97-AF65-F5344CB8AC3E}">
        <p14:creationId xmlns="" xmlns:p14="http://schemas.microsoft.com/office/powerpoint/2010/main" val="774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 xmlns:p14="http://schemas.microsoft.com/office/powerpoint/2010/main"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 xmlns:p14="http://schemas.microsoft.com/office/powerpoint/2010/main"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 xmlns:p14="http://schemas.microsoft.com/office/powerpoint/2010/main" val="1475645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www.twitter.com/f3ldy" TargetMode="Externa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err="1" smtClean="0"/>
              <a:t>Sistem</a:t>
            </a:r>
            <a:r>
              <a:rPr lang="en-GB" sz="1800" baseline="0" dirty="0" smtClean="0"/>
              <a:t> </a:t>
            </a:r>
            <a:r>
              <a:rPr lang="en-GB" sz="1800" baseline="0" dirty="0" err="1" smtClean="0"/>
              <a:t>Informasi</a:t>
            </a:r>
            <a:r>
              <a:rPr lang="en-GB" sz="1800" baseline="0" dirty="0" smtClean="0"/>
              <a:t> | </a:t>
            </a:r>
            <a:r>
              <a:rPr lang="en-GB" sz="1800" baseline="0" dirty="0" err="1" smtClean="0"/>
              <a:t>Universitas</a:t>
            </a:r>
            <a:r>
              <a:rPr lang="en-GB" sz="1800" baseline="0" dirty="0" smtClean="0"/>
              <a:t> </a:t>
            </a:r>
            <a:r>
              <a:rPr lang="en-GB" sz="1800" baseline="0" dirty="0" err="1" smtClean="0"/>
              <a:t>Mercubuana</a:t>
            </a:r>
            <a:endParaRPr lang="en-GB" sz="1800" dirty="0"/>
          </a:p>
        </p:txBody>
      </p:sp>
      <p:sp>
        <p:nvSpPr>
          <p:cNvPr id="14" name="Donut 13">
            <a:hlinkClick r:id="rId11"/>
          </p:cNvPr>
          <p:cNvSpPr/>
          <p:nvPr userDrawn="1"/>
        </p:nvSpPr>
        <p:spPr>
          <a:xfrm>
            <a:off x="6346800" y="6322020"/>
            <a:ext cx="432048" cy="432048"/>
          </a:xfrm>
          <a:prstGeom prst="donut">
            <a:avLst>
              <a:gd name="adj" fmla="val 4686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339" name="Picture 3" descr="C:\Documents and Settings\Feldy\My Documents\Downloads\windows8_icons\Social_Networks\twitter\twitter-26.png">
            <a:hlinkClick r:id="rId11"/>
          </p:cNvPr>
          <p:cNvPicPr>
            <a:picLocks noChangeAspect="1" noChangeArrowheads="1"/>
          </p:cNvPicPr>
          <p:nvPr userDrawn="1"/>
        </p:nvPicPr>
        <p:blipFill>
          <a:blip r:embed="rId12" cstate="print"/>
          <a:srcRect/>
          <a:stretch>
            <a:fillRect/>
          </a:stretch>
        </p:blipFill>
        <p:spPr bwMode="auto">
          <a:xfrm>
            <a:off x="6452716" y="6419428"/>
            <a:ext cx="247650" cy="247650"/>
          </a:xfrm>
          <a:prstGeom prst="rect">
            <a:avLst/>
          </a:prstGeom>
          <a:noFill/>
        </p:spPr>
      </p:pic>
    </p:spTree>
    <p:extLst>
      <p:ext uri="{BB962C8B-B14F-4D97-AF65-F5344CB8AC3E}">
        <p14:creationId xmlns="" xmlns:p14="http://schemas.microsoft.com/office/powerpoint/2010/main" val="33459365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doc_pendukung/ganttPGN.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gif"/><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localhost/pg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wmf"/><Relationship Id="rId7" Type="http://schemas.openxmlformats.org/officeDocument/2006/relationships/image" Target="../media/image17.png"/><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slide" Target="slide6.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4.xml"/><Relationship Id="rId5" Type="http://schemas.openxmlformats.org/officeDocument/2006/relationships/image" Target="../media/image18.png"/><Relationship Id="rId10" Type="http://schemas.openxmlformats.org/officeDocument/2006/relationships/image" Target="../media/image13.wmf"/><Relationship Id="rId4" Type="http://schemas.openxmlformats.org/officeDocument/2006/relationships/slide" Target="slide8.xml"/><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err="1" smtClean="0"/>
              <a:t>Penyediaan</a:t>
            </a:r>
            <a:r>
              <a:rPr lang="en-US" sz="3200" dirty="0" smtClean="0"/>
              <a:t> Data </a:t>
            </a:r>
            <a:r>
              <a:rPr lang="en-US" sz="3200" dirty="0" err="1" smtClean="0"/>
              <a:t>Pemakaian</a:t>
            </a:r>
            <a:r>
              <a:rPr lang="en-US" sz="3200" dirty="0" smtClean="0"/>
              <a:t> Gas </a:t>
            </a:r>
            <a:r>
              <a:rPr lang="en-US" sz="3200" dirty="0" err="1" smtClean="0"/>
              <a:t>Pelanggan</a:t>
            </a:r>
            <a:endParaRPr lang="en-GB" sz="3200" dirty="0"/>
          </a:p>
        </p:txBody>
      </p:sp>
      <p:sp>
        <p:nvSpPr>
          <p:cNvPr id="3" name="Subtitle 2"/>
          <p:cNvSpPr>
            <a:spLocks noGrp="1"/>
          </p:cNvSpPr>
          <p:nvPr>
            <p:ph type="subTitle" idx="1"/>
          </p:nvPr>
        </p:nvSpPr>
        <p:spPr/>
        <p:txBody>
          <a:bodyPr/>
          <a:lstStyle/>
          <a:p>
            <a:r>
              <a:rPr lang="en-GB" dirty="0" err="1" smtClean="0"/>
              <a:t>Kelompok</a:t>
            </a:r>
            <a:r>
              <a:rPr lang="en-GB" dirty="0" smtClean="0"/>
              <a:t> A</a:t>
            </a:r>
            <a:endParaRPr lang="en-GB" dirty="0"/>
          </a:p>
        </p:txBody>
      </p:sp>
    </p:spTree>
    <p:extLst>
      <p:ext uri="{BB962C8B-B14F-4D97-AF65-F5344CB8AC3E}">
        <p14:creationId xmlns="" xmlns:p14="http://schemas.microsoft.com/office/powerpoint/2010/main" val="26317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Siklus</a:t>
            </a:r>
            <a:r>
              <a:rPr lang="en-US" dirty="0" smtClean="0"/>
              <a:t> </a:t>
            </a:r>
            <a:r>
              <a:rPr lang="en-US" dirty="0" err="1" smtClean="0"/>
              <a:t>hidup</a:t>
            </a:r>
            <a:endParaRPr lang="en-US" dirty="0"/>
          </a:p>
        </p:txBody>
      </p:sp>
      <p:sp>
        <p:nvSpPr>
          <p:cNvPr id="3" name="Rectangle 2"/>
          <p:cNvSpPr/>
          <p:nvPr/>
        </p:nvSpPr>
        <p:spPr>
          <a:xfrm>
            <a:off x="467544" y="1268760"/>
            <a:ext cx="8218195"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Rectangle 3"/>
          <p:cNvSpPr/>
          <p:nvPr/>
        </p:nvSpPr>
        <p:spPr>
          <a:xfrm>
            <a:off x="1043608" y="5534648"/>
            <a:ext cx="7200800" cy="202932"/>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7584"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1</a:t>
            </a:r>
            <a:endParaRPr lang="en-US" b="1" dirty="0"/>
          </a:p>
        </p:txBody>
      </p:sp>
      <p:cxnSp>
        <p:nvCxnSpPr>
          <p:cNvPr id="8" name="Straight Connector 7"/>
          <p:cNvCxnSpPr>
            <a:stCxn id="5" idx="0"/>
          </p:cNvCxnSpPr>
          <p:nvPr/>
        </p:nvCxnSpPr>
        <p:spPr>
          <a:xfrm flipV="1">
            <a:off x="1007604" y="2060848"/>
            <a:ext cx="36004" cy="33843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9552" y="1628800"/>
            <a:ext cx="1152128" cy="369332"/>
          </a:xfrm>
          <a:prstGeom prst="rect">
            <a:avLst/>
          </a:prstGeom>
          <a:noFill/>
        </p:spPr>
        <p:txBody>
          <a:bodyPr wrap="square" rtlCol="0">
            <a:spAutoFit/>
          </a:bodyPr>
          <a:lstStyle/>
          <a:p>
            <a:r>
              <a:rPr lang="id-ID" b="1" dirty="0" smtClean="0"/>
              <a:t>Planning</a:t>
            </a:r>
            <a:endParaRPr lang="en-US" dirty="0"/>
          </a:p>
        </p:txBody>
      </p:sp>
      <p:sp>
        <p:nvSpPr>
          <p:cNvPr id="10" name="Rectangle 9"/>
          <p:cNvSpPr/>
          <p:nvPr/>
        </p:nvSpPr>
        <p:spPr>
          <a:xfrm>
            <a:off x="147565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2</a:t>
            </a:r>
          </a:p>
        </p:txBody>
      </p:sp>
      <p:cxnSp>
        <p:nvCxnSpPr>
          <p:cNvPr id="11" name="Straight Connector 10"/>
          <p:cNvCxnSpPr>
            <a:stCxn id="10" idx="0"/>
          </p:cNvCxnSpPr>
          <p:nvPr/>
        </p:nvCxnSpPr>
        <p:spPr>
          <a:xfrm flipV="1">
            <a:off x="1655676" y="2996952"/>
            <a:ext cx="26045" cy="244827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7624" y="2317816"/>
            <a:ext cx="1080120" cy="646331"/>
          </a:xfrm>
          <a:prstGeom prst="rect">
            <a:avLst/>
          </a:prstGeom>
          <a:noFill/>
        </p:spPr>
        <p:txBody>
          <a:bodyPr wrap="square" rtlCol="0">
            <a:spAutoFit/>
          </a:bodyPr>
          <a:lstStyle/>
          <a:p>
            <a:pPr algn="ctr"/>
            <a:r>
              <a:rPr lang="id-ID" b="1" dirty="0" smtClean="0"/>
              <a:t>Analisa </a:t>
            </a:r>
          </a:p>
          <a:p>
            <a:pPr algn="ctr"/>
            <a:r>
              <a:rPr lang="id-ID" b="1" dirty="0" smtClean="0"/>
              <a:t>Resiko</a:t>
            </a:r>
            <a:endParaRPr lang="en-US" dirty="0"/>
          </a:p>
        </p:txBody>
      </p:sp>
      <p:sp>
        <p:nvSpPr>
          <p:cNvPr id="13" name="Rectangle 12"/>
          <p:cNvSpPr/>
          <p:nvPr/>
        </p:nvSpPr>
        <p:spPr>
          <a:xfrm>
            <a:off x="219573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3</a:t>
            </a:r>
            <a:endParaRPr lang="en-US" b="1" dirty="0"/>
          </a:p>
        </p:txBody>
      </p:sp>
      <p:cxnSp>
        <p:nvCxnSpPr>
          <p:cNvPr id="14" name="Straight Connector 13"/>
          <p:cNvCxnSpPr>
            <a:stCxn id="13" idx="0"/>
          </p:cNvCxnSpPr>
          <p:nvPr/>
        </p:nvCxnSpPr>
        <p:spPr>
          <a:xfrm flipV="1">
            <a:off x="2375756" y="2348880"/>
            <a:ext cx="32940" cy="3096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63688" y="1907540"/>
            <a:ext cx="1440160" cy="369332"/>
          </a:xfrm>
          <a:prstGeom prst="rect">
            <a:avLst/>
          </a:prstGeom>
          <a:noFill/>
        </p:spPr>
        <p:txBody>
          <a:bodyPr wrap="square" rtlCol="0">
            <a:spAutoFit/>
          </a:bodyPr>
          <a:lstStyle/>
          <a:p>
            <a:r>
              <a:rPr lang="id-ID" b="1" dirty="0" smtClean="0"/>
              <a:t>Spesifikasi</a:t>
            </a:r>
            <a:endParaRPr lang="en-US" dirty="0"/>
          </a:p>
        </p:txBody>
      </p:sp>
      <p:sp>
        <p:nvSpPr>
          <p:cNvPr id="16" name="Rectangle 15"/>
          <p:cNvSpPr/>
          <p:nvPr/>
        </p:nvSpPr>
        <p:spPr>
          <a:xfrm>
            <a:off x="291581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4</a:t>
            </a:r>
            <a:endParaRPr lang="en-US" b="1" dirty="0"/>
          </a:p>
        </p:txBody>
      </p:sp>
      <p:cxnSp>
        <p:nvCxnSpPr>
          <p:cNvPr id="17" name="Straight Connector 16"/>
          <p:cNvCxnSpPr>
            <a:stCxn id="16" idx="0"/>
          </p:cNvCxnSpPr>
          <p:nvPr/>
        </p:nvCxnSpPr>
        <p:spPr>
          <a:xfrm flipV="1">
            <a:off x="3095836" y="2924944"/>
            <a:ext cx="26812" cy="25202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7784" y="2492896"/>
            <a:ext cx="1152128" cy="369332"/>
          </a:xfrm>
          <a:prstGeom prst="rect">
            <a:avLst/>
          </a:prstGeom>
          <a:noFill/>
        </p:spPr>
        <p:txBody>
          <a:bodyPr wrap="square" rtlCol="0">
            <a:spAutoFit/>
          </a:bodyPr>
          <a:lstStyle/>
          <a:p>
            <a:r>
              <a:rPr lang="id-ID" b="1" dirty="0" smtClean="0"/>
              <a:t>Design</a:t>
            </a:r>
            <a:endParaRPr lang="en-US" dirty="0"/>
          </a:p>
        </p:txBody>
      </p:sp>
      <p:sp>
        <p:nvSpPr>
          <p:cNvPr id="19" name="Rectangle 18"/>
          <p:cNvSpPr/>
          <p:nvPr/>
        </p:nvSpPr>
        <p:spPr>
          <a:xfrm>
            <a:off x="363589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5</a:t>
            </a:r>
            <a:endParaRPr lang="en-US" b="1" dirty="0"/>
          </a:p>
        </p:txBody>
      </p:sp>
      <p:cxnSp>
        <p:nvCxnSpPr>
          <p:cNvPr id="20" name="Straight Connector 19"/>
          <p:cNvCxnSpPr>
            <a:stCxn id="19" idx="0"/>
          </p:cNvCxnSpPr>
          <p:nvPr/>
        </p:nvCxnSpPr>
        <p:spPr>
          <a:xfrm flipV="1">
            <a:off x="3815916" y="3573016"/>
            <a:ext cx="19917" cy="1872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1840" y="3140968"/>
            <a:ext cx="1584176" cy="369332"/>
          </a:xfrm>
          <a:prstGeom prst="rect">
            <a:avLst/>
          </a:prstGeom>
          <a:noFill/>
        </p:spPr>
        <p:txBody>
          <a:bodyPr wrap="square" rtlCol="0">
            <a:spAutoFit/>
          </a:bodyPr>
          <a:lstStyle/>
          <a:p>
            <a:r>
              <a:rPr lang="id-ID" b="1" dirty="0" smtClean="0"/>
              <a:t>Pengkodean</a:t>
            </a:r>
          </a:p>
        </p:txBody>
      </p:sp>
      <p:sp>
        <p:nvSpPr>
          <p:cNvPr id="22" name="Rectangle 21"/>
          <p:cNvSpPr/>
          <p:nvPr/>
        </p:nvSpPr>
        <p:spPr>
          <a:xfrm>
            <a:off x="435597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6</a:t>
            </a:r>
            <a:endParaRPr lang="en-US" b="1" dirty="0"/>
          </a:p>
        </p:txBody>
      </p:sp>
      <p:cxnSp>
        <p:nvCxnSpPr>
          <p:cNvPr id="23" name="Straight Connector 22"/>
          <p:cNvCxnSpPr>
            <a:stCxn id="22" idx="0"/>
          </p:cNvCxnSpPr>
          <p:nvPr/>
        </p:nvCxnSpPr>
        <p:spPr>
          <a:xfrm flipV="1">
            <a:off x="4535996" y="4365104"/>
            <a:ext cx="11491" cy="10801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95936" y="4005064"/>
            <a:ext cx="1296144" cy="369332"/>
          </a:xfrm>
          <a:prstGeom prst="rect">
            <a:avLst/>
          </a:prstGeom>
          <a:noFill/>
        </p:spPr>
        <p:txBody>
          <a:bodyPr wrap="square" rtlCol="0">
            <a:spAutoFit/>
          </a:bodyPr>
          <a:lstStyle/>
          <a:p>
            <a:r>
              <a:rPr lang="id-ID" b="1" dirty="0" smtClean="0"/>
              <a:t>Pengujian</a:t>
            </a:r>
            <a:endParaRPr lang="en-US" dirty="0"/>
          </a:p>
        </p:txBody>
      </p:sp>
      <p:sp>
        <p:nvSpPr>
          <p:cNvPr id="25" name="Rectangle 24"/>
          <p:cNvSpPr/>
          <p:nvPr/>
        </p:nvSpPr>
        <p:spPr>
          <a:xfrm>
            <a:off x="507605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7</a:t>
            </a:r>
            <a:endParaRPr lang="en-US" b="1" dirty="0"/>
          </a:p>
        </p:txBody>
      </p:sp>
      <p:cxnSp>
        <p:nvCxnSpPr>
          <p:cNvPr id="26" name="Straight Connector 25"/>
          <p:cNvCxnSpPr>
            <a:stCxn id="25" idx="0"/>
          </p:cNvCxnSpPr>
          <p:nvPr/>
        </p:nvCxnSpPr>
        <p:spPr>
          <a:xfrm flipV="1">
            <a:off x="5256076" y="2060848"/>
            <a:ext cx="36004" cy="33843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72000" y="1412776"/>
            <a:ext cx="1584176" cy="646331"/>
          </a:xfrm>
          <a:prstGeom prst="rect">
            <a:avLst/>
          </a:prstGeom>
          <a:noFill/>
        </p:spPr>
        <p:txBody>
          <a:bodyPr wrap="square" rtlCol="0">
            <a:spAutoFit/>
          </a:bodyPr>
          <a:lstStyle/>
          <a:p>
            <a:pPr algn="ctr"/>
            <a:r>
              <a:rPr lang="id-ID" b="1" dirty="0" smtClean="0"/>
              <a:t>Customer</a:t>
            </a:r>
          </a:p>
          <a:p>
            <a:pPr algn="ctr"/>
            <a:r>
              <a:rPr lang="id-ID" b="1" dirty="0" smtClean="0"/>
              <a:t>Evaluation</a:t>
            </a:r>
            <a:endParaRPr lang="en-US" dirty="0"/>
          </a:p>
        </p:txBody>
      </p:sp>
      <p:sp>
        <p:nvSpPr>
          <p:cNvPr id="34" name="Rectangle 33"/>
          <p:cNvSpPr/>
          <p:nvPr/>
        </p:nvSpPr>
        <p:spPr>
          <a:xfrm>
            <a:off x="579613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8</a:t>
            </a:r>
            <a:endParaRPr lang="en-US" b="1" dirty="0"/>
          </a:p>
        </p:txBody>
      </p:sp>
      <p:cxnSp>
        <p:nvCxnSpPr>
          <p:cNvPr id="35" name="Straight Connector 34"/>
          <p:cNvCxnSpPr>
            <a:stCxn id="34" idx="0"/>
          </p:cNvCxnSpPr>
          <p:nvPr/>
        </p:nvCxnSpPr>
        <p:spPr>
          <a:xfrm flipV="1">
            <a:off x="5976156" y="3501008"/>
            <a:ext cx="20683" cy="19442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08104" y="3068960"/>
            <a:ext cx="1152128" cy="369332"/>
          </a:xfrm>
          <a:prstGeom prst="rect">
            <a:avLst/>
          </a:prstGeom>
          <a:noFill/>
        </p:spPr>
        <p:txBody>
          <a:bodyPr wrap="square" rtlCol="0">
            <a:spAutoFit/>
          </a:bodyPr>
          <a:lstStyle/>
          <a:p>
            <a:r>
              <a:rPr lang="id-ID" b="1" dirty="0" smtClean="0"/>
              <a:t>Cut Off</a:t>
            </a:r>
            <a:endParaRPr lang="en-US" dirty="0"/>
          </a:p>
        </p:txBody>
      </p:sp>
      <p:sp>
        <p:nvSpPr>
          <p:cNvPr id="41" name="Rectangle 40"/>
          <p:cNvSpPr/>
          <p:nvPr/>
        </p:nvSpPr>
        <p:spPr>
          <a:xfrm>
            <a:off x="651621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lumMod val="75000"/>
                  </a:schemeClr>
                </a:solidFill>
              </a:rPr>
              <a:t>9</a:t>
            </a:r>
            <a:endParaRPr lang="en-US" b="1" dirty="0">
              <a:solidFill>
                <a:schemeClr val="bg1">
                  <a:lumMod val="75000"/>
                </a:schemeClr>
              </a:solidFill>
            </a:endParaRPr>
          </a:p>
        </p:txBody>
      </p:sp>
      <p:cxnSp>
        <p:nvCxnSpPr>
          <p:cNvPr id="42" name="Straight Connector 41"/>
          <p:cNvCxnSpPr>
            <a:stCxn id="41" idx="0"/>
          </p:cNvCxnSpPr>
          <p:nvPr/>
        </p:nvCxnSpPr>
        <p:spPr>
          <a:xfrm flipV="1">
            <a:off x="6696236" y="2636912"/>
            <a:ext cx="29876" cy="28083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12160" y="2276872"/>
            <a:ext cx="1800200" cy="369332"/>
          </a:xfrm>
          <a:prstGeom prst="rect">
            <a:avLst/>
          </a:prstGeom>
          <a:noFill/>
        </p:spPr>
        <p:txBody>
          <a:bodyPr wrap="square" rtlCol="0">
            <a:spAutoFit/>
          </a:bodyPr>
          <a:lstStyle/>
          <a:p>
            <a:r>
              <a:rPr lang="id-ID" b="1" dirty="0" smtClean="0"/>
              <a:t>Pemeliharaan</a:t>
            </a:r>
          </a:p>
        </p:txBody>
      </p:sp>
      <p:sp>
        <p:nvSpPr>
          <p:cNvPr id="46" name="Rectangle 45"/>
          <p:cNvSpPr/>
          <p:nvPr/>
        </p:nvSpPr>
        <p:spPr>
          <a:xfrm>
            <a:off x="7668344" y="5229200"/>
            <a:ext cx="792088" cy="792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C:\Documents and Settings\Feldy\My Documents\Downloads\windows8_icons\Business\approval\approval-512_.png"/>
          <p:cNvPicPr>
            <a:picLocks noChangeAspect="1" noChangeArrowheads="1"/>
          </p:cNvPicPr>
          <p:nvPr/>
        </p:nvPicPr>
        <p:blipFill>
          <a:blip r:embed="rId2" cstate="print"/>
          <a:srcRect/>
          <a:stretch>
            <a:fillRect/>
          </a:stretch>
        </p:blipFill>
        <p:spPr bwMode="auto">
          <a:xfrm>
            <a:off x="7740352" y="5301208"/>
            <a:ext cx="707826" cy="707826"/>
          </a:xfrm>
          <a:prstGeom prst="rect">
            <a:avLst/>
          </a:prstGeom>
          <a:noFill/>
        </p:spPr>
      </p:pic>
      <p:cxnSp>
        <p:nvCxnSpPr>
          <p:cNvPr id="47" name="Straight Connector 46"/>
          <p:cNvCxnSpPr/>
          <p:nvPr/>
        </p:nvCxnSpPr>
        <p:spPr>
          <a:xfrm flipV="1">
            <a:off x="8051404" y="2060848"/>
            <a:ext cx="33706" cy="316835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596336" y="1691516"/>
            <a:ext cx="1296144" cy="369332"/>
          </a:xfrm>
          <a:prstGeom prst="rect">
            <a:avLst/>
          </a:prstGeom>
          <a:noFill/>
        </p:spPr>
        <p:txBody>
          <a:bodyPr wrap="square" rtlCol="0">
            <a:spAutoFit/>
          </a:bodyPr>
          <a:lstStyle/>
          <a:p>
            <a:r>
              <a:rPr lang="id-ID" b="1" dirty="0" smtClean="0">
                <a:solidFill>
                  <a:srgbClr val="0B3261"/>
                </a:solidFill>
              </a:rPr>
              <a:t>GOAL !!</a:t>
            </a:r>
          </a:p>
        </p:txBody>
      </p:sp>
      <p:cxnSp>
        <p:nvCxnSpPr>
          <p:cNvPr id="53" name="Straight Arrow Connector 52"/>
          <p:cNvCxnSpPr>
            <a:stCxn id="27" idx="1"/>
            <a:endCxn id="15" idx="0"/>
          </p:cNvCxnSpPr>
          <p:nvPr/>
        </p:nvCxnSpPr>
        <p:spPr>
          <a:xfrm flipH="1">
            <a:off x="2483768" y="1735942"/>
            <a:ext cx="2088232" cy="1715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7" idx="1"/>
            <a:endCxn id="18" idx="0"/>
          </p:cNvCxnSpPr>
          <p:nvPr/>
        </p:nvCxnSpPr>
        <p:spPr>
          <a:xfrm flipH="1">
            <a:off x="3203848" y="1735942"/>
            <a:ext cx="1368152" cy="7569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7" idx="1"/>
            <a:endCxn id="21" idx="0"/>
          </p:cNvCxnSpPr>
          <p:nvPr/>
        </p:nvCxnSpPr>
        <p:spPr>
          <a:xfrm flipH="1">
            <a:off x="3923928" y="1735942"/>
            <a:ext cx="648072" cy="1405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268760"/>
            <a:ext cx="8496944" cy="2677656"/>
          </a:xfrm>
          <a:prstGeom prst="rect">
            <a:avLst/>
          </a:prstGeom>
          <a:noFill/>
        </p:spPr>
        <p:txBody>
          <a:bodyPr wrap="square" rtlCol="0">
            <a:spAutoFit/>
          </a:bodyPr>
          <a:lstStyle/>
          <a:p>
            <a:pPr lvl="0"/>
            <a:r>
              <a:rPr lang="id-ID" sz="2400" dirty="0" smtClean="0"/>
              <a:t>Dalam membangun suatu software hal utama yang sangat penting adalah bagaimana kita dapat merencanakan suatu project yang akan dibangun dengan perencanaan yang matang. Semakin matang perencanaan dan persiapan yang dibuat maka semakin tinggi tingkat keberhasilan project tersebut.</a:t>
            </a:r>
          </a:p>
          <a:p>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00192" y="5509628"/>
            <a:ext cx="727539" cy="727539"/>
          </a:xfrm>
          <a:prstGeom prst="rect">
            <a:avLst/>
          </a:prstGeom>
        </p:spPr>
      </p:pic>
      <p:sp>
        <p:nvSpPr>
          <p:cNvPr id="5" name="Rectangle 4">
            <a:hlinkClick r:id="rId3" action="ppaction://hlinkfile"/>
          </p:cNvPr>
          <p:cNvSpPr/>
          <p:nvPr/>
        </p:nvSpPr>
        <p:spPr>
          <a:xfrm>
            <a:off x="7027852" y="5509628"/>
            <a:ext cx="1576596" cy="7257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Click Me !!</a:t>
            </a:r>
            <a:endParaRPr lang="en-GB" dirty="0">
              <a:solidFill>
                <a:schemeClr val="tx1"/>
              </a:solidFill>
            </a:endParaRPr>
          </a:p>
        </p:txBody>
      </p:sp>
      <p:sp>
        <p:nvSpPr>
          <p:cNvPr id="7" name="TextBox 6"/>
          <p:cNvSpPr txBox="1"/>
          <p:nvPr/>
        </p:nvSpPr>
        <p:spPr>
          <a:xfrm>
            <a:off x="6228184" y="5192612"/>
            <a:ext cx="2520280" cy="369332"/>
          </a:xfrm>
          <a:prstGeom prst="rect">
            <a:avLst/>
          </a:prstGeom>
          <a:noFill/>
        </p:spPr>
        <p:txBody>
          <a:bodyPr wrap="square" rtlCol="0">
            <a:spAutoFit/>
          </a:bodyPr>
          <a:lstStyle/>
          <a:p>
            <a:r>
              <a:rPr lang="id-ID" b="1" dirty="0" smtClean="0"/>
              <a:t>Project Management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124744"/>
            <a:ext cx="8496944" cy="677108"/>
          </a:xfrm>
          <a:prstGeom prst="rect">
            <a:avLst/>
          </a:prstGeom>
          <a:noFill/>
        </p:spPr>
        <p:txBody>
          <a:bodyPr wrap="square" rtlCol="0">
            <a:spAutoFit/>
          </a:bodyPr>
          <a:lstStyle/>
          <a:p>
            <a:pPr marL="457200" indent="-457200">
              <a:buAutoNum type="alphaUcPeriod"/>
            </a:pPr>
            <a:r>
              <a:rPr lang="id-ID" sz="2400" dirty="0" smtClean="0"/>
              <a:t>Personil</a:t>
            </a:r>
          </a:p>
          <a:p>
            <a:pPr marL="457200" lvl="0" indent="-457200"/>
            <a:r>
              <a:rPr lang="id-ID" sz="1400" b="1" dirty="0" smtClean="0"/>
              <a:t>Adapun rincian perencanaannya sebagai berikut </a:t>
            </a:r>
            <a:r>
              <a:rPr lang="id-ID" sz="1400" dirty="0" smtClean="0"/>
              <a:t>:</a:t>
            </a:r>
          </a:p>
        </p:txBody>
      </p:sp>
      <p:sp>
        <p:nvSpPr>
          <p:cNvPr id="9" name="Content Placeholder 13"/>
          <p:cNvSpPr txBox="1">
            <a:spLocks/>
          </p:cNvSpPr>
          <p:nvPr/>
        </p:nvSpPr>
        <p:spPr>
          <a:xfrm>
            <a:off x="467544" y="1916832"/>
            <a:ext cx="4176464" cy="432048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1600" dirty="0" smtClean="0"/>
              <a:t>Waktu pengerjaan 34 hari (waktu normal) setelah ada approval dari user.</a:t>
            </a:r>
            <a:endParaRPr lang="en-GB" sz="1600" dirty="0" smtClean="0"/>
          </a:p>
          <a:p>
            <a:r>
              <a:rPr lang="id-ID" sz="1600" dirty="0" smtClean="0"/>
              <a:t>Perhitungan gaji karyawan per jam.</a:t>
            </a:r>
            <a:endParaRPr lang="en-GB" sz="1600" dirty="0" smtClean="0"/>
          </a:p>
          <a:p>
            <a:r>
              <a:rPr lang="id-ID" sz="1600" dirty="0" smtClean="0"/>
              <a:t>SDM yang dibutuhkan yaitu 4 orang yang merangkap jabatan dengan posisi yang  berbeda:</a:t>
            </a:r>
          </a:p>
          <a:p>
            <a:pPr lvl="1"/>
            <a:r>
              <a:rPr lang="id-ID" sz="1400" dirty="0" smtClean="0"/>
              <a:t>1 PM</a:t>
            </a:r>
          </a:p>
          <a:p>
            <a:pPr lvl="1"/>
            <a:r>
              <a:rPr lang="id-ID" sz="1400" dirty="0" smtClean="0"/>
              <a:t>1 System Analyst</a:t>
            </a:r>
          </a:p>
          <a:p>
            <a:pPr lvl="1"/>
            <a:r>
              <a:rPr lang="id-ID" sz="1400" dirty="0" smtClean="0"/>
              <a:t>3 Programmer</a:t>
            </a:r>
          </a:p>
          <a:p>
            <a:pPr lvl="1"/>
            <a:r>
              <a:rPr lang="id-ID" sz="1400" dirty="0" smtClean="0"/>
              <a:t>2 Tester</a:t>
            </a:r>
          </a:p>
          <a:p>
            <a:pPr lvl="1"/>
            <a:r>
              <a:rPr lang="id-ID" sz="1400" dirty="0" smtClean="0"/>
              <a:t>1 Administrator</a:t>
            </a:r>
            <a:r>
              <a:rPr lang="id-ID" sz="1200" dirty="0" smtClean="0"/>
              <a:t> </a:t>
            </a:r>
          </a:p>
          <a:p>
            <a:r>
              <a:rPr lang="id-ID" sz="1600" dirty="0" smtClean="0"/>
              <a:t>Biaya yang dibutuhkan untuk penggajian sebagai berikut:</a:t>
            </a:r>
            <a:endParaRPr lang="en-GB" sz="1600" dirty="0"/>
          </a:p>
        </p:txBody>
      </p:sp>
      <p:sp>
        <p:nvSpPr>
          <p:cNvPr id="10" name="Rectangle 9"/>
          <p:cNvSpPr/>
          <p:nvPr/>
        </p:nvSpPr>
        <p:spPr>
          <a:xfrm>
            <a:off x="4716016" y="1412776"/>
            <a:ext cx="4248472"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2"/>
          <p:cNvSpPr txBox="1">
            <a:spLocks/>
          </p:cNvSpPr>
          <p:nvPr/>
        </p:nvSpPr>
        <p:spPr>
          <a:xfrm>
            <a:off x="4731289" y="1709118"/>
            <a:ext cx="4248471" cy="63976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2000" b="0" i="0" u="none" strike="noStrike" kern="1200" cap="none" spc="0" normalizeH="0" baseline="0" noProof="0" dirty="0" smtClean="0">
                <a:ln>
                  <a:noFill/>
                </a:ln>
                <a:solidFill>
                  <a:schemeClr val="tx1"/>
                </a:solidFill>
                <a:effectLst/>
                <a:uLnTx/>
                <a:uFillTx/>
                <a:latin typeface="+mn-lt"/>
                <a:ea typeface="Segoe UI" pitchFamily="34" charset="0"/>
                <a:cs typeface="Segoe UI" pitchFamily="34" charset="0"/>
              </a:rPr>
              <a:t>Pengeluaran Penggajian Personil</a:t>
            </a:r>
            <a:endParaRPr kumimoji="0" lang="en-GB" sz="2000" b="0" i="0" u="none" strike="noStrike" kern="1200" cap="none" spc="0" normalizeH="0" baseline="0" noProof="0" dirty="0">
              <a:ln>
                <a:noFill/>
              </a:ln>
              <a:solidFill>
                <a:schemeClr val="tx1"/>
              </a:solidFill>
              <a:effectLst/>
              <a:uLnTx/>
              <a:uFillTx/>
              <a:latin typeface="+mn-lt"/>
              <a:ea typeface="Segoe UI" pitchFamily="34" charset="0"/>
              <a:cs typeface="Segoe UI" pitchFamily="34" charset="0"/>
            </a:endParaRPr>
          </a:p>
        </p:txBody>
      </p:sp>
      <p:graphicFrame>
        <p:nvGraphicFramePr>
          <p:cNvPr id="12" name="Content Placeholder 6"/>
          <p:cNvGraphicFramePr>
            <a:graphicFrameLocks/>
          </p:cNvGraphicFramePr>
          <p:nvPr>
            <p:extLst>
              <p:ext uri="{D42A27DB-BD31-4B8C-83A1-F6EECF244321}">
                <p14:modId xmlns:p14="http://schemas.microsoft.com/office/powerpoint/2010/main" xmlns="" val="3611956641"/>
              </p:ext>
            </p:extLst>
          </p:nvPr>
        </p:nvGraphicFramePr>
        <p:xfrm>
          <a:off x="4869316" y="2161466"/>
          <a:ext cx="3954741" cy="3337560"/>
        </p:xfrm>
        <a:graphic>
          <a:graphicData uri="http://schemas.openxmlformats.org/drawingml/2006/table">
            <a:tbl>
              <a:tblPr firstRow="1" bandRow="1">
                <a:tableStyleId>{8EC20E35-A176-4012-BC5E-935CFFF8708E}</a:tableStyleId>
              </a:tblPr>
              <a:tblGrid>
                <a:gridCol w="1862924"/>
                <a:gridCol w="576064"/>
                <a:gridCol w="1515753"/>
              </a:tblGrid>
              <a:tr h="370840">
                <a:tc>
                  <a:txBody>
                    <a:bodyPr/>
                    <a:lstStyle/>
                    <a:p>
                      <a:pPr algn="ctr"/>
                      <a:r>
                        <a:rPr lang="id-ID" dirty="0" smtClean="0">
                          <a:solidFill>
                            <a:schemeClr val="tx1"/>
                          </a:solidFill>
                        </a:rPr>
                        <a:t>Personil</a:t>
                      </a:r>
                      <a:endParaRPr lang="en-GB" dirty="0">
                        <a:solidFill>
                          <a:schemeClr val="tx1"/>
                        </a:solidFill>
                      </a:endParaRPr>
                    </a:p>
                  </a:txBody>
                  <a:tcPr anchor="ctr">
                    <a:noFill/>
                  </a:tcPr>
                </a:tc>
                <a:tc>
                  <a:txBody>
                    <a:bodyPr/>
                    <a:lstStyle/>
                    <a:p>
                      <a:pPr algn="ctr"/>
                      <a:r>
                        <a:rPr lang="id-ID" dirty="0" smtClean="0">
                          <a:solidFill>
                            <a:schemeClr val="tx1"/>
                          </a:solidFill>
                        </a:rPr>
                        <a:t>Qty</a:t>
                      </a:r>
                      <a:endParaRPr lang="en-GB" dirty="0">
                        <a:solidFill>
                          <a:schemeClr val="tx1"/>
                        </a:solidFill>
                      </a:endParaRPr>
                    </a:p>
                  </a:txBody>
                  <a:tcPr anchor="ctr">
                    <a:noFill/>
                  </a:tcPr>
                </a:tc>
                <a:tc>
                  <a:txBody>
                    <a:bodyPr/>
                    <a:lstStyle/>
                    <a:p>
                      <a:pPr algn="ctr"/>
                      <a:r>
                        <a:rPr lang="id-ID" dirty="0" smtClean="0">
                          <a:solidFill>
                            <a:schemeClr val="tx1"/>
                          </a:solidFill>
                        </a:rPr>
                        <a:t>Gaji/jam</a:t>
                      </a:r>
                      <a:endParaRPr lang="en-GB" dirty="0">
                        <a:solidFill>
                          <a:schemeClr val="tx1"/>
                        </a:solidFill>
                      </a:endParaRPr>
                    </a:p>
                  </a:txBody>
                  <a:tcPr anchor="ctr">
                    <a:noFill/>
                  </a:tcPr>
                </a:tc>
              </a:tr>
              <a:tr h="370840">
                <a:tc>
                  <a:txBody>
                    <a:bodyPr/>
                    <a:lstStyle/>
                    <a:p>
                      <a:pPr algn="l"/>
                      <a:r>
                        <a:rPr lang="id-ID" sz="1600" dirty="0" smtClean="0">
                          <a:solidFill>
                            <a:schemeClr val="tx1"/>
                          </a:solidFill>
                        </a:rPr>
                        <a:t>PM</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 350.000</a:t>
                      </a:r>
                      <a:endParaRPr lang="en-GB" sz="1600" dirty="0">
                        <a:solidFill>
                          <a:schemeClr val="tx1"/>
                        </a:solidFill>
                      </a:endParaRPr>
                    </a:p>
                  </a:txBody>
                  <a:tcPr anchor="c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dirty="0" smtClean="0"/>
                        <a:t>System Analyst</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 300.000</a:t>
                      </a: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Programmer</a:t>
                      </a:r>
                      <a:endParaRPr lang="en-GB" sz="1600" dirty="0">
                        <a:solidFill>
                          <a:schemeClr val="tx1"/>
                        </a:solidFill>
                      </a:endParaRPr>
                    </a:p>
                  </a:txBody>
                  <a:tcPr anchor="ctr">
                    <a:noFill/>
                  </a:tcPr>
                </a:tc>
                <a:tc>
                  <a:txBody>
                    <a:bodyPr/>
                    <a:lstStyle/>
                    <a:p>
                      <a:pPr algn="ctr"/>
                      <a:r>
                        <a:rPr lang="id-ID" sz="1600" dirty="0" smtClean="0">
                          <a:solidFill>
                            <a:schemeClr val="tx1"/>
                          </a:solidFill>
                        </a:rPr>
                        <a:t>3</a:t>
                      </a:r>
                      <a:endParaRPr lang="en-GB" sz="1600" dirty="0">
                        <a:solidFill>
                          <a:schemeClr val="tx1"/>
                        </a:solidFill>
                      </a:endParaRPr>
                    </a:p>
                  </a:txBody>
                  <a:tcPr anchor="ctr">
                    <a:noFill/>
                  </a:tcPr>
                </a:tc>
                <a:tc>
                  <a:txBody>
                    <a:bodyPr/>
                    <a:lstStyle/>
                    <a:p>
                      <a:pPr algn="ctr"/>
                      <a:r>
                        <a:rPr lang="id-ID" sz="1600" dirty="0" smtClean="0">
                          <a:solidFill>
                            <a:schemeClr val="tx1"/>
                          </a:solidFill>
                        </a:rPr>
                        <a:t>Rp. 170.000</a:t>
                      </a:r>
                    </a:p>
                  </a:txBody>
                  <a:tcPr anchor="ctr">
                    <a:noFill/>
                  </a:tcPr>
                </a:tc>
              </a:tr>
              <a:tr h="370840">
                <a:tc>
                  <a:txBody>
                    <a:bodyPr/>
                    <a:lstStyle/>
                    <a:p>
                      <a:pPr algn="l"/>
                      <a:r>
                        <a:rPr lang="id-ID" sz="1600" dirty="0" smtClean="0">
                          <a:solidFill>
                            <a:schemeClr val="tx1"/>
                          </a:solidFill>
                        </a:rPr>
                        <a:t>Tester</a:t>
                      </a:r>
                      <a:endParaRPr lang="en-GB" sz="1600" dirty="0">
                        <a:solidFill>
                          <a:schemeClr val="tx1"/>
                        </a:solidFill>
                      </a:endParaRPr>
                    </a:p>
                  </a:txBody>
                  <a:tcPr anchor="ctr">
                    <a:noFill/>
                  </a:tcPr>
                </a:tc>
                <a:tc>
                  <a:txBody>
                    <a:bodyPr/>
                    <a:lstStyle/>
                    <a:p>
                      <a:pPr algn="ctr"/>
                      <a:r>
                        <a:rPr lang="id-ID" sz="1600" dirty="0" smtClean="0">
                          <a:solidFill>
                            <a:schemeClr val="tx1"/>
                          </a:solidFill>
                        </a:rPr>
                        <a:t>2</a:t>
                      </a:r>
                      <a:endParaRPr lang="en-GB" sz="1600" dirty="0">
                        <a:solidFill>
                          <a:schemeClr val="tx1"/>
                        </a:solidFill>
                      </a:endParaRPr>
                    </a:p>
                  </a:txBody>
                  <a:tcPr anchor="ctr">
                    <a:noFill/>
                  </a:tcPr>
                </a:tc>
                <a:tc>
                  <a:txBody>
                    <a:bodyPr/>
                    <a:lstStyle/>
                    <a:p>
                      <a:pPr algn="ctr"/>
                      <a:r>
                        <a:rPr lang="id-ID" sz="1600" dirty="0" smtClean="0">
                          <a:solidFill>
                            <a:schemeClr val="tx1"/>
                          </a:solidFill>
                        </a:rPr>
                        <a:t>Rp.</a:t>
                      </a:r>
                      <a:r>
                        <a:rPr lang="id-ID" sz="1600" baseline="0" dirty="0" smtClean="0">
                          <a:solidFill>
                            <a:schemeClr val="tx1"/>
                          </a:solidFill>
                        </a:rPr>
                        <a:t> 150.000</a:t>
                      </a:r>
                    </a:p>
                  </a:txBody>
                  <a:tcPr anchor="ctr">
                    <a:noFill/>
                  </a:tcPr>
                </a:tc>
              </a:tr>
              <a:tr h="370840">
                <a:tc>
                  <a:txBody>
                    <a:bodyPr/>
                    <a:lstStyle/>
                    <a:p>
                      <a:pPr algn="l"/>
                      <a:r>
                        <a:rPr lang="id-ID" sz="1600" dirty="0" smtClean="0">
                          <a:solidFill>
                            <a:schemeClr val="tx1"/>
                          </a:solidFill>
                        </a:rPr>
                        <a:t>Administrator</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a:t>
                      </a:r>
                      <a:r>
                        <a:rPr lang="id-ID" sz="1600" baseline="0" dirty="0" smtClean="0">
                          <a:solidFill>
                            <a:schemeClr val="tx1"/>
                          </a:solidFill>
                        </a:rPr>
                        <a:t> 135.000</a:t>
                      </a: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 / jam</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595.000</a:t>
                      </a:r>
                    </a:p>
                  </a:txBody>
                  <a:tcPr anchor="ctr">
                    <a:noFill/>
                  </a:tcPr>
                </a:tc>
                <a:tc hMerge="1">
                  <a:txBody>
                    <a:bodyPr/>
                    <a:lstStyle/>
                    <a:p>
                      <a:pPr algn="ct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 / hari</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4.760.000</a:t>
                      </a:r>
                      <a:endParaRPr lang="en-GB" sz="1600" dirty="0">
                        <a:solidFill>
                          <a:schemeClr val="tx1"/>
                        </a:solidFill>
                      </a:endParaRPr>
                    </a:p>
                  </a:txBody>
                  <a:tcPr anchor="ctr">
                    <a:noFill/>
                  </a:tcPr>
                </a:tc>
                <a:tc hMerge="1">
                  <a:txBody>
                    <a:bodyPr/>
                    <a:lstStyle/>
                    <a:p>
                      <a:pPr algn="ct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a:t>
                      </a:r>
                      <a:r>
                        <a:rPr lang="id-ID" sz="1600" baseline="0" dirty="0" smtClean="0">
                          <a:solidFill>
                            <a:schemeClr val="tx1"/>
                          </a:solidFill>
                        </a:rPr>
                        <a:t> Keseluruhan</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161.840.000</a:t>
                      </a:r>
                    </a:p>
                  </a:txBody>
                  <a:tcPr anchor="ctr">
                    <a:noFill/>
                  </a:tcPr>
                </a:tc>
                <a:tc hMerge="1">
                  <a:txBody>
                    <a:bodyPr/>
                    <a:lstStyle/>
                    <a:p>
                      <a:pPr algn="ctr"/>
                      <a:endParaRPr lang="en-GB" sz="1600" dirty="0">
                        <a:solidFill>
                          <a:schemeClr val="tx1"/>
                        </a:solidFill>
                      </a:endParaRPr>
                    </a:p>
                  </a:txBody>
                  <a:tcPr anchor="c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124744"/>
            <a:ext cx="8496944" cy="307777"/>
          </a:xfrm>
          <a:prstGeom prst="rect">
            <a:avLst/>
          </a:prstGeom>
          <a:noFill/>
        </p:spPr>
        <p:txBody>
          <a:bodyPr wrap="square" rtlCol="0">
            <a:spAutoFit/>
          </a:bodyPr>
          <a:lstStyle/>
          <a:p>
            <a:pPr marL="457200" indent="-457200"/>
            <a:r>
              <a:rPr lang="id-ID" sz="1400" dirty="0" smtClean="0"/>
              <a:t>B. Non Personil</a:t>
            </a:r>
          </a:p>
        </p:txBody>
      </p:sp>
      <p:sp>
        <p:nvSpPr>
          <p:cNvPr id="10" name="Rectangle 9"/>
          <p:cNvSpPr/>
          <p:nvPr/>
        </p:nvSpPr>
        <p:spPr>
          <a:xfrm>
            <a:off x="467544" y="1412776"/>
            <a:ext cx="8208912"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2"/>
          <p:cNvSpPr txBox="1">
            <a:spLocks/>
          </p:cNvSpPr>
          <p:nvPr/>
        </p:nvSpPr>
        <p:spPr>
          <a:xfrm>
            <a:off x="290120" y="1368064"/>
            <a:ext cx="8208910" cy="63976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id-ID" sz="2000" noProof="0" dirty="0" smtClean="0">
                <a:ea typeface="Segoe UI" pitchFamily="34" charset="0"/>
                <a:cs typeface="Segoe UI" pitchFamily="34" charset="0"/>
              </a:rPr>
              <a:t>Biaya Sarana Operasional</a:t>
            </a:r>
            <a:endParaRPr kumimoji="0" lang="en-GB" sz="2000" b="0" i="0" u="none" strike="noStrike" kern="1200" cap="none" spc="0" normalizeH="0" baseline="0" noProof="0" dirty="0">
              <a:ln>
                <a:noFill/>
              </a:ln>
              <a:solidFill>
                <a:schemeClr val="tx1"/>
              </a:solidFill>
              <a:effectLst/>
              <a:uLnTx/>
              <a:uFillTx/>
              <a:latin typeface="+mn-lt"/>
              <a:ea typeface="Segoe UI" pitchFamily="34" charset="0"/>
              <a:cs typeface="Segoe UI" pitchFamily="34" charset="0"/>
            </a:endParaRPr>
          </a:p>
        </p:txBody>
      </p:sp>
      <p:graphicFrame>
        <p:nvGraphicFramePr>
          <p:cNvPr id="12" name="Content Placeholder 6"/>
          <p:cNvGraphicFramePr>
            <a:graphicFrameLocks/>
          </p:cNvGraphicFramePr>
          <p:nvPr>
            <p:extLst>
              <p:ext uri="{D42A27DB-BD31-4B8C-83A1-F6EECF244321}">
                <p14:modId xmlns:p14="http://schemas.microsoft.com/office/powerpoint/2010/main" xmlns="" val="3611956641"/>
              </p:ext>
            </p:extLst>
          </p:nvPr>
        </p:nvGraphicFramePr>
        <p:xfrm>
          <a:off x="755576" y="1730464"/>
          <a:ext cx="7641362" cy="4434840"/>
        </p:xfrm>
        <a:graphic>
          <a:graphicData uri="http://schemas.openxmlformats.org/drawingml/2006/table">
            <a:tbl>
              <a:tblPr firstRow="1" bandRow="1">
                <a:tableStyleId>{8EC20E35-A176-4012-BC5E-935CFFF8708E}</a:tableStyleId>
              </a:tblPr>
              <a:tblGrid>
                <a:gridCol w="417064"/>
                <a:gridCol w="1376255"/>
                <a:gridCol w="1864105"/>
                <a:gridCol w="576064"/>
                <a:gridCol w="1080120"/>
                <a:gridCol w="1093292"/>
                <a:gridCol w="1234462"/>
              </a:tblGrid>
              <a:tr h="370840">
                <a:tc>
                  <a:txBody>
                    <a:bodyPr/>
                    <a:lstStyle/>
                    <a:p>
                      <a:pPr algn="ctr"/>
                      <a:r>
                        <a:rPr lang="id-ID" sz="1000" dirty="0" smtClean="0">
                          <a:solidFill>
                            <a:schemeClr val="tx1"/>
                          </a:solidFill>
                        </a:rPr>
                        <a:t>No.</a:t>
                      </a:r>
                      <a:endParaRPr lang="en-GB" sz="1000" dirty="0">
                        <a:solidFill>
                          <a:schemeClr val="tx1"/>
                        </a:solidFill>
                      </a:endParaRPr>
                    </a:p>
                  </a:txBody>
                  <a:tcPr anchor="ctr">
                    <a:noFill/>
                  </a:tcPr>
                </a:tc>
                <a:tc>
                  <a:txBody>
                    <a:bodyPr/>
                    <a:lstStyle/>
                    <a:p>
                      <a:pPr algn="ctr"/>
                      <a:r>
                        <a:rPr lang="id-ID" sz="1000" dirty="0" smtClean="0">
                          <a:solidFill>
                            <a:schemeClr val="tx1"/>
                          </a:solidFill>
                        </a:rPr>
                        <a:t>Nama Barang</a:t>
                      </a:r>
                      <a:endParaRPr lang="en-GB" sz="1000" dirty="0">
                        <a:solidFill>
                          <a:schemeClr val="tx1"/>
                        </a:solidFill>
                      </a:endParaRPr>
                    </a:p>
                  </a:txBody>
                  <a:tcPr anchor="ctr">
                    <a:noFill/>
                  </a:tcPr>
                </a:tc>
                <a:tc>
                  <a:txBody>
                    <a:bodyPr/>
                    <a:lstStyle/>
                    <a:p>
                      <a:pPr algn="ctr"/>
                      <a:r>
                        <a:rPr lang="id-ID" sz="1000" dirty="0" smtClean="0">
                          <a:solidFill>
                            <a:schemeClr val="tx1"/>
                          </a:solidFill>
                        </a:rPr>
                        <a:t>Spesifikasi</a:t>
                      </a:r>
                      <a:endParaRPr lang="en-GB" sz="1000" dirty="0">
                        <a:solidFill>
                          <a:schemeClr val="tx1"/>
                        </a:solidFill>
                      </a:endParaRPr>
                    </a:p>
                  </a:txBody>
                  <a:tcPr anchor="ctr">
                    <a:noFill/>
                  </a:tcPr>
                </a:tc>
                <a:tc>
                  <a:txBody>
                    <a:bodyPr/>
                    <a:lstStyle/>
                    <a:p>
                      <a:pPr algn="ctr"/>
                      <a:r>
                        <a:rPr lang="id-ID" sz="1000" dirty="0" smtClean="0">
                          <a:solidFill>
                            <a:schemeClr val="tx1"/>
                          </a:solidFill>
                        </a:rPr>
                        <a:t>Qty</a:t>
                      </a:r>
                      <a:endParaRPr lang="en-GB" sz="1000" dirty="0">
                        <a:solidFill>
                          <a:schemeClr val="tx1"/>
                        </a:solidFill>
                      </a:endParaRPr>
                    </a:p>
                  </a:txBody>
                  <a:tcPr anchor="ctr">
                    <a:noFill/>
                  </a:tcPr>
                </a:tc>
                <a:tc>
                  <a:txBody>
                    <a:bodyPr/>
                    <a:lstStyle/>
                    <a:p>
                      <a:pPr algn="ctr"/>
                      <a:r>
                        <a:rPr lang="id-ID" sz="1000" dirty="0" smtClean="0">
                          <a:solidFill>
                            <a:schemeClr val="tx1"/>
                          </a:solidFill>
                        </a:rPr>
                        <a:t>Harga/unit</a:t>
                      </a:r>
                      <a:endParaRPr lang="en-GB" sz="1000" dirty="0">
                        <a:solidFill>
                          <a:schemeClr val="tx1"/>
                        </a:solidFill>
                      </a:endParaRPr>
                    </a:p>
                  </a:txBody>
                  <a:tcPr anchor="ctr">
                    <a:noFill/>
                  </a:tcPr>
                </a:tc>
                <a:tc>
                  <a:txBody>
                    <a:bodyPr/>
                    <a:lstStyle/>
                    <a:p>
                      <a:pPr algn="ctr"/>
                      <a:r>
                        <a:rPr lang="id-ID" sz="1000" dirty="0" smtClean="0">
                          <a:solidFill>
                            <a:schemeClr val="tx1"/>
                          </a:solidFill>
                        </a:rPr>
                        <a:t>Total</a:t>
                      </a:r>
                      <a:endParaRPr lang="en-GB" sz="1000" dirty="0">
                        <a:solidFill>
                          <a:schemeClr val="tx1"/>
                        </a:solidFill>
                      </a:endParaRPr>
                    </a:p>
                  </a:txBody>
                  <a:tcPr anchor="ctr">
                    <a:noFill/>
                  </a:tcPr>
                </a:tc>
                <a:tc>
                  <a:txBody>
                    <a:bodyPr/>
                    <a:lstStyle/>
                    <a:p>
                      <a:pPr algn="ctr"/>
                      <a:r>
                        <a:rPr lang="id-ID" sz="1000" dirty="0" smtClean="0">
                          <a:solidFill>
                            <a:schemeClr val="tx1"/>
                          </a:solidFill>
                        </a:rPr>
                        <a:t>Ket</a:t>
                      </a:r>
                      <a:endParaRPr lang="en-GB" sz="1000" dirty="0">
                        <a:solidFill>
                          <a:schemeClr val="tx1"/>
                        </a:solidFill>
                      </a:endParaRPr>
                    </a:p>
                  </a:txBody>
                  <a:tcPr anchor="ctr">
                    <a:noFill/>
                  </a:tcPr>
                </a:tc>
              </a:tr>
              <a:tr h="370840">
                <a:tc>
                  <a:txBody>
                    <a:bodyPr/>
                    <a:lstStyle/>
                    <a:p>
                      <a:pPr algn="l"/>
                      <a:r>
                        <a:rPr lang="id-ID" sz="1000" dirty="0" smtClean="0">
                          <a:solidFill>
                            <a:schemeClr val="tx1"/>
                          </a:solidFill>
                        </a:rPr>
                        <a:t>1</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algn="l" fontAlgn="ctr"/>
                      <a:r>
                        <a:rPr lang="en-US" sz="1000" u="none" strike="noStrike" dirty="0" smtClean="0">
                          <a:effectLst/>
                        </a:rPr>
                        <a:t>PC Hp Pavilion 20</a:t>
                      </a:r>
                      <a:endParaRPr lang="id-ID" sz="1000" u="none" strike="noStrike" dirty="0" smtClean="0">
                        <a:effectLst/>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en-US" sz="1000" b="0" i="0" u="none" strike="noStrike" dirty="0">
                        <a:solidFill>
                          <a:srgbClr val="000000"/>
                        </a:solidFill>
                        <a:effectLst/>
                        <a:latin typeface="Calibri"/>
                      </a:endParaRPr>
                    </a:p>
                  </a:txBody>
                  <a:tcPr anchor="ctr">
                    <a:noFill/>
                  </a:tcPr>
                </a:tc>
                <a:tc>
                  <a:txBody>
                    <a:bodyPr/>
                    <a:lstStyle/>
                    <a:p>
                      <a:pPr algn="l" fontAlgn="ctr"/>
                      <a:r>
                        <a:rPr lang="en-US" sz="1000" u="none" strike="noStrike" dirty="0" smtClean="0">
                          <a:effectLst/>
                        </a:rPr>
                        <a:t>Intel dual core G645, 2GB DDR3, 500GB HDD, DVD RW, VGA Intel HD Graphics, NIC, </a:t>
                      </a:r>
                      <a:r>
                        <a:rPr lang="en-US" sz="1000" u="none" strike="noStrike" dirty="0" err="1" smtClean="0">
                          <a:effectLst/>
                        </a:rPr>
                        <a:t>Wifi</a:t>
                      </a:r>
                      <a:r>
                        <a:rPr lang="en-US" sz="1000" u="none" strike="noStrike" dirty="0" smtClean="0">
                          <a:effectLst/>
                        </a:rPr>
                        <a:t>, Camera, 20"WXGA, Windows 7</a:t>
                      </a:r>
                      <a:endParaRPr lang="en-US" sz="1000" b="0" i="0" u="none" strike="noStrike" dirty="0">
                        <a:solidFill>
                          <a:srgbClr val="000000"/>
                        </a:solidFill>
                        <a:effectLst/>
                        <a:latin typeface="Calibri"/>
                      </a:endParaRPr>
                    </a:p>
                  </a:txBody>
                  <a:tcPr anchor="ctr">
                    <a:noFill/>
                  </a:tcPr>
                </a:tc>
                <a:tc>
                  <a:txBody>
                    <a:bodyPr/>
                    <a:lstStyle/>
                    <a:p>
                      <a:pPr algn="ctr"/>
                      <a:r>
                        <a:rPr lang="id-ID" sz="1000" b="1" dirty="0" smtClean="0">
                          <a:solidFill>
                            <a:schemeClr val="tx1"/>
                          </a:solidFill>
                        </a:rPr>
                        <a:t>8  Unit</a:t>
                      </a:r>
                    </a:p>
                    <a:p>
                      <a:pPr algn="ctr"/>
                      <a:endParaRPr lang="en-GB" sz="1000" b="1" dirty="0">
                        <a:solidFill>
                          <a:schemeClr val="tx1"/>
                        </a:solidFill>
                      </a:endParaRPr>
                    </a:p>
                  </a:txBody>
                  <a:tcPr anchor="ctr">
                    <a:noFill/>
                  </a:tcPr>
                </a:tc>
                <a:tc>
                  <a:txBody>
                    <a:bodyPr/>
                    <a:lstStyle/>
                    <a:p>
                      <a:pPr algn="ctr"/>
                      <a:r>
                        <a:rPr lang="id-ID" sz="1000" b="1" dirty="0" smtClean="0">
                          <a:solidFill>
                            <a:schemeClr val="tx1"/>
                          </a:solidFill>
                        </a:rPr>
                        <a:t>Rp. 6.000.000</a:t>
                      </a:r>
                    </a:p>
                    <a:p>
                      <a:pPr algn="ctr"/>
                      <a:endParaRPr lang="en-GB" sz="1000" b="1"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48.000.000</a:t>
                      </a:r>
                    </a:p>
                    <a:p>
                      <a:pPr algn="ctr"/>
                      <a:endParaRPr lang="en-GB" sz="1000" b="1" dirty="0">
                        <a:solidFill>
                          <a:schemeClr val="tx1"/>
                        </a:solidFill>
                      </a:endParaRPr>
                    </a:p>
                  </a:txBody>
                  <a:tcPr anchor="ctr">
                    <a:noFill/>
                  </a:tcPr>
                </a:tc>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Admin </a:t>
                      </a:r>
                      <a:r>
                        <a:rPr lang="en-US" sz="1400" u="none" strike="noStrike" dirty="0" err="1" smtClean="0">
                          <a:effectLst/>
                        </a:rPr>
                        <a:t>Pusat</a:t>
                      </a:r>
                      <a:r>
                        <a:rPr lang="en-US" sz="1400" u="none" strike="noStrike" dirty="0" smtClean="0">
                          <a:effectLst/>
                        </a:rPr>
                        <a:t> (1 Unit </a:t>
                      </a:r>
                      <a:r>
                        <a:rPr lang="en-US" sz="1400" u="none" strike="noStrike" dirty="0" err="1" smtClean="0">
                          <a:effectLst/>
                        </a:rPr>
                        <a:t>di</a:t>
                      </a:r>
                      <a:r>
                        <a:rPr lang="en-US" sz="1400" u="none" strike="noStrike" dirty="0" smtClean="0">
                          <a:effectLst/>
                        </a:rPr>
                        <a:t> Jakarta), User ( 7 Unit </a:t>
                      </a:r>
                      <a:r>
                        <a:rPr lang="en-US" sz="1400" u="none" strike="noStrike" dirty="0" err="1" smtClean="0">
                          <a:effectLst/>
                        </a:rPr>
                        <a:t>di</a:t>
                      </a:r>
                      <a:r>
                        <a:rPr lang="en-US" sz="1400" u="none" strike="noStrike" dirty="0" smtClean="0">
                          <a:effectLst/>
                        </a:rPr>
                        <a:t> </a:t>
                      </a:r>
                      <a:r>
                        <a:rPr lang="en-US" sz="1400" u="none" strike="noStrike" dirty="0" err="1" smtClean="0">
                          <a:effectLst/>
                        </a:rPr>
                        <a:t>Cabang</a:t>
                      </a:r>
                      <a:r>
                        <a:rPr lang="en-US" sz="1400" u="none" strike="noStrike" dirty="0" smtClean="0">
                          <a:effectLst/>
                        </a:rPr>
                        <a:t> Jakarta, Bogor, </a:t>
                      </a:r>
                      <a:r>
                        <a:rPr lang="en-US" sz="1400" u="none" strike="noStrike" dirty="0" err="1" smtClean="0">
                          <a:effectLst/>
                        </a:rPr>
                        <a:t>Bekasi</a:t>
                      </a:r>
                      <a:r>
                        <a:rPr lang="en-US" sz="1400" u="none" strike="noStrike" dirty="0" smtClean="0">
                          <a:effectLst/>
                        </a:rPr>
                        <a:t>, </a:t>
                      </a:r>
                      <a:r>
                        <a:rPr lang="en-US" sz="1400" u="none" strike="noStrike" dirty="0" err="1" smtClean="0">
                          <a:effectLst/>
                        </a:rPr>
                        <a:t>Karawang</a:t>
                      </a:r>
                      <a:r>
                        <a:rPr lang="en-US" sz="1400" u="none" strike="noStrike" dirty="0" smtClean="0">
                          <a:effectLst/>
                        </a:rPr>
                        <a:t>, </a:t>
                      </a:r>
                      <a:r>
                        <a:rPr lang="en-US" sz="1400" u="none" strike="noStrike" dirty="0" err="1" smtClean="0">
                          <a:effectLst/>
                        </a:rPr>
                        <a:t>Banten</a:t>
                      </a:r>
                      <a:r>
                        <a:rPr lang="en-US" sz="1400" u="none" strike="noStrike" dirty="0" smtClean="0">
                          <a:effectLst/>
                        </a:rPr>
                        <a:t>, Cirebon, </a:t>
                      </a:r>
                      <a:r>
                        <a:rPr lang="en-US" sz="1400" u="none" strike="noStrike" dirty="0" err="1" smtClean="0">
                          <a:effectLst/>
                        </a:rPr>
                        <a:t>palembang</a:t>
                      </a:r>
                      <a:r>
                        <a:rPr lang="en-US" sz="1400" u="none" strike="noStrike" dirty="0" smtClean="0">
                          <a:effectLst/>
                        </a:rPr>
                        <a:t> )</a:t>
                      </a:r>
                      <a:endParaRPr lang="en-US" sz="1400" b="0" i="0" u="none" strike="noStrike" dirty="0" smtClean="0">
                        <a:solidFill>
                          <a:srgbClr val="000000"/>
                        </a:solidFill>
                        <a:effectLst/>
                        <a:latin typeface="Calibri"/>
                      </a:endParaRPr>
                    </a:p>
                    <a:p>
                      <a:pPr algn="ctr"/>
                      <a:endParaRPr lang="en-GB" sz="1400" dirty="0">
                        <a:solidFill>
                          <a:schemeClr val="tx1"/>
                        </a:solidFill>
                      </a:endParaRPr>
                    </a:p>
                  </a:txBody>
                  <a:tcPr anchor="c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00" dirty="0" smtClean="0">
                          <a:solidFill>
                            <a:schemeClr val="tx1"/>
                          </a:solidFill>
                        </a:rPr>
                        <a:t>2</a:t>
                      </a:r>
                      <a:endParaRPr lang="en-GB" sz="1000" dirty="0">
                        <a:solidFill>
                          <a:schemeClr val="tx1"/>
                        </a:solidFill>
                      </a:endParaRPr>
                    </a:p>
                  </a:txBody>
                  <a:tcPr anchor="ctr">
                    <a:noFill/>
                  </a:tcPr>
                </a:tc>
                <a:tc>
                  <a:txBody>
                    <a:bodyPr/>
                    <a:lstStyle/>
                    <a:p>
                      <a:pPr algn="l" fontAlgn="b"/>
                      <a:r>
                        <a:rPr lang="en-US" sz="1000" u="none" strike="noStrike" dirty="0" smtClean="0">
                          <a:effectLst/>
                        </a:rPr>
                        <a:t>Keyboard + Mouse </a:t>
                      </a:r>
                      <a:endParaRPr lang="en-US" sz="1000" b="0" i="0" u="none" strike="noStrike" dirty="0">
                        <a:solidFill>
                          <a:srgbClr val="000000"/>
                        </a:solidFill>
                        <a:effectLst/>
                        <a:latin typeface="Calibri"/>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Logitech</a:t>
                      </a:r>
                      <a:endParaRPr lang="en-US" sz="1000" b="0" i="0" u="none" strike="noStrike" dirty="0" smtClean="0">
                        <a:solidFill>
                          <a:srgbClr val="000000"/>
                        </a:solidFill>
                        <a:effectLst/>
                        <a:latin typeface="Calibri"/>
                      </a:endParaRPr>
                    </a:p>
                  </a:txBody>
                  <a:tcPr anchor="ctr">
                    <a:noFill/>
                  </a:tcPr>
                </a:tc>
                <a:tc>
                  <a:txBody>
                    <a:bodyPr/>
                    <a:lstStyle/>
                    <a:p>
                      <a:pPr algn="ctr"/>
                      <a:r>
                        <a:rPr lang="id-ID" sz="1000" b="1" dirty="0" smtClean="0">
                          <a:solidFill>
                            <a:schemeClr val="tx1"/>
                          </a:solidFill>
                        </a:rPr>
                        <a:t>8  Unit</a:t>
                      </a:r>
                      <a:endParaRPr lang="en-GB" sz="1000" b="1" dirty="0">
                        <a:solidFill>
                          <a:schemeClr val="tx1"/>
                        </a:solidFill>
                      </a:endParaRPr>
                    </a:p>
                  </a:txBody>
                  <a:tcPr anchor="ctr">
                    <a:noFill/>
                  </a:tcPr>
                </a:tc>
                <a:tc>
                  <a:txBody>
                    <a:bodyPr/>
                    <a:lstStyle/>
                    <a:p>
                      <a:pPr algn="ctr"/>
                      <a:r>
                        <a:rPr lang="id-ID" sz="1000" b="1" dirty="0" smtClean="0">
                          <a:solidFill>
                            <a:schemeClr val="tx1"/>
                          </a:solidFill>
                        </a:rPr>
                        <a:t>Rp. 250.000</a:t>
                      </a: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2.000.000</a:t>
                      </a:r>
                    </a:p>
                  </a:txBody>
                  <a:tcPr anchor="ctr">
                    <a:noFill/>
                  </a:tcPr>
                </a:tc>
                <a:tc vMerge="1">
                  <a:txBody>
                    <a:bodyPr/>
                    <a:lstStyle/>
                    <a:p>
                      <a:pPr algn="ctr"/>
                      <a:endParaRPr lang="en-GB" sz="1000" dirty="0">
                        <a:solidFill>
                          <a:schemeClr val="tx1"/>
                        </a:solidFill>
                      </a:endParaRPr>
                    </a:p>
                  </a:txBody>
                  <a:tcPr anchor="ctr">
                    <a:noFill/>
                  </a:tcPr>
                </a:tc>
              </a:tr>
              <a:tr h="844768">
                <a:tc>
                  <a:txBody>
                    <a:bodyPr/>
                    <a:lstStyle/>
                    <a:p>
                      <a:pPr algn="l"/>
                      <a:r>
                        <a:rPr lang="id-ID" sz="1000" dirty="0" smtClean="0">
                          <a:solidFill>
                            <a:schemeClr val="tx1"/>
                          </a:solidFill>
                        </a:rPr>
                        <a:t>3</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algn="l" fontAlgn="ctr"/>
                      <a:r>
                        <a:rPr lang="en-US" sz="1000" u="none" strike="noStrike" dirty="0" smtClean="0">
                          <a:effectLst/>
                        </a:rPr>
                        <a:t>Server IBM System X3500M4-C2A</a:t>
                      </a:r>
                      <a:endParaRPr lang="id-ID" sz="1000" u="none" strike="noStrike" dirty="0" smtClean="0">
                        <a:effectLst/>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en-US" sz="1000" b="0" i="0" u="none" strike="noStrike" dirty="0">
                        <a:solidFill>
                          <a:srgbClr val="000000"/>
                        </a:solidFill>
                        <a:effectLst/>
                        <a:latin typeface="Calibri"/>
                      </a:endParaRPr>
                    </a:p>
                  </a:txBody>
                  <a:tcPr anchor="ctr">
                    <a:noFill/>
                  </a:tcPr>
                </a:tc>
                <a:tc>
                  <a:txBody>
                    <a:bodyPr/>
                    <a:lstStyle/>
                    <a:p>
                      <a:pPr algn="l" fontAlgn="ctr"/>
                      <a:r>
                        <a:rPr lang="en-US" sz="1000" u="none" strike="noStrike" dirty="0" smtClean="0">
                          <a:effectLst/>
                        </a:rPr>
                        <a:t>Xeon E5-2620, 8GB DDR3-10600 ECC RDIMM, DVD-ROM, VGA </a:t>
                      </a:r>
                      <a:r>
                        <a:rPr lang="en-US" sz="1000" u="none" strike="noStrike" dirty="0" err="1" smtClean="0">
                          <a:effectLst/>
                        </a:rPr>
                        <a:t>Matrox</a:t>
                      </a:r>
                      <a:r>
                        <a:rPr lang="en-US" sz="1000" u="none" strike="noStrike" dirty="0" smtClean="0">
                          <a:effectLst/>
                        </a:rPr>
                        <a:t> G200e 16MB, </a:t>
                      </a:r>
                      <a:r>
                        <a:rPr lang="en-US" sz="1000" u="none" strike="noStrike" dirty="0" err="1" smtClean="0">
                          <a:effectLst/>
                        </a:rPr>
                        <a:t>GbE</a:t>
                      </a:r>
                      <a:r>
                        <a:rPr lang="en-US" sz="1000" u="none" strike="noStrike" dirty="0" smtClean="0">
                          <a:effectLst/>
                        </a:rPr>
                        <a:t> NIC, Tower Case, LCD, keyboard, mouse</a:t>
                      </a:r>
                      <a:endParaRPr lang="en-US" sz="1000" b="0" i="0" u="none" strike="noStrike" dirty="0">
                        <a:solidFill>
                          <a:srgbClr val="000000"/>
                        </a:solidFill>
                        <a:effectLst/>
                        <a:latin typeface="Calibri"/>
                      </a:endParaRPr>
                    </a:p>
                  </a:txBody>
                  <a:tcPr anchor="ctr">
                    <a:noFill/>
                  </a:tcPr>
                </a:tc>
                <a:tc>
                  <a:txBody>
                    <a:bodyPr/>
                    <a:lstStyle/>
                    <a:p>
                      <a:pPr algn="ctr"/>
                      <a:r>
                        <a:rPr lang="id-ID" sz="1000" b="1" dirty="0" smtClean="0">
                          <a:solidFill>
                            <a:schemeClr val="tx1"/>
                          </a:solidFill>
                        </a:rPr>
                        <a:t>3</a:t>
                      </a:r>
                      <a:r>
                        <a:rPr lang="id-ID" sz="1000" b="1" baseline="0" dirty="0" smtClean="0">
                          <a:solidFill>
                            <a:schemeClr val="tx1"/>
                          </a:solidFill>
                        </a:rPr>
                        <a:t> Unit</a:t>
                      </a:r>
                    </a:p>
                    <a:p>
                      <a:pPr algn="ctr"/>
                      <a:endParaRPr lang="en-GB" sz="1000" b="1"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u="none" strike="noStrike" dirty="0" smtClean="0">
                          <a:effectLst/>
                        </a:rPr>
                        <a:t>Rp.</a:t>
                      </a:r>
                      <a:r>
                        <a:rPr lang="id-ID" sz="1000" b="1" u="none" strike="noStrike" baseline="0" dirty="0" smtClean="0">
                          <a:effectLst/>
                        </a:rPr>
                        <a:t> </a:t>
                      </a:r>
                      <a:r>
                        <a:rPr lang="en-US" sz="1000" b="1" u="none" strike="noStrike" dirty="0" smtClean="0">
                          <a:effectLst/>
                        </a:rPr>
                        <a:t>30</a:t>
                      </a:r>
                      <a:r>
                        <a:rPr lang="id-ID" sz="1000" b="1" u="none" strike="noStrike" dirty="0" smtClean="0">
                          <a:effectLst/>
                        </a:rPr>
                        <a:t>.</a:t>
                      </a:r>
                      <a:r>
                        <a:rPr lang="en-US" sz="1000" b="1" u="none" strike="noStrike" dirty="0" smtClean="0">
                          <a:effectLst/>
                        </a:rPr>
                        <a:t>322</a:t>
                      </a:r>
                      <a:r>
                        <a:rPr lang="id-ID" sz="1000" b="1" u="none" strike="noStrike" dirty="0" smtClean="0">
                          <a:effectLst/>
                        </a:rPr>
                        <a:t>.</a:t>
                      </a:r>
                      <a:r>
                        <a:rPr lang="en-US" sz="1000" b="1" u="none" strike="noStrike" dirty="0" smtClean="0">
                          <a:effectLst/>
                        </a:rPr>
                        <a:t>600 </a:t>
                      </a:r>
                      <a:endParaRPr lang="en-US" sz="1000" b="1" i="0" u="none" strike="noStrike" dirty="0" smtClean="0">
                        <a:solidFill>
                          <a:srgbClr val="000000"/>
                        </a:solidFill>
                        <a:effectLst/>
                        <a:latin typeface="Calibri"/>
                      </a:endParaRPr>
                    </a:p>
                    <a:p>
                      <a:pPr algn="ctr"/>
                      <a:endParaRPr lang="id-ID" sz="1000" b="1" dirty="0" smtClean="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90.967.800</a:t>
                      </a:r>
                    </a:p>
                    <a:p>
                      <a:pPr algn="ctr"/>
                      <a:endParaRPr lang="id-ID" sz="1000" b="1" dirty="0" smtClean="0">
                        <a:solidFill>
                          <a:schemeClr val="tx1"/>
                        </a:solidFill>
                      </a:endParaRPr>
                    </a:p>
                  </a:txBody>
                  <a:tcPr anchor="ctr">
                    <a:noFill/>
                  </a:tcPr>
                </a:tc>
                <a:tc vMerge="1">
                  <a:txBody>
                    <a:bodyPr/>
                    <a:lstStyle/>
                    <a:p>
                      <a:pPr algn="ctr"/>
                      <a:endParaRPr lang="id-ID" sz="1000" dirty="0" smtClean="0">
                        <a:solidFill>
                          <a:schemeClr val="tx1"/>
                        </a:solidFill>
                      </a:endParaRPr>
                    </a:p>
                  </a:txBody>
                  <a:tcPr anchor="ctr">
                    <a:noFill/>
                  </a:tcPr>
                </a:tc>
              </a:tr>
              <a:tr h="982672">
                <a:tc>
                  <a:txBody>
                    <a:bodyPr/>
                    <a:lstStyle/>
                    <a:p>
                      <a:pPr algn="l"/>
                      <a:r>
                        <a:rPr lang="id-ID" sz="1000" dirty="0" smtClean="0">
                          <a:solidFill>
                            <a:schemeClr val="tx1"/>
                          </a:solidFill>
                        </a:rPr>
                        <a:t>4</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none" strike="noStrike" dirty="0" err="1" smtClean="0">
                          <a:effectLst/>
                        </a:rPr>
                        <a:t>Pemasangan</a:t>
                      </a:r>
                      <a:r>
                        <a:rPr lang="en-GB" sz="1000" u="none" strike="noStrike" dirty="0" smtClean="0">
                          <a:effectLst/>
                        </a:rPr>
                        <a:t> </a:t>
                      </a:r>
                      <a:r>
                        <a:rPr lang="id-ID" sz="1000" u="none" strike="noStrike" dirty="0" smtClean="0">
                          <a:effectLst/>
                        </a:rPr>
                        <a:t>koneksi internet </a:t>
                      </a:r>
                      <a:r>
                        <a:rPr lang="en-GB" sz="1000" u="none" strike="noStrike" dirty="0" smtClean="0">
                          <a:effectLst/>
                        </a:rPr>
                        <a:t>Include</a:t>
                      </a:r>
                      <a:r>
                        <a:rPr lang="id-ID" sz="1000" u="none" strike="noStrike" dirty="0" smtClean="0">
                          <a:effectLst/>
                        </a:rPr>
                        <a:t> </a:t>
                      </a:r>
                      <a:r>
                        <a:rPr lang="en-GB" sz="1000" u="none" strike="noStrike" dirty="0" err="1" smtClean="0">
                          <a:effectLst/>
                        </a:rPr>
                        <a:t>pembayaran</a:t>
                      </a:r>
                      <a:r>
                        <a:rPr lang="en-GB" sz="1000" u="none" strike="noStrike" dirty="0" smtClean="0">
                          <a:effectLst/>
                        </a:rPr>
                        <a:t> </a:t>
                      </a:r>
                      <a:r>
                        <a:rPr lang="en-GB" sz="1000" u="none" strike="noStrike" dirty="0" err="1" smtClean="0">
                          <a:effectLst/>
                        </a:rPr>
                        <a:t>bulan</a:t>
                      </a:r>
                      <a:r>
                        <a:rPr lang="en-GB" sz="1000" u="none" strike="noStrike" dirty="0" smtClean="0">
                          <a:effectLst/>
                        </a:rPr>
                        <a:t> </a:t>
                      </a:r>
                      <a:r>
                        <a:rPr lang="en-GB" sz="1000" u="none" strike="noStrike" dirty="0" err="1" smtClean="0">
                          <a:effectLst/>
                        </a:rPr>
                        <a:t>pertama</a:t>
                      </a:r>
                      <a:r>
                        <a:rPr lang="en-GB" sz="1000" u="none" strike="noStrike" dirty="0" smtClean="0">
                          <a:effectLst/>
                        </a:rPr>
                        <a:t> </a:t>
                      </a:r>
                      <a:r>
                        <a:rPr lang="en-GB" sz="1000" u="none" strike="noStrike" dirty="0" err="1" smtClean="0">
                          <a:effectLst/>
                        </a:rPr>
                        <a:t>Ket</a:t>
                      </a:r>
                      <a:r>
                        <a:rPr lang="en-GB" sz="1000" u="none" strike="noStrike" dirty="0" smtClean="0">
                          <a:effectLst/>
                        </a:rPr>
                        <a:t> : Unlimited Office 1 Mbps</a:t>
                      </a:r>
                      <a:endParaRPr lang="en-GB" sz="1000" dirty="0">
                        <a:solidFill>
                          <a:schemeClr val="tx1"/>
                        </a:solidFill>
                      </a:endParaRPr>
                    </a:p>
                  </a:txBody>
                  <a:tcPr anchor="ctr">
                    <a:noFill/>
                  </a:tcPr>
                </a:tc>
                <a:tc>
                  <a:txBody>
                    <a:bodyPr/>
                    <a:lstStyle/>
                    <a:p>
                      <a:pPr algn="ctr"/>
                      <a:endParaRPr lang="en-GB" sz="1000" dirty="0">
                        <a:solidFill>
                          <a:schemeClr val="tx1"/>
                        </a:solidFill>
                      </a:endParaRPr>
                    </a:p>
                  </a:txBody>
                  <a:tcPr anchor="ctr">
                    <a:noFill/>
                  </a:tcPr>
                </a:tc>
                <a:tc>
                  <a:txBody>
                    <a:bodyPr/>
                    <a:lstStyle/>
                    <a:p>
                      <a:pPr algn="ctr"/>
                      <a:r>
                        <a:rPr lang="id-ID" sz="1000" b="1" dirty="0" smtClean="0">
                          <a:solidFill>
                            <a:schemeClr val="tx1"/>
                          </a:solidFill>
                        </a:rPr>
                        <a:t>8 Area </a:t>
                      </a:r>
                      <a:endParaRPr lang="id-ID" sz="1000" b="1" baseline="0" dirty="0" smtClean="0">
                        <a:solidFill>
                          <a:schemeClr val="tx1"/>
                        </a:solidFill>
                      </a:endParaRPr>
                    </a:p>
                  </a:txBody>
                  <a:tcPr anchor="ctr">
                    <a:noFill/>
                  </a:tcPr>
                </a:tc>
                <a:tc>
                  <a:txBody>
                    <a:bodyPr/>
                    <a:lstStyle/>
                    <a:p>
                      <a:pPr algn="ctr"/>
                      <a:r>
                        <a:rPr lang="id-ID" sz="1000" b="1" baseline="0" dirty="0" smtClean="0">
                          <a:solidFill>
                            <a:schemeClr val="tx1"/>
                          </a:solidFill>
                        </a:rPr>
                        <a:t>Rp. 750.000</a:t>
                      </a: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6.000.000</a:t>
                      </a:r>
                    </a:p>
                  </a:txBody>
                  <a:tcPr anchor="ctr">
                    <a:noFill/>
                  </a:tcPr>
                </a:tc>
                <a:tc vMerge="1">
                  <a:txBody>
                    <a:bodyPr/>
                    <a:lstStyle/>
                    <a:p>
                      <a:pPr algn="ctr"/>
                      <a:endParaRPr lang="id-ID" sz="1000" baseline="0" dirty="0" smtClean="0">
                        <a:solidFill>
                          <a:schemeClr val="tx1"/>
                        </a:solidFill>
                      </a:endParaRPr>
                    </a:p>
                  </a:txBody>
                  <a:tcPr anchor="ctr">
                    <a:noFill/>
                  </a:tcPr>
                </a:tc>
              </a:tr>
              <a:tr h="370840">
                <a:tc gridSpan="2">
                  <a:txBody>
                    <a:bodyPr/>
                    <a:lstStyle/>
                    <a:p>
                      <a:pPr algn="ctr" fontAlgn="b"/>
                      <a:r>
                        <a:rPr lang="en-US" sz="1400" b="1" u="none" strike="noStrike" dirty="0" smtClean="0">
                          <a:effectLst/>
                        </a:rPr>
                        <a:t>GRAND TOTAL</a:t>
                      </a:r>
                      <a:endParaRPr lang="en-US" sz="1400" b="1" i="0" u="none" strike="noStrike" dirty="0">
                        <a:solidFill>
                          <a:srgbClr val="000000"/>
                        </a:solidFill>
                        <a:effectLst/>
                        <a:latin typeface="Calibri"/>
                      </a:endParaRPr>
                    </a:p>
                  </a:txBody>
                  <a:tcPr anchor="ctr">
                    <a:noFill/>
                  </a:tcPr>
                </a:tc>
                <a:tc hMerge="1">
                  <a:txBody>
                    <a:bodyPr/>
                    <a:lstStyle/>
                    <a:p>
                      <a:pPr algn="l"/>
                      <a:endParaRPr lang="en-GB" sz="1200" dirty="0">
                        <a:solidFill>
                          <a:schemeClr val="tx1"/>
                        </a:solidFill>
                      </a:endParaRPr>
                    </a:p>
                  </a:txBody>
                  <a:tcPr anchor="ctr">
                    <a:noFill/>
                  </a:tcPr>
                </a:tc>
                <a:tc gridSpan="2">
                  <a:txBody>
                    <a:bodyPr/>
                    <a:lstStyle/>
                    <a:p>
                      <a:pPr algn="just"/>
                      <a:endParaRPr lang="id-ID" sz="1000" dirty="0" smtClean="0">
                        <a:solidFill>
                          <a:schemeClr val="tx1"/>
                        </a:solidFill>
                      </a:endParaRPr>
                    </a:p>
                  </a:txBody>
                  <a:tcPr anchor="ctr">
                    <a:noFill/>
                  </a:tcPr>
                </a:tc>
                <a:tc hMerge="1">
                  <a:txBody>
                    <a:bodyPr/>
                    <a:lstStyle/>
                    <a:p>
                      <a:pPr algn="ct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146.967.800</a:t>
                      </a:r>
                    </a:p>
                  </a:txBody>
                  <a:tcPr anchor="ctr">
                    <a:noFill/>
                  </a:tcPr>
                </a:tc>
                <a:tc hMerge="1">
                  <a:txBody>
                    <a:bodyPr/>
                    <a:lstStyle/>
                    <a:p>
                      <a:pPr algn="just"/>
                      <a:endParaRPr lang="id-ID" sz="1000" dirty="0" smtClean="0">
                        <a:solidFill>
                          <a:schemeClr val="tx1"/>
                        </a:solidFill>
                      </a:endParaRPr>
                    </a:p>
                  </a:txBody>
                  <a:tcPr anchor="ctr">
                    <a:noFill/>
                  </a:tcPr>
                </a:tc>
                <a:tc>
                  <a:txBody>
                    <a:bodyPr/>
                    <a:lstStyle/>
                    <a:p>
                      <a:pPr algn="just"/>
                      <a:endParaRPr lang="id-ID" sz="1000" dirty="0" smtClean="0">
                        <a:solidFill>
                          <a:schemeClr val="tx1"/>
                        </a:solidFill>
                      </a:endParaRPr>
                    </a:p>
                  </a:txBody>
                  <a:tcPr anchor="c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Memperkerjakan</a:t>
            </a:r>
            <a:r>
              <a:rPr lang="en-US" sz="1600" dirty="0" smtClean="0"/>
              <a:t> </a:t>
            </a:r>
            <a:r>
              <a:rPr lang="en-US" sz="1600" dirty="0" err="1" smtClean="0"/>
              <a:t>staf</a:t>
            </a:r>
            <a:r>
              <a:rPr lang="en-US" sz="1600" dirty="0" smtClean="0"/>
              <a:t> yang </a:t>
            </a:r>
            <a:r>
              <a:rPr lang="en-US" sz="1600" dirty="0" err="1" smtClean="0"/>
              <a:t>handal</a:t>
            </a:r>
            <a:endParaRPr lang="en-US" sz="1600" dirty="0" smtClean="0"/>
          </a:p>
          <a:p>
            <a:pPr fontAlgn="b"/>
            <a:r>
              <a:rPr lang="en-US" sz="1600" dirty="0" smtClean="0"/>
              <a:t>Job matching</a:t>
            </a:r>
            <a:r>
              <a:rPr lang="id-ID" sz="1600" dirty="0" smtClean="0"/>
              <a:t> </a:t>
            </a:r>
            <a:r>
              <a:rPr lang="en-US" sz="1600" dirty="0" err="1" smtClean="0"/>
              <a:t>Membangun</a:t>
            </a:r>
            <a:r>
              <a:rPr lang="en-US" sz="1600" dirty="0" smtClean="0"/>
              <a:t> </a:t>
            </a:r>
            <a:r>
              <a:rPr lang="en-US" sz="1600" dirty="0" err="1" smtClean="0"/>
              <a:t>tim</a:t>
            </a:r>
            <a:endParaRPr lang="en-US" sz="1600" dirty="0" smtClean="0"/>
          </a:p>
          <a:p>
            <a:pPr fontAlgn="b"/>
            <a:r>
              <a:rPr lang="en-US" sz="1600" dirty="0" err="1" smtClean="0"/>
              <a:t>Mengadakan</a:t>
            </a:r>
            <a:r>
              <a:rPr lang="en-US" sz="1600" dirty="0" smtClean="0"/>
              <a:t> </a:t>
            </a:r>
            <a:r>
              <a:rPr lang="en-US" sz="1600" dirty="0" err="1" smtClean="0"/>
              <a:t>pelatihan</a:t>
            </a:r>
            <a:r>
              <a:rPr lang="en-US" sz="1600" dirty="0" smtClean="0"/>
              <a:t> </a:t>
            </a:r>
            <a:r>
              <a:rPr lang="en-US" sz="1600" dirty="0" err="1" smtClean="0"/>
              <a:t>dan</a:t>
            </a:r>
            <a:r>
              <a:rPr lang="en-US" sz="1600" dirty="0" smtClean="0"/>
              <a:t> </a:t>
            </a:r>
            <a:r>
              <a:rPr lang="en-US" sz="1600" dirty="0" err="1" smtClean="0"/>
              <a:t>peningkatan</a:t>
            </a:r>
            <a:r>
              <a:rPr lang="en-US" sz="1600" dirty="0" smtClean="0"/>
              <a:t> </a:t>
            </a:r>
            <a:r>
              <a:rPr lang="en-US" sz="1600" dirty="0" err="1" smtClean="0"/>
              <a:t>karir</a:t>
            </a:r>
            <a:endParaRPr lang="en-US" sz="1600" dirty="0" smtClean="0"/>
          </a:p>
          <a:p>
            <a:pPr fontAlgn="b"/>
            <a:r>
              <a:rPr lang="en-US" sz="1600" dirty="0" err="1" smtClean="0"/>
              <a:t>Membuat</a:t>
            </a:r>
            <a:r>
              <a:rPr lang="en-US" sz="1600" dirty="0" smtClean="0"/>
              <a:t> </a:t>
            </a:r>
            <a:r>
              <a:rPr lang="en-US" sz="1600" dirty="0" err="1" smtClean="0"/>
              <a:t>jadwal</a:t>
            </a:r>
            <a:r>
              <a:rPr lang="en-US" sz="1600" dirty="0" smtClean="0"/>
              <a:t> </a:t>
            </a:r>
            <a:r>
              <a:rPr lang="en-US" sz="1600" dirty="0" err="1" smtClean="0"/>
              <a:t>lebih</a:t>
            </a:r>
            <a:r>
              <a:rPr lang="en-US" sz="1600" dirty="0" smtClean="0"/>
              <a:t> </a:t>
            </a:r>
            <a:r>
              <a:rPr lang="en-US" sz="1600" dirty="0" err="1" smtClean="0"/>
              <a:t>awal</a:t>
            </a:r>
            <a:r>
              <a:rPr lang="en-US" sz="1600" dirty="0" smtClean="0"/>
              <a:t> </a:t>
            </a:r>
            <a:r>
              <a:rPr lang="en-US" sz="1600" dirty="0" err="1" smtClean="0"/>
              <a:t>bagi</a:t>
            </a:r>
            <a:r>
              <a:rPr lang="en-US" sz="1600" dirty="0" smtClean="0"/>
              <a:t> </a:t>
            </a:r>
            <a:r>
              <a:rPr lang="en-US" sz="1600" dirty="0" err="1" smtClean="0"/>
              <a:t>personil</a:t>
            </a:r>
            <a:r>
              <a:rPr lang="en-US" sz="1600" dirty="0" smtClean="0"/>
              <a:t> </a:t>
            </a:r>
            <a:r>
              <a:rPr lang="en-US" sz="1600" dirty="0" err="1" smtClean="0"/>
              <a:t>utama</a:t>
            </a:r>
            <a:endParaRPr lang="en-US" sz="1600" dirty="0"/>
          </a:p>
        </p:txBody>
      </p:sp>
      <p:grpSp>
        <p:nvGrpSpPr>
          <p:cNvPr id="15"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1"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4"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7"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0"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3"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6"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9" name="Group 48"/>
          <p:cNvGrpSpPr/>
          <p:nvPr/>
        </p:nvGrpSpPr>
        <p:grpSpPr>
          <a:xfrm>
            <a:off x="1475656" y="2348880"/>
            <a:ext cx="3168352" cy="2309138"/>
            <a:chOff x="755576" y="1772817"/>
            <a:chExt cx="3168352" cy="2309138"/>
          </a:xfrm>
        </p:grpSpPr>
        <p:sp>
          <p:nvSpPr>
            <p:cNvPr id="50" name="Rectangle 49"/>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1"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2"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5"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Membuat</a:t>
            </a:r>
            <a:r>
              <a:rPr lang="en-US" sz="1600" dirty="0" smtClean="0"/>
              <a:t> </a:t>
            </a:r>
            <a:r>
              <a:rPr lang="en-US" sz="1600" dirty="0" err="1" smtClean="0"/>
              <a:t>beberapa</a:t>
            </a:r>
            <a:r>
              <a:rPr lang="en-US" sz="1600" dirty="0" smtClean="0"/>
              <a:t> </a:t>
            </a:r>
            <a:r>
              <a:rPr lang="en-US" sz="1600" dirty="0" err="1" smtClean="0"/>
              <a:t>estimasi</a:t>
            </a:r>
            <a:endParaRPr lang="en-US" sz="1600" dirty="0" smtClean="0"/>
          </a:p>
          <a:p>
            <a:pPr fontAlgn="b"/>
            <a:r>
              <a:rPr lang="en-US" sz="1600" dirty="0" err="1" smtClean="0"/>
              <a:t>Desain</a:t>
            </a:r>
            <a:r>
              <a:rPr lang="en-US" sz="1600" dirty="0" smtClean="0"/>
              <a:t> </a:t>
            </a:r>
            <a:r>
              <a:rPr lang="en-US" sz="1600" dirty="0" err="1" smtClean="0"/>
              <a:t>untuk</a:t>
            </a:r>
            <a:r>
              <a:rPr lang="en-US" sz="1600" dirty="0" smtClean="0"/>
              <a:t> </a:t>
            </a:r>
            <a:r>
              <a:rPr lang="en-US" sz="1600" dirty="0" err="1" smtClean="0"/>
              <a:t>biaya</a:t>
            </a:r>
            <a:endParaRPr lang="en-US" sz="1600" dirty="0" smtClean="0"/>
          </a:p>
          <a:p>
            <a:pPr fontAlgn="b"/>
            <a:r>
              <a:rPr lang="en-US" sz="1600" dirty="0" err="1" smtClean="0"/>
              <a:t>Meningkatkan</a:t>
            </a:r>
            <a:r>
              <a:rPr lang="en-US" sz="1600" dirty="0" smtClean="0"/>
              <a:t> </a:t>
            </a:r>
            <a:r>
              <a:rPr lang="en-US" sz="1600" dirty="0" err="1" smtClean="0"/>
              <a:t>pengembangan</a:t>
            </a:r>
            <a:endParaRPr lang="en-US" sz="1600" dirty="0" smtClean="0"/>
          </a:p>
          <a:p>
            <a:pPr fontAlgn="b"/>
            <a:r>
              <a:rPr lang="en-US" sz="1600" dirty="0" err="1" smtClean="0"/>
              <a:t>Merekam</a:t>
            </a:r>
            <a:r>
              <a:rPr lang="en-US" sz="1600" dirty="0" smtClean="0"/>
              <a:t> </a:t>
            </a:r>
            <a:r>
              <a:rPr lang="en-US" sz="1600" dirty="0" err="1" smtClean="0"/>
              <a:t>dan</a:t>
            </a:r>
            <a:r>
              <a:rPr lang="en-US" sz="1600" dirty="0" smtClean="0"/>
              <a:t> </a:t>
            </a:r>
            <a:r>
              <a:rPr lang="en-US" sz="1600" dirty="0" err="1" smtClean="0"/>
              <a:t>menganalisa</a:t>
            </a:r>
            <a:r>
              <a:rPr lang="en-US" sz="1600" dirty="0" smtClean="0"/>
              <a:t> </a:t>
            </a:r>
            <a:r>
              <a:rPr lang="en-US" sz="1600" dirty="0" err="1" smtClean="0"/>
              <a:t>proyek</a:t>
            </a:r>
            <a:r>
              <a:rPr lang="en-US" sz="1600" dirty="0" smtClean="0"/>
              <a:t> </a:t>
            </a:r>
            <a:r>
              <a:rPr lang="en-US" sz="1600" dirty="0" err="1" smtClean="0"/>
              <a:t>sebelumnya</a:t>
            </a:r>
            <a:endParaRPr lang="en-US" sz="1600" dirty="0" smtClean="0"/>
          </a:p>
          <a:p>
            <a:pPr fontAlgn="b"/>
            <a:r>
              <a:rPr lang="en-US" sz="1600" dirty="0" err="1" smtClean="0"/>
              <a:t>Standarisasi</a:t>
            </a:r>
            <a:r>
              <a:rPr lang="en-US" sz="1600" dirty="0" smtClean="0"/>
              <a:t> </a:t>
            </a:r>
            <a:r>
              <a:rPr lang="en-US" sz="1600" dirty="0" err="1" smtClean="0"/>
              <a:t>metode</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48"/>
          <p:cNvGrpSpPr/>
          <p:nvPr/>
        </p:nvGrpSpPr>
        <p:grpSpPr>
          <a:xfrm>
            <a:off x="1475656" y="2348880"/>
            <a:ext cx="3168352" cy="2309138"/>
            <a:chOff x="755576" y="1772817"/>
            <a:chExt cx="3168352" cy="2309138"/>
          </a:xfrm>
        </p:grpSpPr>
        <p:sp>
          <p:nvSpPr>
            <p:cNvPr id="50" name="Rectangle 49"/>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1"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3" name="Rectangle 52"/>
          <p:cNvSpPr/>
          <p:nvPr/>
        </p:nvSpPr>
        <p:spPr>
          <a:xfrm>
            <a:off x="1619672" y="249289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000" b="1" dirty="0" err="1" smtClean="0">
                <a:solidFill>
                  <a:schemeClr val="bg1">
                    <a:lumMod val="50000"/>
                  </a:schemeClr>
                </a:solidFill>
              </a:rPr>
              <a:t>Estimasi</a:t>
            </a:r>
            <a:r>
              <a:rPr lang="en-US" sz="2000" b="1" dirty="0" smtClean="0">
                <a:solidFill>
                  <a:schemeClr val="bg1">
                    <a:lumMod val="50000"/>
                  </a:schemeClr>
                </a:solidFill>
              </a:rPr>
              <a:t> </a:t>
            </a:r>
            <a:r>
              <a:rPr lang="en-US" sz="2000" b="1" dirty="0" err="1" smtClean="0">
                <a:solidFill>
                  <a:schemeClr val="bg1">
                    <a:lumMod val="50000"/>
                  </a:schemeClr>
                </a:solidFill>
              </a:rPr>
              <a:t>biaya</a:t>
            </a:r>
            <a:r>
              <a:rPr lang="en-US" sz="2000" b="1" dirty="0" smtClean="0">
                <a:solidFill>
                  <a:schemeClr val="bg1">
                    <a:lumMod val="50000"/>
                  </a:schemeClr>
                </a:solidFill>
              </a:rPr>
              <a:t> </a:t>
            </a:r>
            <a:r>
              <a:rPr lang="en-US" sz="2000" b="1" dirty="0" err="1" smtClean="0">
                <a:solidFill>
                  <a:schemeClr val="bg1">
                    <a:lumMod val="50000"/>
                  </a:schemeClr>
                </a:solidFill>
              </a:rPr>
              <a:t>dan</a:t>
            </a:r>
            <a:r>
              <a:rPr lang="en-US" sz="2000" b="1" dirty="0" smtClean="0">
                <a:solidFill>
                  <a:schemeClr val="bg1">
                    <a:lumMod val="50000"/>
                  </a:schemeClr>
                </a:solidFill>
              </a:rPr>
              <a:t> </a:t>
            </a:r>
            <a:r>
              <a:rPr lang="en-US" sz="2000" b="1" dirty="0" err="1" smtClean="0">
                <a:solidFill>
                  <a:schemeClr val="bg1">
                    <a:lumMod val="50000"/>
                  </a:schemeClr>
                </a:solidFill>
              </a:rPr>
              <a:t>waktu</a:t>
            </a:r>
            <a:r>
              <a:rPr lang="en-US" sz="2000" b="1" dirty="0" smtClean="0">
                <a:solidFill>
                  <a:schemeClr val="bg1">
                    <a:lumMod val="50000"/>
                  </a:schemeClr>
                </a:solidFill>
              </a:rPr>
              <a:t> yang </a:t>
            </a:r>
            <a:r>
              <a:rPr lang="en-US" sz="2000" b="1" dirty="0" err="1" smtClean="0">
                <a:solidFill>
                  <a:schemeClr val="bg1">
                    <a:lumMod val="50000"/>
                  </a:schemeClr>
                </a:solidFill>
              </a:rPr>
              <a:t>tidak</a:t>
            </a:r>
            <a:r>
              <a:rPr lang="en-US" sz="2000" b="1" dirty="0" smtClean="0">
                <a:solidFill>
                  <a:schemeClr val="bg1">
                    <a:lumMod val="50000"/>
                  </a:schemeClr>
                </a:solidFill>
              </a:rPr>
              <a:t> </a:t>
            </a:r>
            <a:r>
              <a:rPr lang="en-US" sz="2000" b="1" dirty="0" err="1" smtClean="0">
                <a:solidFill>
                  <a:schemeClr val="bg1">
                    <a:lumMod val="50000"/>
                  </a:schemeClr>
                </a:solidFill>
              </a:rPr>
              <a:t>realistis</a:t>
            </a:r>
            <a:endParaRPr lang="en-US" sz="2000" b="1" dirty="0" smtClean="0">
              <a:solidFill>
                <a:schemeClr val="bg1">
                  <a:lumMod val="50000"/>
                </a:schemeClr>
              </a:solidFill>
              <a:latin typeface="Comic Sans MS"/>
            </a:endParaRPr>
          </a:p>
        </p:txBody>
      </p:sp>
      <p:pic>
        <p:nvPicPr>
          <p:cNvPr id="3074" name="Picture 2" descr="C:\Documents and Settings\Feldy\My Documents\Downloads\windows8_icons\Ecommerce\price_tag\price_tag-512.png"/>
          <p:cNvPicPr>
            <a:picLocks noChangeAspect="1" noChangeArrowheads="1"/>
          </p:cNvPicPr>
          <p:nvPr/>
        </p:nvPicPr>
        <p:blipFill>
          <a:blip r:embed="rId3" cstate="print"/>
          <a:srcRect/>
          <a:stretch>
            <a:fillRect/>
          </a:stretch>
        </p:blipFill>
        <p:spPr bwMode="auto">
          <a:xfrm>
            <a:off x="2627784" y="2636912"/>
            <a:ext cx="1106424" cy="110642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Evaluasi</a:t>
            </a:r>
            <a:r>
              <a:rPr lang="en-US" sz="1600" dirty="0" smtClean="0"/>
              <a:t> </a:t>
            </a:r>
            <a:r>
              <a:rPr lang="en-US" sz="1600" dirty="0" err="1" smtClean="0"/>
              <a:t>proyek</a:t>
            </a:r>
            <a:r>
              <a:rPr lang="en-US" sz="1600" dirty="0" smtClean="0"/>
              <a:t> </a:t>
            </a:r>
            <a:r>
              <a:rPr lang="en-US" sz="1600" dirty="0" err="1" smtClean="0"/>
              <a:t>ditingkatkan</a:t>
            </a:r>
            <a:endParaRPr lang="en-US" sz="1600" dirty="0" smtClean="0"/>
          </a:p>
          <a:p>
            <a:pPr fontAlgn="b"/>
            <a:r>
              <a:rPr lang="en-US" sz="1600" dirty="0" err="1" smtClean="0"/>
              <a:t>Buat</a:t>
            </a:r>
            <a:r>
              <a:rPr lang="en-US" sz="1600" dirty="0" smtClean="0"/>
              <a:t> </a:t>
            </a:r>
            <a:r>
              <a:rPr lang="en-US" sz="1600" dirty="0" err="1" smtClean="0"/>
              <a:t>metode</a:t>
            </a:r>
            <a:r>
              <a:rPr lang="en-US" sz="1600" dirty="0" smtClean="0"/>
              <a:t> </a:t>
            </a:r>
            <a:r>
              <a:rPr lang="en-US" sz="1600" dirty="0" err="1" smtClean="0"/>
              <a:t>spesifikasi</a:t>
            </a:r>
            <a:r>
              <a:rPr lang="en-US" sz="1600" dirty="0" smtClean="0"/>
              <a:t> yang formal</a:t>
            </a:r>
          </a:p>
          <a:p>
            <a:pPr fontAlgn="b"/>
            <a:r>
              <a:rPr lang="en-US" sz="1600" dirty="0" smtClean="0"/>
              <a:t>Survey </a:t>
            </a:r>
            <a:r>
              <a:rPr lang="en-US" sz="1600" dirty="0" err="1" smtClean="0"/>
              <a:t>pengguna</a:t>
            </a:r>
            <a:endParaRPr lang="en-US" sz="1600" dirty="0" smtClean="0"/>
          </a:p>
          <a:p>
            <a:pPr fontAlgn="b"/>
            <a:r>
              <a:rPr lang="en-US" sz="1600" dirty="0" err="1" smtClean="0"/>
              <a:t>Buat</a:t>
            </a:r>
            <a:r>
              <a:rPr lang="en-US" sz="1600" dirty="0" smtClean="0"/>
              <a:t> prototype</a:t>
            </a:r>
          </a:p>
          <a:p>
            <a:pPr fontAlgn="b"/>
            <a:r>
              <a:rPr lang="en-GB" sz="1600" dirty="0" err="1" smtClean="0"/>
              <a:t>Buat</a:t>
            </a:r>
            <a:r>
              <a:rPr lang="en-GB" sz="1600" dirty="0" smtClean="0"/>
              <a:t> user manual </a:t>
            </a:r>
            <a:r>
              <a:rPr lang="en-GB" sz="1600" dirty="0" err="1" smtClean="0"/>
              <a:t>lebih</a:t>
            </a:r>
            <a:r>
              <a:rPr lang="en-GB" sz="1600" dirty="0" smtClean="0"/>
              <a:t> </a:t>
            </a:r>
            <a:r>
              <a:rPr lang="en-GB" sz="1600" dirty="0" err="1" smtClean="0"/>
              <a:t>awal</a:t>
            </a:r>
            <a:endParaRPr lang="en-GB"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3"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Membuat</a:t>
            </a:r>
            <a:r>
              <a:rPr lang="en-US" sz="1600" dirty="0" smtClean="0"/>
              <a:t> prototype</a:t>
            </a:r>
          </a:p>
          <a:p>
            <a:pPr fontAlgn="b"/>
            <a:r>
              <a:rPr lang="en-US" sz="1600" dirty="0" err="1" smtClean="0"/>
              <a:t>Analisis</a:t>
            </a:r>
            <a:r>
              <a:rPr lang="en-US" sz="1600" dirty="0" smtClean="0"/>
              <a:t> </a:t>
            </a:r>
            <a:r>
              <a:rPr lang="en-US" sz="1600" dirty="0" err="1" smtClean="0"/>
              <a:t>tugas</a:t>
            </a:r>
            <a:endParaRPr lang="en-US" sz="1600" dirty="0" smtClean="0"/>
          </a:p>
          <a:p>
            <a:pPr fontAlgn="b"/>
            <a:r>
              <a:rPr lang="en-US" sz="1600" dirty="0" err="1" smtClean="0"/>
              <a:t>Keterlibatan</a:t>
            </a:r>
            <a:r>
              <a:rPr lang="en-US" sz="1600" dirty="0" smtClean="0"/>
              <a:t> </a:t>
            </a:r>
            <a:r>
              <a:rPr lang="en-US" sz="1600" dirty="0" err="1" smtClean="0"/>
              <a:t>pengguna</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3"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Mengurangi</a:t>
            </a:r>
            <a:r>
              <a:rPr lang="en-US" sz="1600" dirty="0" smtClean="0"/>
              <a:t> </a:t>
            </a:r>
            <a:r>
              <a:rPr lang="en-US" sz="1600" dirty="0" err="1" smtClean="0"/>
              <a:t>kebutuhan</a:t>
            </a:r>
            <a:endParaRPr lang="en-US" sz="1600" dirty="0" smtClean="0"/>
          </a:p>
          <a:p>
            <a:pPr fontAlgn="b"/>
            <a:r>
              <a:rPr lang="en-US" sz="1600" dirty="0" err="1" smtClean="0"/>
              <a:t>Membuat</a:t>
            </a:r>
            <a:r>
              <a:rPr lang="en-US" sz="1600" dirty="0" smtClean="0"/>
              <a:t> prototype</a:t>
            </a:r>
          </a:p>
          <a:p>
            <a:pPr fontAlgn="b"/>
            <a:r>
              <a:rPr lang="en-US" sz="1600" dirty="0" err="1" smtClean="0"/>
              <a:t>Analisis</a:t>
            </a:r>
            <a:r>
              <a:rPr lang="en-US" sz="1600" dirty="0" smtClean="0"/>
              <a:t> </a:t>
            </a:r>
            <a:r>
              <a:rPr lang="en-US" sz="1600" dirty="0" err="1" smtClean="0"/>
              <a:t>biaya</a:t>
            </a:r>
            <a:r>
              <a:rPr lang="en-US" sz="1600" dirty="0" smtClean="0"/>
              <a:t> </a:t>
            </a:r>
            <a:r>
              <a:rPr lang="en-US" sz="1600" dirty="0" err="1" smtClean="0"/>
              <a:t>manfaat</a:t>
            </a:r>
            <a:endParaRPr lang="en-US" sz="1600" dirty="0" smtClean="0"/>
          </a:p>
          <a:p>
            <a:pPr fontAlgn="b"/>
            <a:r>
              <a:rPr lang="en-US" sz="1600" dirty="0" err="1" smtClean="0"/>
              <a:t>Desain</a:t>
            </a:r>
            <a:r>
              <a:rPr lang="en-US" sz="1600" dirty="0" smtClean="0"/>
              <a:t> </a:t>
            </a:r>
            <a:r>
              <a:rPr lang="en-US" sz="1600" dirty="0" err="1" smtClean="0"/>
              <a:t>biaya</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Mengubah</a:t>
            </a:r>
            <a:r>
              <a:rPr lang="en-US" sz="1600" dirty="0" smtClean="0"/>
              <a:t> </a:t>
            </a:r>
            <a:r>
              <a:rPr lang="en-US" sz="1600" dirty="0" err="1" smtClean="0"/>
              <a:t>prosedur</a:t>
            </a:r>
            <a:r>
              <a:rPr lang="en-US" sz="1600" dirty="0" smtClean="0"/>
              <a:t> </a:t>
            </a:r>
            <a:r>
              <a:rPr lang="en-US" sz="1600" dirty="0" err="1" smtClean="0"/>
              <a:t>kendali</a:t>
            </a:r>
            <a:endParaRPr lang="en-US" sz="1600" dirty="0" smtClean="0"/>
          </a:p>
          <a:p>
            <a:pPr fontAlgn="b"/>
            <a:r>
              <a:rPr lang="en-US" sz="1600" dirty="0" err="1" smtClean="0"/>
              <a:t>Membatasi</a:t>
            </a:r>
            <a:r>
              <a:rPr lang="en-US" sz="1600" dirty="0" smtClean="0"/>
              <a:t> </a:t>
            </a:r>
            <a:r>
              <a:rPr lang="en-US" sz="1600" dirty="0" err="1" smtClean="0"/>
              <a:t>perubahan</a:t>
            </a:r>
            <a:r>
              <a:rPr lang="en-US" sz="1600" dirty="0" smtClean="0"/>
              <a:t> yang </a:t>
            </a:r>
            <a:r>
              <a:rPr lang="en-US" sz="1600" dirty="0" err="1" smtClean="0"/>
              <a:t>terlalu</a:t>
            </a:r>
            <a:r>
              <a:rPr lang="en-US" sz="1600" dirty="0" smtClean="0"/>
              <a:t> </a:t>
            </a:r>
            <a:r>
              <a:rPr lang="en-US" sz="1600" dirty="0" err="1" smtClean="0"/>
              <a:t>banyak</a:t>
            </a:r>
            <a:endParaRPr lang="en-US" sz="1600" dirty="0" smtClean="0"/>
          </a:p>
          <a:p>
            <a:pPr fontAlgn="b"/>
            <a:r>
              <a:rPr lang="en-US" sz="1600" dirty="0" err="1" smtClean="0"/>
              <a:t>Meningkatkan</a:t>
            </a:r>
            <a:r>
              <a:rPr lang="en-US" sz="1600" dirty="0" smtClean="0"/>
              <a:t> prototype</a:t>
            </a:r>
          </a:p>
          <a:p>
            <a:pPr fontAlgn="b"/>
            <a:r>
              <a:rPr lang="en-US" sz="1600" dirty="0" err="1" smtClean="0"/>
              <a:t>Meningkatkan</a:t>
            </a:r>
            <a:r>
              <a:rPr lang="en-US" sz="1600" dirty="0" smtClean="0"/>
              <a:t> </a:t>
            </a:r>
            <a:r>
              <a:rPr lang="en-US" sz="1600" dirty="0" err="1" smtClean="0"/>
              <a:t>pengembangan</a:t>
            </a:r>
            <a:r>
              <a:rPr lang="en-US" sz="1600" dirty="0" smtClean="0"/>
              <a:t> (</a:t>
            </a:r>
            <a:r>
              <a:rPr lang="en-US" sz="1600" dirty="0" err="1" smtClean="0"/>
              <a:t>akibat</a:t>
            </a:r>
            <a:r>
              <a:rPr lang="en-US" sz="1600" dirty="0" smtClean="0"/>
              <a:t> </a:t>
            </a:r>
            <a:r>
              <a:rPr lang="en-US" sz="1600" dirty="0" err="1" smtClean="0"/>
              <a:t>perubahan</a:t>
            </a:r>
            <a:r>
              <a:rPr lang="en-US" sz="1600" dirty="0" smtClean="0"/>
              <a:t>)</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err="1" smtClean="0"/>
              <a:t>Anggota</a:t>
            </a:r>
            <a:r>
              <a:rPr lang="en-GB" dirty="0" smtClean="0"/>
              <a:t> </a:t>
            </a:r>
            <a:r>
              <a:rPr lang="en-GB" dirty="0" err="1" smtClean="0"/>
              <a:t>kelompok</a:t>
            </a:r>
            <a:endParaRPr lang="en-GB" dirty="0"/>
          </a:p>
        </p:txBody>
      </p:sp>
      <p:sp>
        <p:nvSpPr>
          <p:cNvPr id="3" name="Rectangle 2"/>
          <p:cNvSpPr/>
          <p:nvPr/>
        </p:nvSpPr>
        <p:spPr>
          <a:xfrm>
            <a:off x="481560" y="2041368"/>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81560" y="3776352"/>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Rectangle 4"/>
          <p:cNvSpPr/>
          <p:nvPr/>
        </p:nvSpPr>
        <p:spPr>
          <a:xfrm>
            <a:off x="4725587" y="2041368"/>
            <a:ext cx="1296000"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Rectangle 5"/>
          <p:cNvSpPr/>
          <p:nvPr/>
        </p:nvSpPr>
        <p:spPr>
          <a:xfrm>
            <a:off x="4725587" y="3776352"/>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Rectangle 27"/>
          <p:cNvSpPr/>
          <p:nvPr/>
        </p:nvSpPr>
        <p:spPr>
          <a:xfrm>
            <a:off x="1779134" y="2041368"/>
            <a:ext cx="2664296" cy="1296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Rizky</a:t>
            </a:r>
            <a:r>
              <a:rPr lang="en-GB" b="1" dirty="0" smtClean="0">
                <a:solidFill>
                  <a:schemeClr val="tx1"/>
                </a:solidFill>
              </a:rPr>
              <a:t> </a:t>
            </a:r>
            <a:r>
              <a:rPr lang="en-GB" b="1" dirty="0" err="1" smtClean="0">
                <a:solidFill>
                  <a:schemeClr val="tx1"/>
                </a:solidFill>
              </a:rPr>
              <a:t>Pratama</a:t>
            </a:r>
            <a:endParaRPr lang="en-GB" b="1" dirty="0" smtClean="0">
              <a:solidFill>
                <a:schemeClr val="tx1"/>
              </a:solidFill>
            </a:endParaRPr>
          </a:p>
          <a:p>
            <a:r>
              <a:rPr lang="en-GB" dirty="0" err="1" smtClean="0">
                <a:solidFill>
                  <a:schemeClr val="tx1"/>
                </a:solidFill>
              </a:rPr>
              <a:t>Ketua</a:t>
            </a:r>
            <a:endParaRPr lang="en-GB" dirty="0" smtClean="0">
              <a:solidFill>
                <a:schemeClr val="tx1"/>
              </a:solidFill>
            </a:endParaRPr>
          </a:p>
          <a:p>
            <a:r>
              <a:rPr lang="en-GB" dirty="0" smtClean="0">
                <a:solidFill>
                  <a:schemeClr val="tx1"/>
                </a:solidFill>
              </a:rPr>
              <a:t>Project Manager</a:t>
            </a:r>
          </a:p>
          <a:p>
            <a:r>
              <a:rPr lang="en-GB" dirty="0" smtClean="0">
                <a:solidFill>
                  <a:schemeClr val="tx1"/>
                </a:solidFill>
              </a:rPr>
              <a:t>Programmer</a:t>
            </a:r>
            <a:endParaRPr lang="en-GB" dirty="0">
              <a:solidFill>
                <a:schemeClr val="tx1"/>
              </a:solidFill>
            </a:endParaRPr>
          </a:p>
        </p:txBody>
      </p:sp>
      <p:sp>
        <p:nvSpPr>
          <p:cNvPr id="29" name="Rectangle 28"/>
          <p:cNvSpPr/>
          <p:nvPr/>
        </p:nvSpPr>
        <p:spPr>
          <a:xfrm>
            <a:off x="6022504" y="2041368"/>
            <a:ext cx="2664296"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Cindy </a:t>
            </a:r>
            <a:r>
              <a:rPr lang="en-GB" b="1" dirty="0" err="1" smtClean="0">
                <a:solidFill>
                  <a:schemeClr val="tx1"/>
                </a:solidFill>
              </a:rPr>
              <a:t>Kristiani</a:t>
            </a:r>
            <a:endParaRPr lang="en-GB" b="1" dirty="0" smtClean="0">
              <a:solidFill>
                <a:schemeClr val="tx1"/>
              </a:solidFill>
            </a:endParaRPr>
          </a:p>
          <a:p>
            <a:r>
              <a:rPr lang="en-GB" dirty="0" smtClean="0">
                <a:solidFill>
                  <a:schemeClr val="tx1"/>
                </a:solidFill>
              </a:rPr>
              <a:t>Administrator</a:t>
            </a:r>
          </a:p>
          <a:p>
            <a:r>
              <a:rPr lang="en-GB" dirty="0" smtClean="0">
                <a:solidFill>
                  <a:schemeClr val="tx1"/>
                </a:solidFill>
              </a:rPr>
              <a:t>Tester</a:t>
            </a:r>
          </a:p>
          <a:p>
            <a:endParaRPr lang="en-GB" dirty="0">
              <a:solidFill>
                <a:schemeClr val="tx1"/>
              </a:solidFill>
            </a:endParaRPr>
          </a:p>
        </p:txBody>
      </p:sp>
      <p:sp>
        <p:nvSpPr>
          <p:cNvPr id="30" name="Rectangle 29"/>
          <p:cNvSpPr/>
          <p:nvPr/>
        </p:nvSpPr>
        <p:spPr>
          <a:xfrm>
            <a:off x="1779134" y="3776352"/>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Feldy</a:t>
            </a:r>
            <a:r>
              <a:rPr lang="en-GB" b="1" dirty="0" smtClean="0">
                <a:solidFill>
                  <a:schemeClr val="tx1"/>
                </a:solidFill>
              </a:rPr>
              <a:t> Yusuf</a:t>
            </a:r>
          </a:p>
          <a:p>
            <a:r>
              <a:rPr lang="en-GB" dirty="0" smtClean="0">
                <a:solidFill>
                  <a:schemeClr val="tx1"/>
                </a:solidFill>
              </a:rPr>
              <a:t>System Analyst</a:t>
            </a:r>
          </a:p>
          <a:p>
            <a:r>
              <a:rPr lang="en-GB" dirty="0" smtClean="0">
                <a:solidFill>
                  <a:schemeClr val="tx1"/>
                </a:solidFill>
              </a:rPr>
              <a:t>Programmer</a:t>
            </a:r>
          </a:p>
          <a:p>
            <a:endParaRPr lang="en-GB" dirty="0">
              <a:solidFill>
                <a:schemeClr val="tx1"/>
              </a:solidFill>
            </a:endParaRPr>
          </a:p>
        </p:txBody>
      </p:sp>
      <p:sp>
        <p:nvSpPr>
          <p:cNvPr id="31" name="Rectangle 30"/>
          <p:cNvSpPr/>
          <p:nvPr/>
        </p:nvSpPr>
        <p:spPr>
          <a:xfrm>
            <a:off x="6022504" y="37763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Muhammad </a:t>
            </a:r>
            <a:r>
              <a:rPr lang="en-GB" b="1" dirty="0" err="1" smtClean="0">
                <a:solidFill>
                  <a:schemeClr val="tx1"/>
                </a:solidFill>
              </a:rPr>
              <a:t>Okta</a:t>
            </a:r>
            <a:endParaRPr lang="en-GB" b="1" dirty="0" smtClean="0">
              <a:solidFill>
                <a:schemeClr val="tx1"/>
              </a:solidFill>
            </a:endParaRPr>
          </a:p>
          <a:p>
            <a:r>
              <a:rPr lang="en-GB" dirty="0" smtClean="0">
                <a:solidFill>
                  <a:schemeClr val="tx1"/>
                </a:solidFill>
              </a:rPr>
              <a:t>Programmer</a:t>
            </a:r>
          </a:p>
          <a:p>
            <a:r>
              <a:rPr lang="en-GB" dirty="0" smtClean="0">
                <a:solidFill>
                  <a:schemeClr val="tx1"/>
                </a:solidFill>
              </a:rPr>
              <a:t>Tester</a:t>
            </a:r>
          </a:p>
          <a:p>
            <a:endParaRPr lang="en-GB" dirty="0">
              <a:solidFill>
                <a:schemeClr val="tx1"/>
              </a:solidFill>
            </a:endParaRPr>
          </a:p>
        </p:txBody>
      </p:sp>
      <p:sp>
        <p:nvSpPr>
          <p:cNvPr id="35" name="Rectangle 34"/>
          <p:cNvSpPr/>
          <p:nvPr/>
        </p:nvSpPr>
        <p:spPr>
          <a:xfrm>
            <a:off x="589560" y="3884352"/>
            <a:ext cx="1080000" cy="1080000"/>
          </a:xfrm>
          <a:prstGeom prst="rect">
            <a:avLst/>
          </a:prstGeom>
          <a:blipFill>
            <a:blip r:embed="rId2" cstate="print"/>
            <a:stretch>
              <a:fillRect b="-6000"/>
            </a:stretch>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descr="https://fbcdn-sphotos-g-a.akamaihd.net/hphotos-ak-frc1/390758_1717938725240_1416042035_n.jpg"/>
          <p:cNvPicPr>
            <a:picLocks noChangeAspect="1" noChangeArrowheads="1"/>
          </p:cNvPicPr>
          <p:nvPr/>
        </p:nvPicPr>
        <p:blipFill>
          <a:blip r:embed="rId3" cstate="print"/>
          <a:srcRect l="31422" t="8603" r="13035" b="59083"/>
          <a:stretch>
            <a:fillRect/>
          </a:stretch>
        </p:blipFill>
        <p:spPr bwMode="auto">
          <a:xfrm>
            <a:off x="566848" y="2132856"/>
            <a:ext cx="1097280" cy="1097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4" name="Picture 6" descr="https://fbcdn-sphotos-e-a.akamaihd.net/hphotos-ak-ash3/484649_498110513558807_1921860141_n.jpg"/>
          <p:cNvPicPr>
            <a:picLocks noChangeAspect="1" noChangeArrowheads="1"/>
          </p:cNvPicPr>
          <p:nvPr/>
        </p:nvPicPr>
        <p:blipFill>
          <a:blip r:embed="rId4" cstate="print"/>
          <a:srcRect l="32049" t="14186" r="49637" b="59872"/>
          <a:stretch>
            <a:fillRect/>
          </a:stretch>
        </p:blipFill>
        <p:spPr bwMode="auto">
          <a:xfrm>
            <a:off x="580496" y="3847400"/>
            <a:ext cx="1097280" cy="1165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6" name="Picture 8" descr="https://fbcdn-sphotos-f-a.akamaihd.net/hphotos-ak-ash4/301631_2959466162650_996708646_n.jpg"/>
          <p:cNvPicPr>
            <a:picLocks noChangeAspect="1" noChangeArrowheads="1"/>
          </p:cNvPicPr>
          <p:nvPr/>
        </p:nvPicPr>
        <p:blipFill>
          <a:blip r:embed="rId5" cstate="print"/>
          <a:srcRect l="47249" t="23100" r="25976" b="35951"/>
          <a:stretch>
            <a:fillRect/>
          </a:stretch>
        </p:blipFill>
        <p:spPr bwMode="auto">
          <a:xfrm>
            <a:off x="4832736" y="3861048"/>
            <a:ext cx="1005840" cy="1153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8" name="Picture 10" descr="https://fbcdn-sphotos-b-a.akamaihd.net/hphotos-ak-ash3/19094_4768851693408_1412176378_n.jpg"/>
          <p:cNvPicPr>
            <a:picLocks noChangeAspect="1" noChangeArrowheads="1"/>
          </p:cNvPicPr>
          <p:nvPr/>
        </p:nvPicPr>
        <p:blipFill>
          <a:blip r:embed="rId6" cstate="print"/>
          <a:srcRect l="41737" t="27213" r="34638" b="38531"/>
          <a:stretch>
            <a:fillRect/>
          </a:stretch>
        </p:blipFill>
        <p:spPr bwMode="auto">
          <a:xfrm>
            <a:off x="4811552" y="2119208"/>
            <a:ext cx="1188720" cy="114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765166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Melakukan</a:t>
            </a:r>
            <a:r>
              <a:rPr lang="en-US" sz="1600" dirty="0" smtClean="0"/>
              <a:t> benchmarking</a:t>
            </a:r>
          </a:p>
          <a:p>
            <a:pPr fontAlgn="b"/>
            <a:r>
              <a:rPr lang="en-US" sz="1600" dirty="0" err="1" smtClean="0"/>
              <a:t>Inspeksi</a:t>
            </a:r>
            <a:endParaRPr lang="en-US" sz="1600" dirty="0" smtClean="0"/>
          </a:p>
          <a:p>
            <a:pPr fontAlgn="b"/>
            <a:r>
              <a:rPr lang="en-US" sz="1600" dirty="0" err="1" smtClean="0"/>
              <a:t>Spesifikasi</a:t>
            </a:r>
            <a:r>
              <a:rPr lang="en-US" sz="1600" dirty="0" smtClean="0"/>
              <a:t> formal</a:t>
            </a:r>
          </a:p>
          <a:p>
            <a:pPr fontAlgn="b"/>
            <a:r>
              <a:rPr lang="en-US" sz="1600" dirty="0" err="1" smtClean="0"/>
              <a:t>Kontrak</a:t>
            </a:r>
            <a:r>
              <a:rPr lang="en-US" sz="1600" dirty="0" smtClean="0"/>
              <a:t> </a:t>
            </a:r>
            <a:r>
              <a:rPr lang="en-US" sz="1600" dirty="0" err="1" smtClean="0"/>
              <a:t>perjanjian</a:t>
            </a:r>
            <a:endParaRPr lang="en-US" sz="1600" dirty="0" smtClean="0"/>
          </a:p>
          <a:p>
            <a:pPr fontAlgn="b"/>
            <a:r>
              <a:rPr lang="fi-FI" sz="1600" dirty="0" smtClean="0"/>
              <a:t>Prosedur dan sertifikasi jaminan kualitas</a:t>
            </a:r>
            <a:endParaRPr lang="fi-FI"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Kegagalan</a:t>
            </a:r>
            <a:r>
              <a:rPr lang="en-US" sz="2000" b="1" dirty="0" smtClean="0">
                <a:solidFill>
                  <a:schemeClr val="bg1">
                    <a:lumMod val="50000"/>
                  </a:schemeClr>
                </a:solidFill>
              </a:rPr>
              <a:t> </a:t>
            </a:r>
            <a:r>
              <a:rPr lang="en-US" sz="2000" b="1" dirty="0" err="1" smtClean="0">
                <a:solidFill>
                  <a:schemeClr val="bg1">
                    <a:lumMod val="50000"/>
                  </a:schemeClr>
                </a:solidFill>
              </a:rPr>
              <a:t>pada</a:t>
            </a:r>
            <a:r>
              <a:rPr lang="en-US" sz="2000" b="1" dirty="0" smtClean="0">
                <a:solidFill>
                  <a:schemeClr val="bg1">
                    <a:lumMod val="50000"/>
                  </a:schemeClr>
                </a:solidFill>
              </a:rPr>
              <a:t> </a:t>
            </a:r>
            <a:r>
              <a:rPr lang="en-US" sz="2000" b="1" dirty="0" err="1" smtClean="0">
                <a:solidFill>
                  <a:schemeClr val="bg1">
                    <a:lumMod val="50000"/>
                  </a:schemeClr>
                </a:solidFill>
              </a:rPr>
              <a:t>komponen</a:t>
            </a:r>
            <a:r>
              <a:rPr lang="en-US" sz="2000" b="1" dirty="0" smtClean="0">
                <a:solidFill>
                  <a:schemeClr val="bg1">
                    <a:lumMod val="50000"/>
                  </a:schemeClr>
                </a:solidFill>
              </a:rPr>
              <a:t> yang </a:t>
            </a:r>
            <a:r>
              <a:rPr lang="en-US" sz="2000" b="1" dirty="0" err="1" smtClean="0">
                <a:solidFill>
                  <a:schemeClr val="bg1">
                    <a:lumMod val="50000"/>
                  </a:schemeClr>
                </a:solidFill>
              </a:rPr>
              <a:t>disuplai</a:t>
            </a:r>
            <a:r>
              <a:rPr lang="en-US" sz="2000" b="1" dirty="0" smtClean="0">
                <a:solidFill>
                  <a:schemeClr val="bg1">
                    <a:lumMod val="50000"/>
                  </a:schemeClr>
                </a:solidFill>
              </a:rPr>
              <a:t> </a:t>
            </a:r>
            <a:r>
              <a:rPr lang="en-US" sz="2000" b="1" dirty="0" err="1" smtClean="0">
                <a:solidFill>
                  <a:schemeClr val="bg1">
                    <a:lumMod val="50000"/>
                  </a:schemeClr>
                </a:solidFill>
              </a:rPr>
              <a:t>pihak</a:t>
            </a:r>
            <a:r>
              <a:rPr lang="en-US" sz="2000" b="1" dirty="0" smtClean="0">
                <a:solidFill>
                  <a:schemeClr val="bg1">
                    <a:lumMod val="50000"/>
                  </a:schemeClr>
                </a:solidFill>
              </a:rPr>
              <a:t> </a:t>
            </a:r>
            <a:r>
              <a:rPr lang="en-US" sz="2000" b="1" dirty="0" err="1" smtClean="0">
                <a:solidFill>
                  <a:schemeClr val="bg1">
                    <a:lumMod val="50000"/>
                  </a:schemeClr>
                </a:solidFill>
              </a:rPr>
              <a:t>eksternal</a:t>
            </a: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Prosedur</a:t>
            </a:r>
            <a:r>
              <a:rPr lang="en-US" sz="1600" dirty="0" smtClean="0"/>
              <a:t> </a:t>
            </a:r>
            <a:r>
              <a:rPr lang="en-US" sz="1600" dirty="0" err="1" smtClean="0"/>
              <a:t>jaminan</a:t>
            </a:r>
            <a:r>
              <a:rPr lang="en-US" sz="1600" dirty="0" smtClean="0"/>
              <a:t> </a:t>
            </a:r>
            <a:r>
              <a:rPr lang="en-US" sz="1600" dirty="0" err="1" smtClean="0"/>
              <a:t>kualitas</a:t>
            </a:r>
            <a:endParaRPr lang="en-US" sz="1600" dirty="0" smtClean="0"/>
          </a:p>
          <a:p>
            <a:pPr fontAlgn="b"/>
            <a:r>
              <a:rPr lang="en-US" sz="1600" dirty="0" err="1" smtClean="0"/>
              <a:t>Desain</a:t>
            </a:r>
            <a:r>
              <a:rPr lang="en-US" sz="1600" dirty="0" smtClean="0"/>
              <a:t> / prototype yang </a:t>
            </a:r>
            <a:r>
              <a:rPr lang="en-US" sz="1600" dirty="0" err="1" smtClean="0"/>
              <a:t>kompetitif</a:t>
            </a:r>
            <a:endParaRPr lang="en-US" sz="1600" dirty="0" smtClean="0"/>
          </a:p>
          <a:p>
            <a:pPr fontAlgn="b"/>
            <a:r>
              <a:rPr lang="en-US" sz="1600" dirty="0" err="1" smtClean="0"/>
              <a:t>Membangun</a:t>
            </a:r>
            <a:r>
              <a:rPr lang="en-US" sz="1600" dirty="0" smtClean="0"/>
              <a:t> </a:t>
            </a:r>
            <a:r>
              <a:rPr lang="en-US" sz="1600" dirty="0" err="1" smtClean="0"/>
              <a:t>tim</a:t>
            </a:r>
            <a:endParaRPr lang="en-US" sz="1600" dirty="0" smtClean="0"/>
          </a:p>
          <a:p>
            <a:pPr fontAlgn="b"/>
            <a:r>
              <a:rPr lang="en-US" sz="1600" dirty="0" err="1" smtClean="0"/>
              <a:t>Kontrak</a:t>
            </a:r>
            <a:r>
              <a:rPr lang="en-US" sz="1600" dirty="0" smtClean="0"/>
              <a:t> </a:t>
            </a:r>
            <a:r>
              <a:rPr lang="en-US" sz="1600" dirty="0" err="1" smtClean="0"/>
              <a:t>insentif</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fontAlgn="ctr"/>
            <a:r>
              <a:rPr lang="en-US" sz="2400" b="1" dirty="0" err="1" smtClean="0">
                <a:solidFill>
                  <a:schemeClr val="bg1">
                    <a:lumMod val="50000"/>
                  </a:schemeClr>
                </a:solidFill>
              </a:rPr>
              <a:t>Kegagalan</a:t>
            </a:r>
            <a:r>
              <a:rPr lang="en-US" sz="2400" b="1" dirty="0" smtClean="0">
                <a:solidFill>
                  <a:schemeClr val="bg1">
                    <a:lumMod val="50000"/>
                  </a:schemeClr>
                </a:solidFill>
              </a:rPr>
              <a:t> </a:t>
            </a:r>
            <a:r>
              <a:rPr lang="en-US" sz="2400" b="1" dirty="0" err="1" smtClean="0">
                <a:solidFill>
                  <a:schemeClr val="bg1">
                    <a:lumMod val="50000"/>
                  </a:schemeClr>
                </a:solidFill>
              </a:rPr>
              <a:t>menjalankan</a:t>
            </a:r>
            <a:r>
              <a:rPr lang="en-US" sz="2400" b="1" dirty="0" smtClean="0">
                <a:solidFill>
                  <a:schemeClr val="bg1">
                    <a:lumMod val="50000"/>
                  </a:schemeClr>
                </a:solidFill>
              </a:rPr>
              <a:t> </a:t>
            </a:r>
            <a:r>
              <a:rPr lang="en-US" sz="2400" b="1" dirty="0" err="1" smtClean="0">
                <a:solidFill>
                  <a:schemeClr val="bg1">
                    <a:lumMod val="50000"/>
                  </a:schemeClr>
                </a:solidFill>
              </a:rPr>
              <a:t>tugas</a:t>
            </a:r>
            <a:r>
              <a:rPr lang="en-US" sz="2400" b="1" dirty="0" smtClean="0">
                <a:solidFill>
                  <a:schemeClr val="bg1">
                    <a:lumMod val="50000"/>
                  </a:schemeClr>
                </a:solidFill>
              </a:rPr>
              <a:t> </a:t>
            </a:r>
            <a:r>
              <a:rPr lang="en-US" sz="2400" b="1" dirty="0" err="1" smtClean="0">
                <a:solidFill>
                  <a:schemeClr val="bg1">
                    <a:lumMod val="50000"/>
                  </a:schemeClr>
                </a:solidFill>
              </a:rPr>
              <a:t>eksternal</a:t>
            </a: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Simulasi</a:t>
            </a:r>
            <a:endParaRPr lang="en-US" sz="1600" dirty="0" smtClean="0"/>
          </a:p>
          <a:p>
            <a:pPr fontAlgn="b"/>
            <a:r>
              <a:rPr lang="en-US" sz="1600" dirty="0" smtClean="0"/>
              <a:t>Benchmarking</a:t>
            </a:r>
          </a:p>
          <a:p>
            <a:pPr fontAlgn="b"/>
            <a:r>
              <a:rPr lang="en-US" sz="1600" dirty="0" err="1" smtClean="0"/>
              <a:t>Prototipe</a:t>
            </a:r>
            <a:endParaRPr lang="en-US" sz="1600" dirty="0" smtClean="0"/>
          </a:p>
          <a:p>
            <a:pPr fontAlgn="b"/>
            <a:r>
              <a:rPr lang="en-US" sz="1600" dirty="0" smtClean="0"/>
              <a:t>Tuning</a:t>
            </a:r>
          </a:p>
          <a:p>
            <a:pPr fontAlgn="b"/>
            <a:r>
              <a:rPr lang="en-US" sz="1600" dirty="0" smtClean="0"/>
              <a:t> </a:t>
            </a:r>
            <a:r>
              <a:rPr lang="en-US" sz="1600" dirty="0" err="1" smtClean="0"/>
              <a:t>Analisis</a:t>
            </a:r>
            <a:r>
              <a:rPr lang="en-US" sz="1600" dirty="0" smtClean="0"/>
              <a:t> </a:t>
            </a:r>
            <a:r>
              <a:rPr lang="en-US" sz="1600" dirty="0" err="1" smtClean="0"/>
              <a:t>teknis</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fontAlgn="ctr"/>
            <a:r>
              <a:rPr lang="en-US" sz="2400" b="1" dirty="0" err="1" smtClean="0">
                <a:solidFill>
                  <a:schemeClr val="bg1">
                    <a:lumMod val="50000"/>
                  </a:schemeClr>
                </a:solidFill>
              </a:rPr>
              <a:t>Kegagalan</a:t>
            </a:r>
            <a:r>
              <a:rPr lang="en-US" sz="2400" b="1" dirty="0" smtClean="0">
                <a:solidFill>
                  <a:schemeClr val="bg1">
                    <a:lumMod val="50000"/>
                  </a:schemeClr>
                </a:solidFill>
              </a:rPr>
              <a:t> </a:t>
            </a:r>
            <a:r>
              <a:rPr lang="en-US" sz="2400" b="1" dirty="0" err="1" smtClean="0">
                <a:solidFill>
                  <a:schemeClr val="bg1">
                    <a:lumMod val="50000"/>
                  </a:schemeClr>
                </a:solidFill>
              </a:rPr>
              <a:t>menjalankan</a:t>
            </a:r>
            <a:r>
              <a:rPr lang="en-US" sz="2400" b="1" dirty="0" smtClean="0">
                <a:solidFill>
                  <a:schemeClr val="bg1">
                    <a:lumMod val="50000"/>
                  </a:schemeClr>
                </a:solidFill>
              </a:rPr>
              <a:t> </a:t>
            </a:r>
            <a:r>
              <a:rPr lang="en-US" sz="2400" b="1" dirty="0" err="1" smtClean="0">
                <a:solidFill>
                  <a:schemeClr val="bg1">
                    <a:lumMod val="50000"/>
                  </a:schemeClr>
                </a:solidFill>
              </a:rPr>
              <a:t>tugas</a:t>
            </a:r>
            <a:r>
              <a:rPr lang="en-US" sz="2400" b="1" dirty="0" smtClean="0">
                <a:solidFill>
                  <a:schemeClr val="bg1">
                    <a:lumMod val="50000"/>
                  </a:schemeClr>
                </a:solidFill>
              </a:rPr>
              <a:t> </a:t>
            </a:r>
            <a:r>
              <a:rPr lang="en-US" sz="2400" b="1" dirty="0" err="1" smtClean="0">
                <a:solidFill>
                  <a:schemeClr val="bg1">
                    <a:lumMod val="50000"/>
                  </a:schemeClr>
                </a:solidFill>
              </a:rPr>
              <a:t>eksternal</a:t>
            </a: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
        <p:nvSpPr>
          <p:cNvPr id="32" name="Rectangle 31"/>
          <p:cNvSpPr/>
          <p:nvPr/>
        </p:nvSpPr>
        <p:spPr>
          <a:xfrm>
            <a:off x="611560" y="148478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kinerja</a:t>
            </a:r>
            <a:r>
              <a:rPr lang="en-US" sz="2800" b="1" dirty="0" smtClean="0">
                <a:solidFill>
                  <a:schemeClr val="bg1">
                    <a:lumMod val="50000"/>
                  </a:schemeClr>
                </a:solidFill>
              </a:rPr>
              <a:t> real-time</a:t>
            </a:r>
            <a:endParaRPr lang="en-US" sz="2800" b="1" dirty="0" smtClean="0">
              <a:solidFill>
                <a:schemeClr val="bg1">
                  <a:lumMod val="50000"/>
                </a:schemeClr>
              </a:solidFill>
              <a:latin typeface="Comic Sans MS"/>
            </a:endParaRPr>
          </a:p>
        </p:txBody>
      </p:sp>
      <p:pic>
        <p:nvPicPr>
          <p:cNvPr id="10242" name="Picture 2" descr="C:\Documents and Settings\Feldy\My Documents\Downloads\windows8_icons\Measurement_Units\time\time-512.png"/>
          <p:cNvPicPr>
            <a:picLocks noChangeAspect="1" noChangeArrowheads="1"/>
          </p:cNvPicPr>
          <p:nvPr/>
        </p:nvPicPr>
        <p:blipFill>
          <a:blip r:embed="rId9" cstate="print"/>
          <a:srcRect/>
          <a:stretch>
            <a:fillRect/>
          </a:stretch>
        </p:blipFill>
        <p:spPr bwMode="auto">
          <a:xfrm>
            <a:off x="1619672" y="1700808"/>
            <a:ext cx="1106424" cy="110642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Analisa</a:t>
            </a:r>
            <a:r>
              <a:rPr lang="en-US" sz="1600" dirty="0" smtClean="0"/>
              <a:t> </a:t>
            </a:r>
            <a:r>
              <a:rPr lang="en-US" sz="1600" dirty="0" err="1" smtClean="0"/>
              <a:t>teknis</a:t>
            </a:r>
            <a:endParaRPr lang="en-US" sz="1600" dirty="0" smtClean="0"/>
          </a:p>
          <a:p>
            <a:pPr fontAlgn="b"/>
            <a:r>
              <a:rPr lang="en-US" sz="1600" dirty="0" err="1" smtClean="0"/>
              <a:t>Analisis</a:t>
            </a:r>
            <a:r>
              <a:rPr lang="en-US" sz="1600" dirty="0" smtClean="0"/>
              <a:t> </a:t>
            </a:r>
            <a:r>
              <a:rPr lang="en-US" sz="1600" dirty="0" err="1" smtClean="0"/>
              <a:t>biaya</a:t>
            </a:r>
            <a:r>
              <a:rPr lang="en-US" sz="1600" dirty="0" smtClean="0"/>
              <a:t> </a:t>
            </a:r>
            <a:r>
              <a:rPr lang="en-US" sz="1600" dirty="0" err="1" smtClean="0"/>
              <a:t>manfaat</a:t>
            </a:r>
            <a:endParaRPr lang="en-US" sz="1600" dirty="0" smtClean="0"/>
          </a:p>
          <a:p>
            <a:pPr fontAlgn="b"/>
            <a:r>
              <a:rPr lang="en-US" sz="1600" dirty="0" err="1" smtClean="0"/>
              <a:t>Prototipe</a:t>
            </a:r>
            <a:endParaRPr lang="en-US" sz="1600" dirty="0" smtClean="0"/>
          </a:p>
          <a:p>
            <a:pPr fontAlgn="b"/>
            <a:r>
              <a:rPr lang="en-US" sz="1600" dirty="0" err="1" smtClean="0"/>
              <a:t>Melatih</a:t>
            </a:r>
            <a:r>
              <a:rPr lang="en-US" sz="1600" dirty="0" smtClean="0"/>
              <a:t> </a:t>
            </a:r>
            <a:r>
              <a:rPr lang="en-US" sz="1600" dirty="0" err="1" smtClean="0"/>
              <a:t>dan</a:t>
            </a:r>
            <a:r>
              <a:rPr lang="en-US" sz="1600" dirty="0" smtClean="0"/>
              <a:t> </a:t>
            </a:r>
            <a:r>
              <a:rPr lang="en-US" sz="1600" dirty="0" err="1" smtClean="0"/>
              <a:t>mengembangkan</a:t>
            </a:r>
            <a:r>
              <a:rPr lang="en-US" sz="1600" dirty="0" smtClean="0"/>
              <a:t> </a:t>
            </a:r>
            <a:r>
              <a:rPr lang="en-US" sz="1600" dirty="0" err="1" smtClean="0"/>
              <a:t>staf</a:t>
            </a:r>
            <a:endParaRPr lang="en-US" sz="1600" dirty="0"/>
          </a:p>
        </p:txBody>
      </p:sp>
      <p:grpSp>
        <p:nvGrpSpPr>
          <p:cNvPr id="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
        <p:nvSpPr>
          <p:cNvPr id="32" name="Rectangle 31"/>
          <p:cNvSpPr/>
          <p:nvPr/>
        </p:nvSpPr>
        <p:spPr>
          <a:xfrm>
            <a:off x="611560" y="148478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bg1">
                  <a:lumMod val="50000"/>
                </a:schemeClr>
              </a:solidFill>
              <a:latin typeface="Comic Sans MS"/>
            </a:endParaRPr>
          </a:p>
        </p:txBody>
      </p:sp>
      <p:pic>
        <p:nvPicPr>
          <p:cNvPr id="10242" name="Picture 2" descr="C:\Documents and Settings\Feldy\My Documents\Downloads\windows8_icons\Measurement_Units\time\time-512.png"/>
          <p:cNvPicPr>
            <a:picLocks noChangeAspect="1" noChangeArrowheads="1"/>
          </p:cNvPicPr>
          <p:nvPr/>
        </p:nvPicPr>
        <p:blipFill>
          <a:blip r:embed="rId9" cstate="print"/>
          <a:srcRect/>
          <a:stretch>
            <a:fillRect/>
          </a:stretch>
        </p:blipFill>
        <p:spPr bwMode="auto">
          <a:xfrm>
            <a:off x="1619672" y="1700808"/>
            <a:ext cx="1106424" cy="1106424"/>
          </a:xfrm>
          <a:prstGeom prst="rect">
            <a:avLst/>
          </a:prstGeom>
          <a:noFill/>
        </p:spPr>
      </p:pic>
      <p:sp>
        <p:nvSpPr>
          <p:cNvPr id="7" name="Rectangle 6"/>
          <p:cNvSpPr/>
          <p:nvPr/>
        </p:nvSpPr>
        <p:spPr>
          <a:xfrm>
            <a:off x="467544" y="133588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Pengembangnya</a:t>
            </a:r>
            <a:r>
              <a:rPr lang="en-US" sz="2000" b="1" dirty="0" smtClean="0">
                <a:solidFill>
                  <a:schemeClr val="bg1">
                    <a:lumMod val="50000"/>
                  </a:schemeClr>
                </a:solidFill>
              </a:rPr>
              <a:t> </a:t>
            </a:r>
            <a:r>
              <a:rPr lang="en-US" sz="2000" b="1" dirty="0" err="1" smtClean="0">
                <a:solidFill>
                  <a:schemeClr val="bg1">
                    <a:lumMod val="50000"/>
                  </a:schemeClr>
                </a:solidFill>
              </a:rPr>
              <a:t>terlalu</a:t>
            </a:r>
            <a:r>
              <a:rPr lang="en-US" sz="2000" b="1" dirty="0" smtClean="0">
                <a:solidFill>
                  <a:schemeClr val="bg1">
                    <a:lumMod val="50000"/>
                  </a:schemeClr>
                </a:solidFill>
              </a:rPr>
              <a:t> </a:t>
            </a:r>
            <a:r>
              <a:rPr lang="en-US" sz="2000" b="1" dirty="0" err="1" smtClean="0">
                <a:solidFill>
                  <a:schemeClr val="bg1">
                    <a:lumMod val="50000"/>
                  </a:schemeClr>
                </a:solidFill>
              </a:rPr>
              <a:t>sulit</a:t>
            </a:r>
            <a:r>
              <a:rPr lang="en-US" sz="2000" b="1" dirty="0" smtClean="0">
                <a:solidFill>
                  <a:schemeClr val="bg1">
                    <a:lumMod val="50000"/>
                  </a:schemeClr>
                </a:solidFill>
              </a:rPr>
              <a:t> </a:t>
            </a:r>
            <a:r>
              <a:rPr lang="en-US" sz="2000" b="1" dirty="0" err="1" smtClean="0">
                <a:solidFill>
                  <a:schemeClr val="bg1">
                    <a:lumMod val="50000"/>
                  </a:schemeClr>
                </a:solidFill>
              </a:rPr>
              <a:t>secara</a:t>
            </a:r>
            <a:r>
              <a:rPr lang="en-US" sz="2000" b="1" dirty="0" smtClean="0">
                <a:solidFill>
                  <a:schemeClr val="bg1">
                    <a:lumMod val="50000"/>
                  </a:schemeClr>
                </a:solidFill>
              </a:rPr>
              <a:t> </a:t>
            </a:r>
            <a:r>
              <a:rPr lang="en-US" sz="2000" b="1" dirty="0" err="1" smtClean="0">
                <a:solidFill>
                  <a:schemeClr val="bg1">
                    <a:lumMod val="50000"/>
                  </a:schemeClr>
                </a:solidFill>
              </a:rPr>
              <a:t>teknis</a:t>
            </a:r>
            <a:endParaRPr lang="en-US" sz="2000" b="1" dirty="0" smtClean="0">
              <a:solidFill>
                <a:schemeClr val="bg1">
                  <a:lumMod val="50000"/>
                </a:schemeClr>
              </a:solidFill>
              <a:latin typeface="Comic Sans MS"/>
            </a:endParaRPr>
          </a:p>
        </p:txBody>
      </p:sp>
      <p:pic>
        <p:nvPicPr>
          <p:cNvPr id="11266" name="Picture 2" descr="C:\Documents and Settings\Feldy\My Documents\Downloads\windows8_icons\Industry\engineering\engineering-512_.png"/>
          <p:cNvPicPr>
            <a:picLocks noChangeAspect="1" noChangeArrowheads="1"/>
          </p:cNvPicPr>
          <p:nvPr/>
        </p:nvPicPr>
        <p:blipFill>
          <a:blip r:embed="rId10" cstate="print"/>
          <a:srcRect/>
          <a:stretch>
            <a:fillRect/>
          </a:stretch>
        </p:blipFill>
        <p:spPr bwMode="auto">
          <a:xfrm>
            <a:off x="1403648" y="1556792"/>
            <a:ext cx="1106424" cy="110642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B-3. Spesifikasi</a:t>
            </a:r>
            <a:endParaRPr lang="en-US" dirty="0"/>
          </a:p>
        </p:txBody>
      </p:sp>
      <p:sp>
        <p:nvSpPr>
          <p:cNvPr id="3" name="Rectangle 2"/>
          <p:cNvSpPr/>
          <p:nvPr/>
        </p:nvSpPr>
        <p:spPr>
          <a:xfrm>
            <a:off x="458261" y="1376772"/>
            <a:ext cx="8218196" cy="21242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Rectangle 3"/>
          <p:cNvSpPr/>
          <p:nvPr/>
        </p:nvSpPr>
        <p:spPr>
          <a:xfrm>
            <a:off x="467544" y="3645024"/>
            <a:ext cx="8208912" cy="2115528"/>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p:cNvSpPr txBox="1"/>
          <p:nvPr/>
        </p:nvSpPr>
        <p:spPr>
          <a:xfrm>
            <a:off x="5508104" y="1340768"/>
            <a:ext cx="3072059" cy="400110"/>
          </a:xfrm>
          <a:prstGeom prst="rect">
            <a:avLst/>
          </a:prstGeom>
          <a:noFill/>
        </p:spPr>
        <p:txBody>
          <a:bodyPr wrap="none" rtlCol="0">
            <a:spAutoFit/>
          </a:bodyPr>
          <a:lstStyle/>
          <a:p>
            <a:pPr algn="r"/>
            <a:r>
              <a:rPr lang="id-ID" sz="2000" dirty="0" smtClean="0"/>
              <a:t>Tujuan Aplikasi ini dibuat</a:t>
            </a:r>
            <a:endParaRPr lang="en-GB" sz="2000" dirty="0"/>
          </a:p>
        </p:txBody>
      </p:sp>
      <p:sp>
        <p:nvSpPr>
          <p:cNvPr id="6" name="TextBox 5"/>
          <p:cNvSpPr txBox="1"/>
          <p:nvPr/>
        </p:nvSpPr>
        <p:spPr>
          <a:xfrm>
            <a:off x="626739" y="3717032"/>
            <a:ext cx="3009157" cy="400110"/>
          </a:xfrm>
          <a:prstGeom prst="rect">
            <a:avLst/>
          </a:prstGeom>
          <a:noFill/>
        </p:spPr>
        <p:txBody>
          <a:bodyPr wrap="none" rtlCol="0">
            <a:spAutoFit/>
          </a:bodyPr>
          <a:lstStyle/>
          <a:p>
            <a:pPr algn="r"/>
            <a:r>
              <a:rPr lang="id-ID" sz="2000" dirty="0" smtClean="0"/>
              <a:t>Kendala Pengembangan</a:t>
            </a:r>
            <a:endParaRPr lang="en-GB" sz="2000" dirty="0"/>
          </a:p>
        </p:txBody>
      </p:sp>
      <p:sp>
        <p:nvSpPr>
          <p:cNvPr id="8" name="Content Placeholder 13"/>
          <p:cNvSpPr txBox="1">
            <a:spLocks/>
          </p:cNvSpPr>
          <p:nvPr/>
        </p:nvSpPr>
        <p:spPr>
          <a:xfrm>
            <a:off x="899592" y="1700808"/>
            <a:ext cx="7632848" cy="172819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id-ID" sz="2000" dirty="0" smtClean="0"/>
              <a:t>Memperbaharui sistem tentang cara penyerahan data yang terkait ke induk perusahaan</a:t>
            </a:r>
          </a:p>
          <a:p>
            <a:pPr algn="just"/>
            <a:r>
              <a:rPr lang="id-ID" sz="2000" dirty="0" smtClean="0"/>
              <a:t>Membuat atau mengolah Laporan/data dengan mudah dan cepat</a:t>
            </a:r>
          </a:p>
          <a:p>
            <a:pPr algn="just"/>
            <a:r>
              <a:rPr lang="id-ID" sz="2000" dirty="0" smtClean="0"/>
              <a:t>Melihat Laporan Berupa Statistik</a:t>
            </a:r>
            <a:endParaRPr lang="id-ID" sz="2000" dirty="0"/>
          </a:p>
        </p:txBody>
      </p:sp>
      <p:sp>
        <p:nvSpPr>
          <p:cNvPr id="9" name="Content Placeholder 13"/>
          <p:cNvSpPr txBox="1">
            <a:spLocks/>
          </p:cNvSpPr>
          <p:nvPr/>
        </p:nvSpPr>
        <p:spPr>
          <a:xfrm>
            <a:off x="3995936" y="4149080"/>
            <a:ext cx="4464496" cy="129614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000" dirty="0" smtClean="0"/>
              <a:t>Belum terintegrasi ke data induk</a:t>
            </a:r>
          </a:p>
          <a:p>
            <a:r>
              <a:rPr lang="id-ID" sz="2000" dirty="0" smtClean="0"/>
              <a:t>Waktu yg relatif cepat</a:t>
            </a:r>
          </a:p>
          <a:p>
            <a:r>
              <a:rPr lang="id-ID" sz="2000" dirty="0" smtClean="0"/>
              <a:t>Bisnis proses yang kompleks</a:t>
            </a:r>
            <a:endParaRPr lang="id-ID"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hlinkClick r:id="rId2" action="ppaction://hlinksldjump"/>
          </p:cNvPr>
          <p:cNvSpPr/>
          <p:nvPr/>
        </p:nvSpPr>
        <p:spPr>
          <a:xfrm>
            <a:off x="539552" y="4077072"/>
            <a:ext cx="4896544" cy="1872208"/>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2" name="Rectangle 21">
            <a:hlinkClick r:id="rId3" action="ppaction://hlinksldjump"/>
          </p:cNvPr>
          <p:cNvSpPr/>
          <p:nvPr/>
        </p:nvSpPr>
        <p:spPr>
          <a:xfrm>
            <a:off x="539552" y="1700808"/>
            <a:ext cx="4896544"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p:txBody>
          <a:bodyPr/>
          <a:lstStyle/>
          <a:p>
            <a:r>
              <a:rPr lang="id-ID" dirty="0" smtClean="0"/>
              <a:t>B-3. Spesifikasi</a:t>
            </a:r>
            <a:endParaRPr lang="en-US" dirty="0"/>
          </a:p>
        </p:txBody>
      </p:sp>
      <p:sp>
        <p:nvSpPr>
          <p:cNvPr id="11" name="TextBox 10"/>
          <p:cNvSpPr txBox="1"/>
          <p:nvPr/>
        </p:nvSpPr>
        <p:spPr>
          <a:xfrm>
            <a:off x="395536" y="1268760"/>
            <a:ext cx="8208912" cy="369332"/>
          </a:xfrm>
          <a:prstGeom prst="rect">
            <a:avLst/>
          </a:prstGeom>
          <a:noFill/>
        </p:spPr>
        <p:txBody>
          <a:bodyPr wrap="square" rtlCol="0">
            <a:spAutoFit/>
          </a:bodyPr>
          <a:lstStyle/>
          <a:p>
            <a:r>
              <a:rPr lang="id-ID" dirty="0" smtClean="0"/>
              <a:t>Aplikasi yang kami rancang berbasis Web Base dengan metode Client Server.</a:t>
            </a:r>
          </a:p>
        </p:txBody>
      </p:sp>
      <p:sp>
        <p:nvSpPr>
          <p:cNvPr id="13" name="Rectangle 12"/>
          <p:cNvSpPr/>
          <p:nvPr/>
        </p:nvSpPr>
        <p:spPr>
          <a:xfrm>
            <a:off x="5580112" y="1700808"/>
            <a:ext cx="3096344"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5580112" y="4077072"/>
            <a:ext cx="3096344" cy="1872208"/>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14" name="Group 13"/>
          <p:cNvGrpSpPr/>
          <p:nvPr/>
        </p:nvGrpSpPr>
        <p:grpSpPr>
          <a:xfrm>
            <a:off x="5652120" y="1772815"/>
            <a:ext cx="2952328" cy="2160241"/>
            <a:chOff x="5652120" y="1772815"/>
            <a:chExt cx="2952328" cy="2160241"/>
          </a:xfrm>
        </p:grpSpPr>
        <p:pic>
          <p:nvPicPr>
            <p:cNvPr id="12290" name="Picture 2" descr="C:\DOCUME~1\Feldy\LOCALS~1\Temp\Rar$DR00.485\rpl feldy\clientSErver.jpg"/>
            <p:cNvPicPr>
              <a:picLocks noChangeAspect="1" noChangeArrowheads="1"/>
            </p:cNvPicPr>
            <p:nvPr/>
          </p:nvPicPr>
          <p:blipFill>
            <a:blip r:embed="rId4" cstate="print"/>
            <a:srcRect/>
            <a:stretch>
              <a:fillRect/>
            </a:stretch>
          </p:blipFill>
          <p:spPr bwMode="auto">
            <a:xfrm>
              <a:off x="5652120" y="1772815"/>
              <a:ext cx="2952328" cy="2160241"/>
            </a:xfrm>
            <a:prstGeom prst="rect">
              <a:avLst/>
            </a:prstGeom>
            <a:solidFill>
              <a:schemeClr val="tx2"/>
            </a:solidFill>
          </p:spPr>
        </p:pic>
        <p:sp>
          <p:nvSpPr>
            <p:cNvPr id="16" name="Rectangle 15"/>
            <p:cNvSpPr/>
            <p:nvPr/>
          </p:nvSpPr>
          <p:spPr>
            <a:xfrm>
              <a:off x="6837589" y="2151345"/>
              <a:ext cx="216024" cy="216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76067" y="2017981"/>
              <a:ext cx="2160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13"/>
          <p:cNvSpPr txBox="1">
            <a:spLocks/>
          </p:cNvSpPr>
          <p:nvPr/>
        </p:nvSpPr>
        <p:spPr>
          <a:xfrm>
            <a:off x="539552" y="1700808"/>
            <a:ext cx="4896544" cy="201622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Mengapa kita memilih Web Base ?</a:t>
            </a:r>
          </a:p>
          <a:p>
            <a:r>
              <a:rPr lang="id-ID" sz="1600" b="1" dirty="0" smtClean="0"/>
              <a:t>Multi platform &amp; OS</a:t>
            </a:r>
          </a:p>
          <a:p>
            <a:r>
              <a:rPr lang="id-ID" sz="1600" b="1" dirty="0" smtClean="0"/>
              <a:t>Bisa Berjalan Tanpa Instalasi</a:t>
            </a:r>
          </a:p>
          <a:p>
            <a:r>
              <a:rPr lang="id-ID" sz="1600" b="1" dirty="0" smtClean="0"/>
              <a:t>Mudah Maintenance/Update</a:t>
            </a:r>
          </a:p>
          <a:p>
            <a:r>
              <a:rPr lang="id-ID" sz="1600" b="1" dirty="0" smtClean="0"/>
              <a:t>Client tidak memerlukan spek yang tinggi untuk mengaksesnya</a:t>
            </a:r>
          </a:p>
          <a:p>
            <a:r>
              <a:rPr lang="id-ID" sz="1600" b="1" dirty="0" smtClean="0"/>
              <a:t>dll.</a:t>
            </a:r>
            <a:endParaRPr lang="id-ID" sz="1600" b="1" dirty="0"/>
          </a:p>
        </p:txBody>
      </p:sp>
      <p:sp>
        <p:nvSpPr>
          <p:cNvPr id="20" name="Content Placeholder 13"/>
          <p:cNvSpPr txBox="1">
            <a:spLocks/>
          </p:cNvSpPr>
          <p:nvPr/>
        </p:nvSpPr>
        <p:spPr>
          <a:xfrm>
            <a:off x="539552" y="4077072"/>
            <a:ext cx="4752528" cy="1584176"/>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Yang dibutuhkan untuk membangunnya:</a:t>
            </a:r>
          </a:p>
          <a:p>
            <a:r>
              <a:rPr lang="id-ID" sz="1600" b="1" dirty="0" smtClean="0"/>
              <a:t>XAMPP (package) </a:t>
            </a:r>
          </a:p>
          <a:p>
            <a:pPr lvl="1"/>
            <a:r>
              <a:rPr lang="id-ID" sz="1400" b="1" dirty="0" smtClean="0"/>
              <a:t>Apache </a:t>
            </a:r>
          </a:p>
          <a:p>
            <a:pPr lvl="1"/>
            <a:r>
              <a:rPr lang="id-ID" sz="1400" b="1" dirty="0" smtClean="0"/>
              <a:t>PHP</a:t>
            </a:r>
          </a:p>
          <a:p>
            <a:pPr lvl="1"/>
            <a:r>
              <a:rPr lang="id-ID" sz="1400" b="1" dirty="0" smtClean="0"/>
              <a:t>Mysql</a:t>
            </a:r>
          </a:p>
          <a:p>
            <a:pPr lvl="1"/>
            <a:r>
              <a:rPr lang="id-ID" sz="1400" b="1" dirty="0" smtClean="0"/>
              <a:t>dll.</a:t>
            </a:r>
            <a:endParaRPr lang="id-ID" sz="1400" b="1" dirty="0"/>
          </a:p>
        </p:txBody>
      </p:sp>
      <p:sp>
        <p:nvSpPr>
          <p:cNvPr id="21" name="Content Placeholder 13"/>
          <p:cNvSpPr txBox="1">
            <a:spLocks/>
          </p:cNvSpPr>
          <p:nvPr/>
        </p:nvSpPr>
        <p:spPr>
          <a:xfrm>
            <a:off x="5580112" y="4293096"/>
            <a:ext cx="3312368" cy="1584176"/>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Yang dibutuhkan untuk mengaksesnya:</a:t>
            </a:r>
          </a:p>
          <a:p>
            <a:r>
              <a:rPr lang="id-ID" sz="1600" b="1" dirty="0" smtClean="0"/>
              <a:t>Browser</a:t>
            </a:r>
          </a:p>
          <a:p>
            <a:r>
              <a:rPr lang="id-ID" sz="1600" b="1" dirty="0" smtClean="0"/>
              <a:t>Koneksi Internet (opsional)</a:t>
            </a:r>
            <a:endParaRPr lang="id-ID" sz="16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B-4. Desain</a:t>
            </a:r>
            <a:endParaRPr lang="en-US" dirty="0"/>
          </a:p>
        </p:txBody>
      </p:sp>
      <p:sp>
        <p:nvSpPr>
          <p:cNvPr id="4" name="Rectangle 3"/>
          <p:cNvSpPr/>
          <p:nvPr/>
        </p:nvSpPr>
        <p:spPr>
          <a:xfrm>
            <a:off x="899592" y="1412776"/>
            <a:ext cx="734481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rPr>
              <a:t>DFD</a:t>
            </a:r>
          </a:p>
          <a:p>
            <a:pPr algn="ctr"/>
            <a:endParaRPr lang="id-ID" sz="4400" b="1" dirty="0" smtClean="0">
              <a:solidFill>
                <a:schemeClr val="tx1"/>
              </a:solidFill>
            </a:endParaRPr>
          </a:p>
          <a:p>
            <a:pPr algn="ctr"/>
            <a:endParaRPr lang="en-GB" sz="4400" b="1" dirty="0">
              <a:solidFill>
                <a:schemeClr val="tx1"/>
              </a:solidFill>
            </a:endParaRPr>
          </a:p>
        </p:txBody>
      </p:sp>
      <p:sp>
        <p:nvSpPr>
          <p:cNvPr id="8" name="Rectangle 7"/>
          <p:cNvSpPr/>
          <p:nvPr/>
        </p:nvSpPr>
        <p:spPr>
          <a:xfrm>
            <a:off x="899592" y="2204864"/>
            <a:ext cx="3672408" cy="1512168"/>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Alur Laporan</a:t>
            </a:r>
            <a:endParaRPr lang="en-GB" sz="3200" b="1" dirty="0">
              <a:solidFill>
                <a:schemeClr val="tx1"/>
              </a:solidFill>
            </a:endParaRPr>
          </a:p>
        </p:txBody>
      </p:sp>
      <p:sp>
        <p:nvSpPr>
          <p:cNvPr id="9" name="Rectangle 8"/>
          <p:cNvSpPr/>
          <p:nvPr/>
        </p:nvSpPr>
        <p:spPr>
          <a:xfrm>
            <a:off x="4657656" y="2204864"/>
            <a:ext cx="3586752" cy="1512168"/>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Alur Aplikasi</a:t>
            </a:r>
            <a:endParaRPr lang="en-GB" sz="3200" b="1" dirty="0">
              <a:solidFill>
                <a:schemeClr val="tx1"/>
              </a:solidFill>
            </a:endParaRPr>
          </a:p>
        </p:txBody>
      </p:sp>
      <p:sp>
        <p:nvSpPr>
          <p:cNvPr id="11" name="Rectangle 10"/>
          <p:cNvSpPr/>
          <p:nvPr/>
        </p:nvSpPr>
        <p:spPr>
          <a:xfrm>
            <a:off x="899592" y="3789040"/>
            <a:ext cx="7344816"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b="1" dirty="0" smtClean="0">
              <a:solidFill>
                <a:schemeClr val="tx1"/>
              </a:solidFill>
            </a:endParaRPr>
          </a:p>
          <a:p>
            <a:pPr algn="ctr"/>
            <a:endParaRPr lang="id-ID" sz="4400" b="1" dirty="0" smtClean="0">
              <a:solidFill>
                <a:schemeClr val="tx1"/>
              </a:solidFill>
            </a:endParaRPr>
          </a:p>
          <a:p>
            <a:pPr algn="ctr"/>
            <a:endParaRPr lang="id-ID" sz="4400" b="1" dirty="0" smtClean="0">
              <a:solidFill>
                <a:schemeClr val="tx1"/>
              </a:solidFill>
            </a:endParaRPr>
          </a:p>
          <a:p>
            <a:pPr algn="ctr"/>
            <a:endParaRPr lang="id-ID" sz="4400" b="1" dirty="0" smtClean="0">
              <a:solidFill>
                <a:schemeClr val="tx1"/>
              </a:solidFill>
            </a:endParaRPr>
          </a:p>
          <a:p>
            <a:pPr algn="ctr"/>
            <a:r>
              <a:rPr lang="id-ID" sz="4400" b="1" dirty="0" smtClean="0">
                <a:solidFill>
                  <a:schemeClr val="tx1"/>
                </a:solidFill>
              </a:rPr>
              <a:t>Database Design</a:t>
            </a:r>
          </a:p>
          <a:p>
            <a:pPr algn="ctr"/>
            <a:endParaRPr lang="id-ID" sz="4400" b="1" dirty="0" smtClean="0">
              <a:solidFill>
                <a:schemeClr val="tx1"/>
              </a:solidFill>
            </a:endParaRPr>
          </a:p>
          <a:p>
            <a:pPr algn="ctr"/>
            <a:endParaRPr lang="en-GB" sz="4400" b="1" dirty="0">
              <a:solidFill>
                <a:schemeClr val="tx1"/>
              </a:solidFill>
            </a:endParaRPr>
          </a:p>
        </p:txBody>
      </p:sp>
      <p:sp>
        <p:nvSpPr>
          <p:cNvPr id="12" name="Rectangle 11"/>
          <p:cNvSpPr/>
          <p:nvPr/>
        </p:nvSpPr>
        <p:spPr>
          <a:xfrm>
            <a:off x="899592" y="3789041"/>
            <a:ext cx="3672408" cy="1512168"/>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View</a:t>
            </a:r>
            <a:endParaRPr lang="en-GB" sz="3200" b="1" dirty="0">
              <a:solidFill>
                <a:schemeClr val="tx1"/>
              </a:solidFill>
            </a:endParaRPr>
          </a:p>
        </p:txBody>
      </p:sp>
      <p:sp>
        <p:nvSpPr>
          <p:cNvPr id="13" name="Rectangle 12"/>
          <p:cNvSpPr/>
          <p:nvPr/>
        </p:nvSpPr>
        <p:spPr>
          <a:xfrm>
            <a:off x="4657656" y="3789041"/>
            <a:ext cx="3586752" cy="1512168"/>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Detail</a:t>
            </a:r>
            <a:endParaRPr lang="en-GB" sz="3200" b="1"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5465105" y="2823927"/>
            <a:ext cx="6120680" cy="850106"/>
          </a:xfrm>
        </p:spPr>
        <p:txBody>
          <a:bodyPr/>
          <a:lstStyle/>
          <a:p>
            <a:r>
              <a:rPr lang="id-ID" dirty="0" smtClean="0"/>
              <a:t>B-4. Desain</a:t>
            </a:r>
            <a:endParaRPr lang="en-US" dirty="0"/>
          </a:p>
        </p:txBody>
      </p:sp>
      <p:pic>
        <p:nvPicPr>
          <p:cNvPr id="1027" name="Picture 3" descr="C:\Documents and Settings\Feldy\My Documents\Downloads\DFD_Satu.jpg"/>
          <p:cNvPicPr>
            <a:picLocks noChangeAspect="1" noChangeArrowheads="1"/>
          </p:cNvPicPr>
          <p:nvPr/>
        </p:nvPicPr>
        <p:blipFill>
          <a:blip r:embed="rId2" cstate="print"/>
          <a:srcRect l="9574" t="4292" r="7971" b="24240"/>
          <a:stretch>
            <a:fillRect/>
          </a:stretch>
        </p:blipFill>
        <p:spPr bwMode="auto">
          <a:xfrm>
            <a:off x="179512" y="188640"/>
            <a:ext cx="5544616" cy="6219247"/>
          </a:xfrm>
          <a:prstGeom prst="rect">
            <a:avLst/>
          </a:prstGeom>
          <a:noFill/>
        </p:spPr>
      </p:pic>
      <p:sp>
        <p:nvSpPr>
          <p:cNvPr id="15" name="TextBox 14"/>
          <p:cNvSpPr txBox="1"/>
          <p:nvPr/>
        </p:nvSpPr>
        <p:spPr>
          <a:xfrm>
            <a:off x="5796136" y="188640"/>
            <a:ext cx="2592288" cy="400110"/>
          </a:xfrm>
          <a:prstGeom prst="rect">
            <a:avLst/>
          </a:prstGeom>
          <a:noFill/>
        </p:spPr>
        <p:txBody>
          <a:bodyPr wrap="square" rtlCol="0">
            <a:spAutoFit/>
          </a:bodyPr>
          <a:lstStyle/>
          <a:p>
            <a:r>
              <a:rPr lang="id-ID" sz="2000" b="1" dirty="0" smtClean="0">
                <a:latin typeface="+mj-lt"/>
                <a:cs typeface="Aharoni" pitchFamily="2" charset="-79"/>
              </a:rPr>
              <a:t>A-1. Alur Laporan</a:t>
            </a:r>
            <a:endParaRPr lang="en-GB" sz="2000" b="1" dirty="0">
              <a:latin typeface="+mj-lt"/>
              <a:cs typeface="Aharoni" pitchFamily="2" charset="-79"/>
            </a:endParaRPr>
          </a:p>
        </p:txBody>
      </p:sp>
      <p:sp>
        <p:nvSpPr>
          <p:cNvPr id="16" name="Freeform 5"/>
          <p:cNvSpPr>
            <a:spLocks noEditPoints="1"/>
          </p:cNvSpPr>
          <p:nvPr/>
        </p:nvSpPr>
        <p:spPr bwMode="auto">
          <a:xfrm>
            <a:off x="5940152" y="764704"/>
            <a:ext cx="1885236" cy="1728192"/>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5"/>
          <p:cNvSpPr>
            <a:spLocks noEditPoints="1"/>
          </p:cNvSpPr>
          <p:nvPr/>
        </p:nvSpPr>
        <p:spPr bwMode="auto">
          <a:xfrm>
            <a:off x="6156176" y="2780928"/>
            <a:ext cx="1593833" cy="1584176"/>
          </a:xfrm>
          <a:custGeom>
            <a:avLst/>
            <a:gdLst>
              <a:gd name="T0" fmla="*/ 7014 w 11627"/>
              <a:gd name="T1" fmla="*/ 1857 h 11569"/>
              <a:gd name="T2" fmla="*/ 697 w 11627"/>
              <a:gd name="T3" fmla="*/ 8174 h 11569"/>
              <a:gd name="T4" fmla="*/ 0 w 11627"/>
              <a:gd name="T5" fmla="*/ 11569 h 11569"/>
              <a:gd name="T6" fmla="*/ 3453 w 11627"/>
              <a:gd name="T7" fmla="*/ 10931 h 11569"/>
              <a:gd name="T8" fmla="*/ 9771 w 11627"/>
              <a:gd name="T9" fmla="*/ 4613 h 11569"/>
              <a:gd name="T10" fmla="*/ 7014 w 11627"/>
              <a:gd name="T11" fmla="*/ 1857 h 11569"/>
              <a:gd name="T12" fmla="*/ 1408 w 11627"/>
              <a:gd name="T13" fmla="*/ 8881 h 11569"/>
              <a:gd name="T14" fmla="*/ 7018 w 11627"/>
              <a:gd name="T15" fmla="*/ 3271 h 11569"/>
              <a:gd name="T16" fmla="*/ 7366 w 11627"/>
              <a:gd name="T17" fmla="*/ 3618 h 11569"/>
              <a:gd name="T18" fmla="*/ 1755 w 11627"/>
              <a:gd name="T19" fmla="*/ 9228 h 11569"/>
              <a:gd name="T20" fmla="*/ 1408 w 11627"/>
              <a:gd name="T21" fmla="*/ 8881 h 11569"/>
              <a:gd name="T22" fmla="*/ 2740 w 11627"/>
              <a:gd name="T23" fmla="*/ 10220 h 11569"/>
              <a:gd name="T24" fmla="*/ 2392 w 11627"/>
              <a:gd name="T25" fmla="*/ 9873 h 11569"/>
              <a:gd name="T26" fmla="*/ 8003 w 11627"/>
              <a:gd name="T27" fmla="*/ 4263 h 11569"/>
              <a:gd name="T28" fmla="*/ 8350 w 11627"/>
              <a:gd name="T29" fmla="*/ 4610 h 11569"/>
              <a:gd name="T30" fmla="*/ 2740 w 11627"/>
              <a:gd name="T31" fmla="*/ 10220 h 11569"/>
              <a:gd name="T32" fmla="*/ 11627 w 11627"/>
              <a:gd name="T33" fmla="*/ 2757 h 11569"/>
              <a:gd name="T34" fmla="*/ 10389 w 11627"/>
              <a:gd name="T35" fmla="*/ 3995 h 11569"/>
              <a:gd name="T36" fmla="*/ 7632 w 11627"/>
              <a:gd name="T37" fmla="*/ 1239 h 11569"/>
              <a:gd name="T38" fmla="*/ 8871 w 11627"/>
              <a:gd name="T39" fmla="*/ 0 h 11569"/>
              <a:gd name="T40" fmla="*/ 11627 w 11627"/>
              <a:gd name="T41" fmla="*/ 2757 h 1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27" h="11569">
                <a:moveTo>
                  <a:pt x="7014" y="1857"/>
                </a:moveTo>
                <a:lnTo>
                  <a:pt x="697" y="8174"/>
                </a:lnTo>
                <a:lnTo>
                  <a:pt x="0" y="11569"/>
                </a:lnTo>
                <a:lnTo>
                  <a:pt x="3453" y="10931"/>
                </a:lnTo>
                <a:lnTo>
                  <a:pt x="9771" y="4613"/>
                </a:lnTo>
                <a:lnTo>
                  <a:pt x="7014" y="1857"/>
                </a:lnTo>
                <a:close/>
                <a:moveTo>
                  <a:pt x="1408" y="8881"/>
                </a:moveTo>
                <a:lnTo>
                  <a:pt x="7018" y="3271"/>
                </a:lnTo>
                <a:lnTo>
                  <a:pt x="7366" y="3618"/>
                </a:lnTo>
                <a:lnTo>
                  <a:pt x="1755" y="9228"/>
                </a:lnTo>
                <a:lnTo>
                  <a:pt x="1408" y="8881"/>
                </a:lnTo>
                <a:close/>
                <a:moveTo>
                  <a:pt x="2740" y="10220"/>
                </a:moveTo>
                <a:lnTo>
                  <a:pt x="2392" y="9873"/>
                </a:lnTo>
                <a:lnTo>
                  <a:pt x="8003" y="4263"/>
                </a:lnTo>
                <a:lnTo>
                  <a:pt x="8350" y="4610"/>
                </a:lnTo>
                <a:lnTo>
                  <a:pt x="2740" y="10220"/>
                </a:lnTo>
                <a:close/>
                <a:moveTo>
                  <a:pt x="11627" y="2757"/>
                </a:moveTo>
                <a:lnTo>
                  <a:pt x="10389" y="3995"/>
                </a:lnTo>
                <a:lnTo>
                  <a:pt x="7632" y="1239"/>
                </a:lnTo>
                <a:lnTo>
                  <a:pt x="8871" y="0"/>
                </a:lnTo>
                <a:lnTo>
                  <a:pt x="11627" y="275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30"/>
          <p:cNvSpPr>
            <a:spLocks noEditPoints="1"/>
          </p:cNvSpPr>
          <p:nvPr/>
        </p:nvSpPr>
        <p:spPr bwMode="auto">
          <a:xfrm>
            <a:off x="6156176" y="4581128"/>
            <a:ext cx="1584176" cy="1544784"/>
          </a:xfrm>
          <a:custGeom>
            <a:avLst/>
            <a:gdLst>
              <a:gd name="T0" fmla="*/ 7601 w 12081"/>
              <a:gd name="T1" fmla="*/ 8193 h 11777"/>
              <a:gd name="T2" fmla="*/ 7620 w 12081"/>
              <a:gd name="T3" fmla="*/ 9454 h 11777"/>
              <a:gd name="T4" fmla="*/ 5855 w 12081"/>
              <a:gd name="T5" fmla="*/ 11759 h 11777"/>
              <a:gd name="T6" fmla="*/ 113 w 12081"/>
              <a:gd name="T7" fmla="*/ 7008 h 11777"/>
              <a:gd name="T8" fmla="*/ 2082 w 12081"/>
              <a:gd name="T9" fmla="*/ 4773 h 11777"/>
              <a:gd name="T10" fmla="*/ 3213 w 12081"/>
              <a:gd name="T11" fmla="*/ 4614 h 11777"/>
              <a:gd name="T12" fmla="*/ 7601 w 12081"/>
              <a:gd name="T13" fmla="*/ 8193 h 11777"/>
              <a:gd name="T14" fmla="*/ 281 w 12081"/>
              <a:gd name="T15" fmla="*/ 4204 h 11777"/>
              <a:gd name="T16" fmla="*/ 18 w 12081"/>
              <a:gd name="T17" fmla="*/ 6114 h 11777"/>
              <a:gd name="T18" fmla="*/ 1751 w 12081"/>
              <a:gd name="T19" fmla="*/ 4310 h 11777"/>
              <a:gd name="T20" fmla="*/ 1741 w 12081"/>
              <a:gd name="T21" fmla="*/ 4270 h 11777"/>
              <a:gd name="T22" fmla="*/ 281 w 12081"/>
              <a:gd name="T23" fmla="*/ 4204 h 11777"/>
              <a:gd name="T24" fmla="*/ 11430 w 12081"/>
              <a:gd name="T25" fmla="*/ 4381 h 11777"/>
              <a:gd name="T26" fmla="*/ 9085 w 12081"/>
              <a:gd name="T27" fmla="*/ 3333 h 11777"/>
              <a:gd name="T28" fmla="*/ 8785 w 12081"/>
              <a:gd name="T29" fmla="*/ 3629 h 11777"/>
              <a:gd name="T30" fmla="*/ 8750 w 12081"/>
              <a:gd name="T31" fmla="*/ 8110 h 11777"/>
              <a:gd name="T32" fmla="*/ 8788 w 12081"/>
              <a:gd name="T33" fmla="*/ 9418 h 11777"/>
              <a:gd name="T34" fmla="*/ 9128 w 12081"/>
              <a:gd name="T35" fmla="*/ 10733 h 11777"/>
              <a:gd name="T36" fmla="*/ 11430 w 12081"/>
              <a:gd name="T37" fmla="*/ 4381 h 11777"/>
              <a:gd name="T38" fmla="*/ 7393 w 12081"/>
              <a:gd name="T39" fmla="*/ 3075 h 11777"/>
              <a:gd name="T40" fmla="*/ 3427 w 12081"/>
              <a:gd name="T41" fmla="*/ 3920 h 11777"/>
              <a:gd name="T42" fmla="*/ 3433 w 12081"/>
              <a:gd name="T43" fmla="*/ 4089 h 11777"/>
              <a:gd name="T44" fmla="*/ 8114 w 12081"/>
              <a:gd name="T45" fmla="*/ 7943 h 11777"/>
              <a:gd name="T46" fmla="*/ 8210 w 12081"/>
              <a:gd name="T47" fmla="*/ 7935 h 11777"/>
              <a:gd name="T48" fmla="*/ 8224 w 12081"/>
              <a:gd name="T49" fmla="*/ 3725 h 11777"/>
              <a:gd name="T50" fmla="*/ 7393 w 12081"/>
              <a:gd name="T51" fmla="*/ 3075 h 11777"/>
              <a:gd name="T52" fmla="*/ 8203 w 12081"/>
              <a:gd name="T53" fmla="*/ 2047 h 11777"/>
              <a:gd name="T54" fmla="*/ 9141 w 12081"/>
              <a:gd name="T55" fmla="*/ 2762 h 11777"/>
              <a:gd name="T56" fmla="*/ 11120 w 12081"/>
              <a:gd name="T57" fmla="*/ 3532 h 11777"/>
              <a:gd name="T58" fmla="*/ 7037 w 12081"/>
              <a:gd name="T59" fmla="*/ 257 h 11777"/>
              <a:gd name="T60" fmla="*/ 8203 w 12081"/>
              <a:gd name="T61" fmla="*/ 2047 h 11777"/>
              <a:gd name="T62" fmla="*/ 494 w 12081"/>
              <a:gd name="T63" fmla="*/ 3633 h 11777"/>
              <a:gd name="T64" fmla="*/ 1809 w 12081"/>
              <a:gd name="T65" fmla="*/ 3708 h 11777"/>
              <a:gd name="T66" fmla="*/ 3160 w 12081"/>
              <a:gd name="T67" fmla="*/ 3417 h 11777"/>
              <a:gd name="T68" fmla="*/ 7400 w 12081"/>
              <a:gd name="T69" fmla="*/ 2510 h 11777"/>
              <a:gd name="T70" fmla="*/ 7645 w 12081"/>
              <a:gd name="T71" fmla="*/ 2204 h 11777"/>
              <a:gd name="T72" fmla="*/ 6159 w 12081"/>
              <a:gd name="T73" fmla="*/ 141 h 11777"/>
              <a:gd name="T74" fmla="*/ 494 w 12081"/>
              <a:gd name="T75" fmla="*/ 3633 h 11777"/>
              <a:gd name="T76" fmla="*/ 8155 w 12081"/>
              <a:gd name="T77" fmla="*/ 9658 h 11777"/>
              <a:gd name="T78" fmla="*/ 6736 w 12081"/>
              <a:gd name="T79" fmla="*/ 11688 h 11777"/>
              <a:gd name="T80" fmla="*/ 8607 w 12081"/>
              <a:gd name="T81" fmla="*/ 11054 h 11777"/>
              <a:gd name="T82" fmla="*/ 8268 w 12081"/>
              <a:gd name="T83" fmla="*/ 9654 h 11777"/>
              <a:gd name="T84" fmla="*/ 8155 w 12081"/>
              <a:gd name="T85" fmla="*/ 9658 h 1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81" h="11777">
                <a:moveTo>
                  <a:pt x="7601" y="8193"/>
                </a:moveTo>
                <a:cubicBezTo>
                  <a:pt x="7234" y="8551"/>
                  <a:pt x="7244" y="9130"/>
                  <a:pt x="7620" y="9454"/>
                </a:cubicBezTo>
                <a:cubicBezTo>
                  <a:pt x="7174" y="10326"/>
                  <a:pt x="6573" y="11106"/>
                  <a:pt x="5855" y="11759"/>
                </a:cubicBezTo>
                <a:cubicBezTo>
                  <a:pt x="3039" y="11777"/>
                  <a:pt x="621" y="9754"/>
                  <a:pt x="113" y="7008"/>
                </a:cubicBezTo>
                <a:cubicBezTo>
                  <a:pt x="626" y="6147"/>
                  <a:pt x="1296" y="5388"/>
                  <a:pt x="2082" y="4773"/>
                </a:cubicBezTo>
                <a:cubicBezTo>
                  <a:pt x="2436" y="5012"/>
                  <a:pt x="2922" y="4944"/>
                  <a:pt x="3213" y="4614"/>
                </a:cubicBezTo>
                <a:cubicBezTo>
                  <a:pt x="5071" y="5240"/>
                  <a:pt x="6627" y="6526"/>
                  <a:pt x="7601" y="8193"/>
                </a:cubicBezTo>
                <a:close/>
                <a:moveTo>
                  <a:pt x="281" y="4204"/>
                </a:moveTo>
                <a:cubicBezTo>
                  <a:pt x="89" y="4817"/>
                  <a:pt x="0" y="5457"/>
                  <a:pt x="18" y="6114"/>
                </a:cubicBezTo>
                <a:cubicBezTo>
                  <a:pt x="504" y="5436"/>
                  <a:pt x="1082" y="4831"/>
                  <a:pt x="1751" y="4310"/>
                </a:cubicBezTo>
                <a:cubicBezTo>
                  <a:pt x="1747" y="4297"/>
                  <a:pt x="1744" y="4283"/>
                  <a:pt x="1741" y="4270"/>
                </a:cubicBezTo>
                <a:cubicBezTo>
                  <a:pt x="1240" y="4202"/>
                  <a:pt x="763" y="4182"/>
                  <a:pt x="281" y="4204"/>
                </a:cubicBezTo>
                <a:close/>
                <a:moveTo>
                  <a:pt x="11430" y="4381"/>
                </a:moveTo>
                <a:cubicBezTo>
                  <a:pt x="10718" y="3914"/>
                  <a:pt x="9929" y="3556"/>
                  <a:pt x="9085" y="3333"/>
                </a:cubicBezTo>
                <a:cubicBezTo>
                  <a:pt x="9017" y="3458"/>
                  <a:pt x="8913" y="3560"/>
                  <a:pt x="8785" y="3629"/>
                </a:cubicBezTo>
                <a:cubicBezTo>
                  <a:pt x="9165" y="5093"/>
                  <a:pt x="9154" y="6649"/>
                  <a:pt x="8750" y="8110"/>
                </a:cubicBezTo>
                <a:cubicBezTo>
                  <a:pt x="9167" y="8429"/>
                  <a:pt x="9187" y="9049"/>
                  <a:pt x="8788" y="9418"/>
                </a:cubicBezTo>
                <a:cubicBezTo>
                  <a:pt x="8936" y="9845"/>
                  <a:pt x="9049" y="10284"/>
                  <a:pt x="9128" y="10733"/>
                </a:cubicBezTo>
                <a:cubicBezTo>
                  <a:pt x="11223" y="9287"/>
                  <a:pt x="12081" y="6717"/>
                  <a:pt x="11430" y="4381"/>
                </a:cubicBezTo>
                <a:close/>
                <a:moveTo>
                  <a:pt x="7393" y="3075"/>
                </a:moveTo>
                <a:cubicBezTo>
                  <a:pt x="6012" y="3013"/>
                  <a:pt x="4653" y="3303"/>
                  <a:pt x="3427" y="3920"/>
                </a:cubicBezTo>
                <a:cubicBezTo>
                  <a:pt x="3436" y="3985"/>
                  <a:pt x="3436" y="4037"/>
                  <a:pt x="3433" y="4089"/>
                </a:cubicBezTo>
                <a:cubicBezTo>
                  <a:pt x="5472" y="4782"/>
                  <a:pt x="7111" y="6207"/>
                  <a:pt x="8114" y="7943"/>
                </a:cubicBezTo>
                <a:cubicBezTo>
                  <a:pt x="8148" y="7938"/>
                  <a:pt x="8173" y="7936"/>
                  <a:pt x="8210" y="7935"/>
                </a:cubicBezTo>
                <a:cubicBezTo>
                  <a:pt x="8588" y="6562"/>
                  <a:pt x="8593" y="5103"/>
                  <a:pt x="8224" y="3725"/>
                </a:cubicBezTo>
                <a:cubicBezTo>
                  <a:pt x="7836" y="3672"/>
                  <a:pt x="7513" y="3405"/>
                  <a:pt x="7393" y="3075"/>
                </a:cubicBezTo>
                <a:close/>
                <a:moveTo>
                  <a:pt x="8203" y="2047"/>
                </a:moveTo>
                <a:cubicBezTo>
                  <a:pt x="8646" y="2068"/>
                  <a:pt x="9030" y="2376"/>
                  <a:pt x="9141" y="2762"/>
                </a:cubicBezTo>
                <a:cubicBezTo>
                  <a:pt x="9831" y="2935"/>
                  <a:pt x="10495" y="3194"/>
                  <a:pt x="11120" y="3532"/>
                </a:cubicBezTo>
                <a:cubicBezTo>
                  <a:pt x="10365" y="1879"/>
                  <a:pt x="8858" y="642"/>
                  <a:pt x="7037" y="257"/>
                </a:cubicBezTo>
                <a:cubicBezTo>
                  <a:pt x="7503" y="808"/>
                  <a:pt x="7893" y="1409"/>
                  <a:pt x="8203" y="2047"/>
                </a:cubicBezTo>
                <a:close/>
                <a:moveTo>
                  <a:pt x="494" y="3633"/>
                </a:moveTo>
                <a:cubicBezTo>
                  <a:pt x="931" y="3625"/>
                  <a:pt x="1360" y="3648"/>
                  <a:pt x="1809" y="3708"/>
                </a:cubicBezTo>
                <a:cubicBezTo>
                  <a:pt x="2062" y="3189"/>
                  <a:pt x="2739" y="3042"/>
                  <a:pt x="3160" y="3417"/>
                </a:cubicBezTo>
                <a:cubicBezTo>
                  <a:pt x="4500" y="2741"/>
                  <a:pt x="5962" y="2448"/>
                  <a:pt x="7400" y="2510"/>
                </a:cubicBezTo>
                <a:cubicBezTo>
                  <a:pt x="7452" y="2387"/>
                  <a:pt x="7537" y="2283"/>
                  <a:pt x="7645" y="2204"/>
                </a:cubicBezTo>
                <a:cubicBezTo>
                  <a:pt x="7260" y="1439"/>
                  <a:pt x="6757" y="743"/>
                  <a:pt x="6159" y="141"/>
                </a:cubicBezTo>
                <a:cubicBezTo>
                  <a:pt x="3645" y="0"/>
                  <a:pt x="1434" y="1467"/>
                  <a:pt x="494" y="3633"/>
                </a:cubicBezTo>
                <a:close/>
                <a:moveTo>
                  <a:pt x="8155" y="9658"/>
                </a:moveTo>
                <a:cubicBezTo>
                  <a:pt x="7787" y="10392"/>
                  <a:pt x="7311" y="11075"/>
                  <a:pt x="6736" y="11688"/>
                </a:cubicBezTo>
                <a:cubicBezTo>
                  <a:pt x="7404" y="11584"/>
                  <a:pt x="8035" y="11365"/>
                  <a:pt x="8607" y="11054"/>
                </a:cubicBezTo>
                <a:cubicBezTo>
                  <a:pt x="8536" y="10572"/>
                  <a:pt x="8421" y="10104"/>
                  <a:pt x="8268" y="9654"/>
                </a:cubicBezTo>
                <a:cubicBezTo>
                  <a:pt x="8234" y="9657"/>
                  <a:pt x="8203" y="9659"/>
                  <a:pt x="8155" y="965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5711230" cy="54726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rPr>
              <a:t>DFD</a:t>
            </a:r>
            <a:endParaRPr lang="en-GB" sz="4400" b="1" dirty="0">
              <a:solidFill>
                <a:schemeClr val="tx1"/>
              </a:solidFill>
            </a:endParaRPr>
          </a:p>
        </p:txBody>
      </p:sp>
      <p:sp>
        <p:nvSpPr>
          <p:cNvPr id="2" name="Title 1"/>
          <p:cNvSpPr>
            <a:spLocks noGrp="1"/>
          </p:cNvSpPr>
          <p:nvPr>
            <p:ph type="title"/>
          </p:nvPr>
        </p:nvSpPr>
        <p:spPr/>
        <p:txBody>
          <a:bodyPr/>
          <a:lstStyle/>
          <a:p>
            <a:r>
              <a:rPr lang="id-ID" dirty="0" smtClean="0"/>
              <a:t>B-4. Desain</a:t>
            </a:r>
            <a:endParaRPr lang="en-US" dirty="0"/>
          </a:p>
        </p:txBody>
      </p:sp>
      <p:sp>
        <p:nvSpPr>
          <p:cNvPr id="8" name="Rectangle 7"/>
          <p:cNvSpPr/>
          <p:nvPr/>
        </p:nvSpPr>
        <p:spPr>
          <a:xfrm>
            <a:off x="611560" y="1035320"/>
            <a:ext cx="2376264" cy="44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GB" b="1" dirty="0" smtClean="0">
                <a:solidFill>
                  <a:schemeClr val="tx1"/>
                </a:solidFill>
              </a:rPr>
              <a:t>A</a:t>
            </a:r>
            <a:r>
              <a:rPr lang="id-ID" b="1" dirty="0" smtClean="0">
                <a:solidFill>
                  <a:schemeClr val="tx1"/>
                </a:solidFill>
              </a:rPr>
              <a:t>-2</a:t>
            </a:r>
            <a:r>
              <a:rPr lang="en-GB" b="1" dirty="0" smtClean="0">
                <a:solidFill>
                  <a:schemeClr val="tx1"/>
                </a:solidFill>
              </a:rPr>
              <a:t>. </a:t>
            </a:r>
            <a:r>
              <a:rPr lang="id-ID" b="1" dirty="0" smtClean="0">
                <a:solidFill>
                  <a:schemeClr val="tx1"/>
                </a:solidFill>
              </a:rPr>
              <a:t>Alur Aplikasi</a:t>
            </a:r>
            <a:endParaRPr lang="en-GB" b="1" dirty="0">
              <a:solidFill>
                <a:schemeClr val="tx1"/>
              </a:solidFill>
            </a:endParaRPr>
          </a:p>
        </p:txBody>
      </p:sp>
      <p:sp>
        <p:nvSpPr>
          <p:cNvPr id="12" name="Trapezoid 11"/>
          <p:cNvSpPr/>
          <p:nvPr/>
        </p:nvSpPr>
        <p:spPr>
          <a:xfrm rot="16200000">
            <a:off x="2148760" y="-779417"/>
            <a:ext cx="5349518" cy="8640961"/>
          </a:xfrm>
          <a:prstGeom prst="trapezoid">
            <a:avLst>
              <a:gd name="adj" fmla="val 0"/>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53348" y="202288"/>
            <a:ext cx="8847277" cy="5832648"/>
            <a:chOff x="139700" y="188640"/>
            <a:chExt cx="8847277" cy="5832648"/>
          </a:xfrm>
        </p:grpSpPr>
        <p:pic>
          <p:nvPicPr>
            <p:cNvPr id="2050" name="Picture 2" descr="C:\Documents and Settings\Feldy\My Documents\Downloads\DFD_Dua.jpg"/>
            <p:cNvPicPr>
              <a:picLocks noChangeAspect="1" noChangeArrowheads="1"/>
            </p:cNvPicPr>
            <p:nvPr/>
          </p:nvPicPr>
          <p:blipFill>
            <a:blip r:embed="rId2" cstate="print"/>
            <a:srcRect l="3367" t="8207" r="5726" b="7054"/>
            <a:stretch>
              <a:fillRect/>
            </a:stretch>
          </p:blipFill>
          <p:spPr bwMode="auto">
            <a:xfrm>
              <a:off x="139700" y="188640"/>
              <a:ext cx="8847277" cy="5832648"/>
            </a:xfrm>
            <a:prstGeom prst="rect">
              <a:avLst/>
            </a:prstGeom>
            <a:noFill/>
          </p:spPr>
        </p:pic>
        <p:sp>
          <p:nvSpPr>
            <p:cNvPr id="11" name="Rectangle 10"/>
            <p:cNvSpPr/>
            <p:nvPr/>
          </p:nvSpPr>
          <p:spPr>
            <a:xfrm>
              <a:off x="6960964" y="4653136"/>
              <a:ext cx="2016224" cy="1368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5796136" y="4941168"/>
            <a:ext cx="2592288" cy="400110"/>
          </a:xfrm>
          <a:prstGeom prst="rect">
            <a:avLst/>
          </a:prstGeom>
          <a:noFill/>
        </p:spPr>
        <p:txBody>
          <a:bodyPr wrap="square" rtlCol="0">
            <a:spAutoFit/>
          </a:bodyPr>
          <a:lstStyle/>
          <a:p>
            <a:r>
              <a:rPr lang="id-ID" sz="2000" b="1" dirty="0" smtClean="0">
                <a:solidFill>
                  <a:schemeClr val="accent5"/>
                </a:solidFill>
                <a:latin typeface="+mj-lt"/>
                <a:cs typeface="Aharoni" pitchFamily="2" charset="-79"/>
              </a:rPr>
              <a:t>A-2. Alur Aplikasi</a:t>
            </a:r>
            <a:endParaRPr lang="en-GB" sz="2000" b="1" dirty="0">
              <a:solidFill>
                <a:schemeClr val="accent5"/>
              </a:solidFill>
              <a:latin typeface="+mj-lt"/>
              <a:cs typeface="Aharoni" pitchFamily="2" charset="-79"/>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xampp\htdocs\pgn\doc\contoh_gantt\Model Data\rr.png"/>
          <p:cNvPicPr>
            <a:picLocks noChangeAspect="1" noChangeArrowheads="1"/>
          </p:cNvPicPr>
          <p:nvPr/>
        </p:nvPicPr>
        <p:blipFill>
          <a:blip r:embed="rId2" cstate="print"/>
          <a:srcRect/>
          <a:stretch>
            <a:fillRect/>
          </a:stretch>
        </p:blipFill>
        <p:spPr bwMode="auto">
          <a:xfrm>
            <a:off x="179512" y="188639"/>
            <a:ext cx="8712968" cy="5976665"/>
          </a:xfrm>
          <a:prstGeom prst="rect">
            <a:avLst/>
          </a:prstGeom>
          <a:noFill/>
        </p:spPr>
      </p:pic>
      <p:sp>
        <p:nvSpPr>
          <p:cNvPr id="2" name="Title 1"/>
          <p:cNvSpPr>
            <a:spLocks noGrp="1"/>
          </p:cNvSpPr>
          <p:nvPr>
            <p:ph type="title"/>
          </p:nvPr>
        </p:nvSpPr>
        <p:spPr>
          <a:xfrm>
            <a:off x="251520" y="5157192"/>
            <a:ext cx="4824536" cy="581570"/>
          </a:xfrm>
        </p:spPr>
        <p:txBody>
          <a:bodyPr>
            <a:noAutofit/>
          </a:bodyPr>
          <a:lstStyle/>
          <a:p>
            <a:r>
              <a:rPr lang="id-ID" sz="3600" b="1" dirty="0" smtClean="0"/>
              <a:t>B-</a:t>
            </a:r>
            <a:r>
              <a:rPr lang="en-US" sz="3600" b="1" dirty="0" smtClean="0"/>
              <a:t> </a:t>
            </a:r>
            <a:r>
              <a:rPr lang="id-ID" sz="3600" b="1" dirty="0" smtClean="0"/>
              <a:t>4</a:t>
            </a:r>
            <a:r>
              <a:rPr lang="id-ID" sz="3600" b="1" dirty="0" smtClean="0"/>
              <a:t>. Desain</a:t>
            </a:r>
            <a:endParaRPr lang="en-US" sz="3600" b="1" dirty="0"/>
          </a:p>
        </p:txBody>
      </p:sp>
      <p:sp>
        <p:nvSpPr>
          <p:cNvPr id="8" name="Rectangle 7"/>
          <p:cNvSpPr/>
          <p:nvPr/>
        </p:nvSpPr>
        <p:spPr>
          <a:xfrm>
            <a:off x="395536" y="5733256"/>
            <a:ext cx="2952328" cy="44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id-ID" b="1" dirty="0" smtClean="0">
                <a:solidFill>
                  <a:srgbClr val="002060"/>
                </a:solidFill>
              </a:rPr>
              <a:t>B-1</a:t>
            </a:r>
            <a:r>
              <a:rPr lang="en-GB" b="1" dirty="0" smtClean="0">
                <a:solidFill>
                  <a:srgbClr val="002060"/>
                </a:solidFill>
              </a:rPr>
              <a:t>. </a:t>
            </a:r>
            <a:r>
              <a:rPr lang="id-ID" b="1" dirty="0" smtClean="0">
                <a:solidFill>
                  <a:srgbClr val="002060"/>
                </a:solidFill>
              </a:rPr>
              <a:t>Database Design</a:t>
            </a:r>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64221" y="5760553"/>
            <a:ext cx="379576" cy="365518"/>
          </a:xfrm>
          <a:prstGeom prst="rect">
            <a:avLst/>
          </a:prstGeom>
        </p:spPr>
      </p:pic>
      <p:sp>
        <p:nvSpPr>
          <p:cNvPr id="11" name="Rectangle 10"/>
          <p:cNvSpPr/>
          <p:nvPr/>
        </p:nvSpPr>
        <p:spPr>
          <a:xfrm>
            <a:off x="3131840" y="5760552"/>
            <a:ext cx="1944216" cy="364623"/>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solidFill>
                  <a:schemeClr val="tx1"/>
                </a:solidFill>
              </a:rPr>
              <a:t>Click Me For Detail !</a:t>
            </a:r>
            <a:endParaRPr lang="en-GB" sz="1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id-ID" dirty="0" smtClean="0"/>
              <a:t>. P</a:t>
            </a:r>
            <a:r>
              <a:rPr lang="en-US" dirty="0" err="1" smtClean="0"/>
              <a:t>engenalan</a:t>
            </a:r>
            <a:r>
              <a:rPr lang="en-US" dirty="0" smtClean="0"/>
              <a:t> </a:t>
            </a:r>
            <a:r>
              <a:rPr lang="id-ID" dirty="0" smtClean="0"/>
              <a:t>&amp; T</a:t>
            </a:r>
            <a:r>
              <a:rPr lang="en-US" dirty="0" err="1" smtClean="0"/>
              <a:t>ujuan</a:t>
            </a:r>
            <a:endParaRPr lang="en-GB" dirty="0"/>
          </a:p>
        </p:txBody>
      </p:sp>
      <p:sp>
        <p:nvSpPr>
          <p:cNvPr id="28" name="Subtitle 2"/>
          <p:cNvSpPr txBox="1">
            <a:spLocks/>
          </p:cNvSpPr>
          <p:nvPr/>
        </p:nvSpPr>
        <p:spPr>
          <a:xfrm>
            <a:off x="467544" y="1268760"/>
            <a:ext cx="7776864" cy="1872208"/>
          </a:xfrm>
          <a:prstGeom prst="rect">
            <a:avLst/>
          </a:prstGeom>
        </p:spPr>
        <p:txBody>
          <a:bodyPr/>
          <a:lstStyle/>
          <a:p>
            <a:r>
              <a:rPr lang="en-US" sz="2000" dirty="0" smtClean="0"/>
              <a:t>	</a:t>
            </a:r>
            <a:r>
              <a:rPr lang="id-ID" sz="2000" dirty="0" smtClean="0"/>
              <a:t>Suatu program Pengendalian Data Terintegrasi Pemakaian Gas Pelanggan dibuat sebagaimana tujuan dibangunnya suatu software, yaitu sebagai suatu jalan keluar dimana pada saat ini sangat dibutuhkan suatu sistem yang dapat membuat atau mengolah Laporan/data dengan mudah dan cepat.</a:t>
            </a:r>
          </a:p>
          <a:p>
            <a:endParaRPr lang="id-ID" sz="2000" dirty="0" smtClean="0"/>
          </a:p>
          <a:p>
            <a:r>
              <a:rPr lang="id-ID" sz="2000" dirty="0" smtClean="0"/>
              <a:t>Adapun keuntungan ketika kita menggunakan suatu software adalah :</a:t>
            </a:r>
          </a:p>
        </p:txBody>
      </p:sp>
      <p:sp>
        <p:nvSpPr>
          <p:cNvPr id="29" name="Rectangle 28"/>
          <p:cNvSpPr/>
          <p:nvPr/>
        </p:nvSpPr>
        <p:spPr>
          <a:xfrm>
            <a:off x="181624" y="4427820"/>
            <a:ext cx="2160384"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414016" y="4427820"/>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1" name="Rectangle 30"/>
          <p:cNvSpPr/>
          <p:nvPr/>
        </p:nvSpPr>
        <p:spPr>
          <a:xfrm>
            <a:off x="4646264" y="4427820"/>
            <a:ext cx="2157984"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2" name="Rectangle 31"/>
          <p:cNvSpPr/>
          <p:nvPr/>
        </p:nvSpPr>
        <p:spPr>
          <a:xfrm>
            <a:off x="6878512" y="4427820"/>
            <a:ext cx="2157984"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3" name="Oval 32"/>
          <p:cNvSpPr/>
          <p:nvPr/>
        </p:nvSpPr>
        <p:spPr>
          <a:xfrm>
            <a:off x="90177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smtClean="0">
                <a:solidFill>
                  <a:schemeClr val="tx1"/>
                </a:solidFill>
              </a:rPr>
              <a:t>1</a:t>
            </a:r>
            <a:endParaRPr lang="en-GB" sz="4000" b="1">
              <a:solidFill>
                <a:schemeClr val="tx1"/>
              </a:solidFill>
            </a:endParaRPr>
          </a:p>
        </p:txBody>
      </p:sp>
      <p:sp>
        <p:nvSpPr>
          <p:cNvPr id="34" name="Oval 33"/>
          <p:cNvSpPr/>
          <p:nvPr/>
        </p:nvSpPr>
        <p:spPr>
          <a:xfrm>
            <a:off x="313409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
        <p:nvSpPr>
          <p:cNvPr id="35" name="Oval 34"/>
          <p:cNvSpPr/>
          <p:nvPr/>
        </p:nvSpPr>
        <p:spPr>
          <a:xfrm>
            <a:off x="5366344"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3</a:t>
            </a:r>
          </a:p>
        </p:txBody>
      </p:sp>
      <p:sp>
        <p:nvSpPr>
          <p:cNvPr id="36" name="Oval 35"/>
          <p:cNvSpPr/>
          <p:nvPr/>
        </p:nvSpPr>
        <p:spPr>
          <a:xfrm>
            <a:off x="7524256" y="4643844"/>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4</a:t>
            </a:r>
          </a:p>
        </p:txBody>
      </p:sp>
      <p:sp>
        <p:nvSpPr>
          <p:cNvPr id="37" name="TextBox 36"/>
          <p:cNvSpPr txBox="1"/>
          <p:nvPr/>
        </p:nvSpPr>
        <p:spPr>
          <a:xfrm>
            <a:off x="51946" y="4058488"/>
            <a:ext cx="2287806" cy="369332"/>
          </a:xfrm>
          <a:prstGeom prst="rect">
            <a:avLst/>
          </a:prstGeom>
          <a:noFill/>
        </p:spPr>
        <p:txBody>
          <a:bodyPr wrap="none" rtlCol="0">
            <a:spAutoFit/>
          </a:bodyPr>
          <a:lstStyle/>
          <a:p>
            <a:pPr algn="ctr"/>
            <a:r>
              <a:rPr lang="en-GB" dirty="0" err="1" smtClean="0"/>
              <a:t>Menghemat</a:t>
            </a:r>
            <a:r>
              <a:rPr lang="en-GB" dirty="0" smtClean="0"/>
              <a:t> Material</a:t>
            </a:r>
          </a:p>
        </p:txBody>
      </p:sp>
      <p:sp>
        <p:nvSpPr>
          <p:cNvPr id="38" name="TextBox 37"/>
          <p:cNvSpPr txBox="1"/>
          <p:nvPr/>
        </p:nvSpPr>
        <p:spPr>
          <a:xfrm>
            <a:off x="4860032" y="4077072"/>
            <a:ext cx="1595309" cy="369332"/>
          </a:xfrm>
          <a:prstGeom prst="rect">
            <a:avLst/>
          </a:prstGeom>
          <a:noFill/>
        </p:spPr>
        <p:txBody>
          <a:bodyPr wrap="none" rtlCol="0">
            <a:spAutoFit/>
          </a:bodyPr>
          <a:lstStyle/>
          <a:p>
            <a:pPr algn="r"/>
            <a:r>
              <a:rPr lang="en-GB" dirty="0" err="1" smtClean="0"/>
              <a:t>Mempercepat</a:t>
            </a:r>
            <a:endParaRPr lang="en-GB" dirty="0"/>
          </a:p>
        </p:txBody>
      </p:sp>
      <p:sp>
        <p:nvSpPr>
          <p:cNvPr id="39" name="TextBox 38"/>
          <p:cNvSpPr txBox="1"/>
          <p:nvPr/>
        </p:nvSpPr>
        <p:spPr>
          <a:xfrm>
            <a:off x="2357218" y="5723964"/>
            <a:ext cx="1710726" cy="369332"/>
          </a:xfrm>
          <a:prstGeom prst="rect">
            <a:avLst/>
          </a:prstGeom>
          <a:noFill/>
        </p:spPr>
        <p:txBody>
          <a:bodyPr wrap="none" rtlCol="0">
            <a:spAutoFit/>
          </a:bodyPr>
          <a:lstStyle/>
          <a:p>
            <a:pPr algn="r"/>
            <a:r>
              <a:rPr lang="id-ID" dirty="0" smtClean="0"/>
              <a:t>Efisiensi waktu</a:t>
            </a:r>
            <a:endParaRPr lang="en-GB" dirty="0"/>
          </a:p>
        </p:txBody>
      </p:sp>
      <p:sp>
        <p:nvSpPr>
          <p:cNvPr id="40" name="TextBox 39"/>
          <p:cNvSpPr txBox="1"/>
          <p:nvPr/>
        </p:nvSpPr>
        <p:spPr>
          <a:xfrm>
            <a:off x="4554584" y="5714672"/>
            <a:ext cx="2326278" cy="369332"/>
          </a:xfrm>
          <a:prstGeom prst="rect">
            <a:avLst/>
          </a:prstGeom>
          <a:noFill/>
        </p:spPr>
        <p:txBody>
          <a:bodyPr wrap="none" rtlCol="0">
            <a:spAutoFit/>
          </a:bodyPr>
          <a:lstStyle/>
          <a:p>
            <a:pPr algn="ctr"/>
            <a:r>
              <a:rPr lang="en-GB" dirty="0" err="1" smtClean="0"/>
              <a:t>Pengolahan</a:t>
            </a:r>
            <a:r>
              <a:rPr lang="en-GB" dirty="0" smtClean="0"/>
              <a:t> </a:t>
            </a:r>
            <a:r>
              <a:rPr lang="en-GB" dirty="0" err="1" smtClean="0"/>
              <a:t>Laporan</a:t>
            </a:r>
            <a:endParaRPr lang="en-GB" dirty="0"/>
          </a:p>
        </p:txBody>
      </p:sp>
      <p:sp>
        <p:nvSpPr>
          <p:cNvPr id="41" name="TextBox 40"/>
          <p:cNvSpPr txBox="1"/>
          <p:nvPr/>
        </p:nvSpPr>
        <p:spPr>
          <a:xfrm>
            <a:off x="6976571" y="4067780"/>
            <a:ext cx="1915909" cy="369332"/>
          </a:xfrm>
          <a:prstGeom prst="rect">
            <a:avLst/>
          </a:prstGeom>
          <a:noFill/>
        </p:spPr>
        <p:txBody>
          <a:bodyPr wrap="none" rtlCol="0">
            <a:spAutoFit/>
          </a:bodyPr>
          <a:lstStyle/>
          <a:p>
            <a:pPr algn="r"/>
            <a:r>
              <a:rPr lang="en-GB" dirty="0" err="1" smtClean="0"/>
              <a:t>Keamanan</a:t>
            </a:r>
            <a:r>
              <a:rPr lang="en-GB" dirty="0" smtClean="0"/>
              <a:t> Data</a:t>
            </a:r>
            <a:endParaRPr lang="en-GB" dirty="0"/>
          </a:p>
        </p:txBody>
      </p:sp>
      <p:sp>
        <p:nvSpPr>
          <p:cNvPr id="42" name="TextBox 41"/>
          <p:cNvSpPr txBox="1"/>
          <p:nvPr/>
        </p:nvSpPr>
        <p:spPr>
          <a:xfrm>
            <a:off x="7092280" y="5733256"/>
            <a:ext cx="1522789" cy="369332"/>
          </a:xfrm>
          <a:prstGeom prst="rect">
            <a:avLst/>
          </a:prstGeom>
          <a:noFill/>
        </p:spPr>
        <p:txBody>
          <a:bodyPr wrap="none" rtlCol="0">
            <a:spAutoFit/>
          </a:bodyPr>
          <a:lstStyle/>
          <a:p>
            <a:pPr algn="r"/>
            <a:r>
              <a:rPr lang="en-GB" dirty="0" smtClean="0"/>
              <a:t>Yang </a:t>
            </a:r>
            <a:r>
              <a:rPr lang="en-GB" dirty="0" err="1" smtClean="0"/>
              <a:t>Terjaga</a:t>
            </a:r>
            <a:endParaRPr lang="en-GB" dirty="0"/>
          </a:p>
        </p:txBody>
      </p:sp>
    </p:spTree>
    <p:extLst>
      <p:ext uri="{BB962C8B-B14F-4D97-AF65-F5344CB8AC3E}">
        <p14:creationId xmlns="" xmlns:p14="http://schemas.microsoft.com/office/powerpoint/2010/main" val="801267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a:xfrm>
            <a:off x="5220072" y="1196752"/>
            <a:ext cx="3456384" cy="2044799"/>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p:cNvSpPr>
            <a:spLocks noGrp="1"/>
          </p:cNvSpPr>
          <p:nvPr>
            <p:ph type="title"/>
          </p:nvPr>
        </p:nvSpPr>
        <p:spPr/>
        <p:txBody>
          <a:bodyPr/>
          <a:lstStyle/>
          <a:p>
            <a:r>
              <a:rPr lang="id-ID" dirty="0" smtClean="0"/>
              <a:t>B-5. Pengkodean</a:t>
            </a:r>
            <a:endParaRPr lang="en-US" dirty="0"/>
          </a:p>
        </p:txBody>
      </p:sp>
      <p:pic>
        <p:nvPicPr>
          <p:cNvPr id="1026" name="Picture 2" descr="C:\xampp\htdocs\pgn\doc\ppt_new\doc_pendukung\mvc.gif"/>
          <p:cNvPicPr>
            <a:picLocks noChangeAspect="1" noChangeArrowheads="1"/>
          </p:cNvPicPr>
          <p:nvPr/>
        </p:nvPicPr>
        <p:blipFill>
          <a:blip r:embed="rId2" cstate="print"/>
          <a:srcRect/>
          <a:stretch>
            <a:fillRect/>
          </a:stretch>
        </p:blipFill>
        <p:spPr bwMode="auto">
          <a:xfrm>
            <a:off x="5333024" y="3284984"/>
            <a:ext cx="3343275" cy="2867025"/>
          </a:xfrm>
          <a:prstGeom prst="rect">
            <a:avLst/>
          </a:prstGeom>
          <a:noFill/>
        </p:spPr>
      </p:pic>
      <p:sp>
        <p:nvSpPr>
          <p:cNvPr id="18" name="Rectangle 17"/>
          <p:cNvSpPr>
            <a:spLocks/>
          </p:cNvSpPr>
          <p:nvPr/>
        </p:nvSpPr>
        <p:spPr>
          <a:xfrm>
            <a:off x="467544" y="1196752"/>
            <a:ext cx="4824536" cy="4968552"/>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descr="C:\Documents and Settings\Feldy\My Documents\Downloads\windows8_icons\Programming_File_Types\html\html-512.png"/>
          <p:cNvPicPr>
            <a:picLocks noChangeAspect="1" noChangeArrowheads="1"/>
          </p:cNvPicPr>
          <p:nvPr/>
        </p:nvPicPr>
        <p:blipFill>
          <a:blip r:embed="rId3" cstate="print"/>
          <a:srcRect/>
          <a:stretch>
            <a:fillRect/>
          </a:stretch>
        </p:blipFill>
        <p:spPr bwMode="auto">
          <a:xfrm rot="20707894">
            <a:off x="581077" y="4005644"/>
            <a:ext cx="1296144" cy="1296144"/>
          </a:xfrm>
          <a:prstGeom prst="rect">
            <a:avLst/>
          </a:prstGeom>
          <a:noFill/>
        </p:spPr>
      </p:pic>
      <p:pic>
        <p:nvPicPr>
          <p:cNvPr id="1028" name="Picture 4" descr="C:\Documents and Settings\Feldy\My Documents\Downloads\windows8_icons\Programming_File_Types\php\php-512.png"/>
          <p:cNvPicPr>
            <a:picLocks noChangeAspect="1" noChangeArrowheads="1"/>
          </p:cNvPicPr>
          <p:nvPr/>
        </p:nvPicPr>
        <p:blipFill>
          <a:blip r:embed="rId4" cstate="print"/>
          <a:srcRect/>
          <a:stretch>
            <a:fillRect/>
          </a:stretch>
        </p:blipFill>
        <p:spPr bwMode="auto">
          <a:xfrm rot="544308">
            <a:off x="1836031" y="5085519"/>
            <a:ext cx="996702" cy="996702"/>
          </a:xfrm>
          <a:prstGeom prst="rect">
            <a:avLst/>
          </a:prstGeom>
          <a:noFill/>
        </p:spPr>
      </p:pic>
      <p:pic>
        <p:nvPicPr>
          <p:cNvPr id="1029" name="Picture 5" descr="C:\Documents and Settings\Feldy\My Documents\Downloads\windows8_icons\Programming_File_Types\css\css-512.png"/>
          <p:cNvPicPr>
            <a:picLocks noChangeAspect="1" noChangeArrowheads="1"/>
          </p:cNvPicPr>
          <p:nvPr/>
        </p:nvPicPr>
        <p:blipFill>
          <a:blip r:embed="rId5" cstate="print"/>
          <a:srcRect/>
          <a:stretch>
            <a:fillRect/>
          </a:stretch>
        </p:blipFill>
        <p:spPr bwMode="auto">
          <a:xfrm rot="20350400">
            <a:off x="4355976" y="3861048"/>
            <a:ext cx="643211" cy="643211"/>
          </a:xfrm>
          <a:prstGeom prst="rect">
            <a:avLst/>
          </a:prstGeom>
          <a:noFill/>
        </p:spPr>
      </p:pic>
      <p:pic>
        <p:nvPicPr>
          <p:cNvPr id="1030" name="Picture 6" descr="C:\Documents and Settings\Feldy\My Documents\Downloads\windows8_icons\Programming_File_Types\js\js-512.png"/>
          <p:cNvPicPr>
            <a:picLocks noChangeAspect="1" noChangeArrowheads="1"/>
          </p:cNvPicPr>
          <p:nvPr/>
        </p:nvPicPr>
        <p:blipFill>
          <a:blip r:embed="rId6" cstate="print"/>
          <a:srcRect/>
          <a:stretch>
            <a:fillRect/>
          </a:stretch>
        </p:blipFill>
        <p:spPr bwMode="auto">
          <a:xfrm>
            <a:off x="2987824" y="4509120"/>
            <a:ext cx="1512167" cy="1512167"/>
          </a:xfrm>
          <a:prstGeom prst="rect">
            <a:avLst/>
          </a:prstGeom>
          <a:noFill/>
        </p:spPr>
      </p:pic>
      <p:sp>
        <p:nvSpPr>
          <p:cNvPr id="17" name="Content Placeholder 13"/>
          <p:cNvSpPr txBox="1">
            <a:spLocks/>
          </p:cNvSpPr>
          <p:nvPr/>
        </p:nvSpPr>
        <p:spPr>
          <a:xfrm>
            <a:off x="72008" y="1268760"/>
            <a:ext cx="8676456" cy="316835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800" dirty="0" smtClean="0">
                <a:solidFill>
                  <a:schemeClr val="bg1">
                    <a:lumMod val="50000"/>
                  </a:schemeClr>
                </a:solidFill>
              </a:rPr>
              <a:t>	</a:t>
            </a:r>
            <a:r>
              <a:rPr lang="id-ID" sz="1800" dirty="0" smtClean="0">
                <a:solidFill>
                  <a:schemeClr val="bg1">
                    <a:lumMod val="50000"/>
                  </a:schemeClr>
                </a:solidFill>
              </a:rPr>
              <a:t>Kami </a:t>
            </a:r>
            <a:r>
              <a:rPr lang="id-ID" sz="1800" dirty="0" smtClean="0">
                <a:solidFill>
                  <a:schemeClr val="bg1">
                    <a:lumMod val="50000"/>
                  </a:schemeClr>
                </a:solidFill>
              </a:rPr>
              <a:t>Menggunakan konsep MVC (Model, View, Controller) pada aplikasi </a:t>
            </a:r>
            <a:r>
              <a:rPr lang="id-ID" sz="1800" dirty="0" smtClean="0">
                <a:solidFill>
                  <a:schemeClr val="bg1">
                    <a:lumMod val="50000"/>
                  </a:schemeClr>
                </a:solidFill>
              </a:rPr>
              <a:t>y</a:t>
            </a:r>
            <a:r>
              <a:rPr lang="en-US" sz="1800" dirty="0" smtClean="0">
                <a:solidFill>
                  <a:schemeClr val="bg1">
                    <a:lumMod val="50000"/>
                  </a:schemeClr>
                </a:solidFill>
              </a:rPr>
              <a:t>an</a:t>
            </a:r>
            <a:r>
              <a:rPr lang="id-ID" sz="1800" dirty="0" smtClean="0">
                <a:solidFill>
                  <a:schemeClr val="bg1">
                    <a:lumMod val="50000"/>
                  </a:schemeClr>
                </a:solidFill>
              </a:rPr>
              <a:t>g </a:t>
            </a:r>
            <a:r>
              <a:rPr lang="id-ID" sz="1800" dirty="0" smtClean="0">
                <a:solidFill>
                  <a:schemeClr val="bg1">
                    <a:lumMod val="50000"/>
                  </a:schemeClr>
                </a:solidFill>
              </a:rPr>
              <a:t>kami </a:t>
            </a:r>
            <a:r>
              <a:rPr lang="id-ID" sz="1800" dirty="0" smtClean="0">
                <a:solidFill>
                  <a:schemeClr val="bg1">
                    <a:lumMod val="50000"/>
                  </a:schemeClr>
                </a:solidFill>
              </a:rPr>
              <a:t>buat.</a:t>
            </a:r>
            <a:r>
              <a:rPr lang="en-US" sz="1800" dirty="0" smtClean="0">
                <a:solidFill>
                  <a:schemeClr val="bg1">
                    <a:lumMod val="50000"/>
                  </a:schemeClr>
                </a:solidFill>
              </a:rPr>
              <a:t> </a:t>
            </a:r>
            <a:r>
              <a:rPr lang="id-ID" sz="1800" dirty="0" smtClean="0">
                <a:solidFill>
                  <a:schemeClr val="bg1">
                    <a:lumMod val="50000"/>
                  </a:schemeClr>
                </a:solidFill>
              </a:rPr>
              <a:t>Adapun Berbagai Bahasa Pemograman </a:t>
            </a:r>
            <a:r>
              <a:rPr lang="id-ID" sz="1800" dirty="0" smtClean="0">
                <a:solidFill>
                  <a:schemeClr val="bg1">
                    <a:lumMod val="50000"/>
                  </a:schemeClr>
                </a:solidFill>
              </a:rPr>
              <a:t>yang kami gunakan yaitu</a:t>
            </a:r>
            <a:r>
              <a:rPr lang="id-ID" sz="1800" dirty="0" smtClean="0">
                <a:solidFill>
                  <a:schemeClr val="bg1">
                    <a:lumMod val="50000"/>
                  </a:schemeClr>
                </a:solidFill>
              </a:rPr>
              <a:t>:</a:t>
            </a:r>
            <a:endParaRPr lang="id-ID" sz="1800" dirty="0" smtClean="0">
              <a:solidFill>
                <a:schemeClr val="bg1">
                  <a:lumMod val="50000"/>
                </a:schemeClr>
              </a:solidFill>
            </a:endParaRPr>
          </a:p>
          <a:p>
            <a:pPr lvl="1"/>
            <a:r>
              <a:rPr lang="id-ID" sz="2000" dirty="0" smtClean="0">
                <a:solidFill>
                  <a:schemeClr val="bg1">
                    <a:lumMod val="50000"/>
                  </a:schemeClr>
                </a:solidFill>
              </a:rPr>
              <a:t> </a:t>
            </a:r>
            <a:r>
              <a:rPr lang="id-ID" sz="1600" dirty="0" smtClean="0">
                <a:solidFill>
                  <a:schemeClr val="bg1">
                    <a:lumMod val="50000"/>
                  </a:schemeClr>
                </a:solidFill>
              </a:rPr>
              <a:t>HTML</a:t>
            </a:r>
          </a:p>
          <a:p>
            <a:pPr lvl="1"/>
            <a:r>
              <a:rPr lang="en-GB" sz="1600" dirty="0" smtClean="0">
                <a:solidFill>
                  <a:schemeClr val="bg1">
                    <a:lumMod val="50000"/>
                  </a:schemeClr>
                </a:solidFill>
              </a:rPr>
              <a:t> </a:t>
            </a:r>
            <a:r>
              <a:rPr lang="en-GB" sz="1600" dirty="0" smtClean="0">
                <a:solidFill>
                  <a:schemeClr val="bg1">
                    <a:lumMod val="50000"/>
                  </a:schemeClr>
                </a:solidFill>
              </a:rPr>
              <a:t>PHP (Hypertext </a:t>
            </a:r>
            <a:r>
              <a:rPr lang="en-GB" sz="1600" dirty="0" err="1" smtClean="0">
                <a:solidFill>
                  <a:schemeClr val="bg1">
                    <a:lumMod val="50000"/>
                  </a:schemeClr>
                </a:solidFill>
              </a:rPr>
              <a:t>Preprocessor</a:t>
            </a:r>
            <a:r>
              <a:rPr lang="en-GB" sz="1600" dirty="0" smtClean="0">
                <a:solidFill>
                  <a:schemeClr val="bg1">
                    <a:lumMod val="50000"/>
                  </a:schemeClr>
                </a:solidFill>
              </a:rPr>
              <a:t>) </a:t>
            </a:r>
            <a:r>
              <a:rPr lang="en-GB" sz="1600" dirty="0" err="1" smtClean="0">
                <a:solidFill>
                  <a:schemeClr val="bg1">
                    <a:lumMod val="50000"/>
                  </a:schemeClr>
                </a:solidFill>
              </a:rPr>
              <a:t>Sebagai</a:t>
            </a:r>
            <a:r>
              <a:rPr lang="en-GB" sz="1600" dirty="0" smtClean="0">
                <a:solidFill>
                  <a:schemeClr val="bg1">
                    <a:lumMod val="50000"/>
                  </a:schemeClr>
                </a:solidFill>
              </a:rPr>
              <a:t> Scripting </a:t>
            </a:r>
            <a:r>
              <a:rPr lang="en-GB" sz="1600" dirty="0" err="1" smtClean="0">
                <a:solidFill>
                  <a:schemeClr val="bg1">
                    <a:lumMod val="50000"/>
                  </a:schemeClr>
                </a:solidFill>
              </a:rPr>
              <a:t>di</a:t>
            </a:r>
            <a:r>
              <a:rPr lang="en-GB" sz="1600" dirty="0" smtClean="0">
                <a:solidFill>
                  <a:schemeClr val="bg1">
                    <a:lumMod val="50000"/>
                  </a:schemeClr>
                </a:solidFill>
              </a:rPr>
              <a:t> </a:t>
            </a:r>
            <a:r>
              <a:rPr lang="en-GB" sz="1600" dirty="0" err="1" smtClean="0">
                <a:solidFill>
                  <a:schemeClr val="bg1">
                    <a:lumMod val="50000"/>
                  </a:schemeClr>
                </a:solidFill>
              </a:rPr>
              <a:t>sisi</a:t>
            </a:r>
            <a:r>
              <a:rPr lang="en-GB" sz="1600" dirty="0" smtClean="0">
                <a:solidFill>
                  <a:schemeClr val="bg1">
                    <a:lumMod val="50000"/>
                  </a:schemeClr>
                </a:solidFill>
              </a:rPr>
              <a:t> Service/Backend</a:t>
            </a:r>
          </a:p>
          <a:p>
            <a:pPr lvl="1"/>
            <a:r>
              <a:rPr lang="id-ID" sz="1600" dirty="0" smtClean="0">
                <a:solidFill>
                  <a:schemeClr val="bg1">
                    <a:lumMod val="50000"/>
                  </a:schemeClr>
                </a:solidFill>
              </a:rPr>
              <a:t> </a:t>
            </a:r>
            <a:r>
              <a:rPr lang="id-ID" sz="1600" dirty="0" smtClean="0">
                <a:solidFill>
                  <a:schemeClr val="bg1">
                    <a:lumMod val="50000"/>
                  </a:schemeClr>
                </a:solidFill>
              </a:rPr>
              <a:t>Framework Javascript Dojo sebagai source untuk membantu pembuatan</a:t>
            </a:r>
            <a:r>
              <a:rPr lang="en-US" sz="1600" dirty="0" smtClean="0">
                <a:solidFill>
                  <a:schemeClr val="bg1">
                    <a:lumMod val="50000"/>
                  </a:schemeClr>
                </a:solidFill>
              </a:rPr>
              <a:t> </a:t>
            </a:r>
            <a:r>
              <a:rPr lang="id-ID" sz="1600" dirty="0" smtClean="0">
                <a:solidFill>
                  <a:schemeClr val="bg1">
                    <a:lumMod val="50000"/>
                  </a:schemeClr>
                </a:solidFill>
              </a:rPr>
              <a:t>desain User Interfaces</a:t>
            </a:r>
          </a:p>
          <a:p>
            <a:pPr lvl="1"/>
            <a:r>
              <a:rPr lang="id-ID" sz="1600" dirty="0" smtClean="0">
                <a:solidFill>
                  <a:schemeClr val="bg1">
                    <a:lumMod val="50000"/>
                  </a:schemeClr>
                </a:solidFill>
              </a:rPr>
              <a:t> </a:t>
            </a:r>
            <a:r>
              <a:rPr lang="id-ID" sz="1600" dirty="0" smtClean="0">
                <a:solidFill>
                  <a:schemeClr val="bg1">
                    <a:lumMod val="50000"/>
                  </a:schemeClr>
                </a:solidFill>
              </a:rPr>
              <a:t>Mysql sebagai database</a:t>
            </a:r>
            <a:endParaRPr lang="en-US" sz="16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a:t>
            </a:r>
            <a:r>
              <a:rPr lang="en-US" dirty="0" smtClean="0"/>
              <a:t>6</a:t>
            </a:r>
            <a:r>
              <a:rPr lang="id-ID" dirty="0" smtClean="0"/>
              <a:t>. </a:t>
            </a:r>
            <a:r>
              <a:rPr lang="en-US" dirty="0" err="1" smtClean="0"/>
              <a:t>Pengujian</a:t>
            </a:r>
            <a:endParaRPr lang="en-US" dirty="0"/>
          </a:p>
        </p:txBody>
      </p:sp>
      <p:sp>
        <p:nvSpPr>
          <p:cNvPr id="9" name="Rectangle 8"/>
          <p:cNvSpPr/>
          <p:nvPr/>
        </p:nvSpPr>
        <p:spPr>
          <a:xfrm>
            <a:off x="467544" y="1556792"/>
            <a:ext cx="6840760" cy="4248472"/>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nual Operation 11"/>
          <p:cNvSpPr/>
          <p:nvPr/>
        </p:nvSpPr>
        <p:spPr>
          <a:xfrm rot="5400000">
            <a:off x="2118354" y="-248782"/>
            <a:ext cx="5051307" cy="8064896"/>
          </a:xfrm>
          <a:prstGeom prst="flowChartManualOperation">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Manual Operation 12"/>
          <p:cNvSpPr/>
          <p:nvPr/>
        </p:nvSpPr>
        <p:spPr>
          <a:xfrm rot="5400000">
            <a:off x="2262370" y="-8101"/>
            <a:ext cx="4763278" cy="7605032"/>
          </a:xfrm>
          <a:prstGeom prst="flowChartManualOperati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99592" y="2420888"/>
            <a:ext cx="7776864" cy="1077218"/>
          </a:xfrm>
          <a:prstGeom prst="rect">
            <a:avLst/>
          </a:prstGeom>
          <a:noFill/>
        </p:spPr>
        <p:txBody>
          <a:bodyPr wrap="square" rtlCol="0">
            <a:spAutoFit/>
          </a:bodyPr>
          <a:lstStyle/>
          <a:p>
            <a:r>
              <a:rPr lang="id-ID" sz="1600" dirty="0" smtClean="0"/>
              <a:t>1. PENGUJIAN UNIT</a:t>
            </a:r>
            <a:br>
              <a:rPr lang="id-ID" sz="1600" dirty="0" smtClean="0"/>
            </a:br>
            <a:r>
              <a:rPr lang="id-ID" sz="1600" dirty="0" smtClean="0"/>
              <a:t>Unit testing (uji coba unit) fokusnya pada usaha verifikasi pada unit terkecil dari desain perangkat lunak, yakni modul. Uji coba unit selalu berorientasi pada white box testing dan dapat dikerjakan paralel atau beruntun dengan modul lainnya.</a:t>
            </a:r>
            <a:endParaRPr lang="en-US" sz="1600" dirty="0"/>
          </a:p>
        </p:txBody>
      </p:sp>
      <p:sp>
        <p:nvSpPr>
          <p:cNvPr id="8" name="TextBox 7"/>
          <p:cNvSpPr txBox="1"/>
          <p:nvPr/>
        </p:nvSpPr>
        <p:spPr>
          <a:xfrm>
            <a:off x="899592" y="3645024"/>
            <a:ext cx="7776864" cy="1077218"/>
          </a:xfrm>
          <a:prstGeom prst="rect">
            <a:avLst/>
          </a:prstGeom>
          <a:noFill/>
        </p:spPr>
        <p:txBody>
          <a:bodyPr wrap="square" rtlCol="0">
            <a:spAutoFit/>
          </a:bodyPr>
          <a:lstStyle/>
          <a:p>
            <a:r>
              <a:rPr lang="id-ID" sz="1600" dirty="0" smtClean="0"/>
              <a:t>2. PENGUJIAN INTEGRASI</a:t>
            </a:r>
            <a:br>
              <a:rPr lang="id-ID" sz="1600" dirty="0" smtClean="0"/>
            </a:br>
            <a:r>
              <a:rPr lang="id-ID" sz="1600" dirty="0" smtClean="0"/>
              <a:t>Pengujian terintegrasi adalah teknik yg sistematis untuk penyusunan struktur program, pada saat bersamaan dikerjakan uji coba untuk memeriksa kesalahan yg nantinya digabungkan dengan interface.</a:t>
            </a:r>
            <a:endParaRPr lang="en-US" sz="1600" dirty="0"/>
          </a:p>
        </p:txBody>
      </p:sp>
      <p:sp>
        <p:nvSpPr>
          <p:cNvPr id="11" name="Flowchart: Manual Operation 10"/>
          <p:cNvSpPr/>
          <p:nvPr/>
        </p:nvSpPr>
        <p:spPr>
          <a:xfrm rot="5400000">
            <a:off x="6627868" y="4253452"/>
            <a:ext cx="1339881" cy="2139249"/>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Documents and Settings\Feldy\My Documents\Downloads\windows8_icons\Sciences_Classes\test_tube\test_tube-512.png"/>
          <p:cNvPicPr>
            <a:picLocks noChangeAspect="1" noChangeArrowheads="1"/>
          </p:cNvPicPr>
          <p:nvPr/>
        </p:nvPicPr>
        <p:blipFill>
          <a:blip r:embed="rId2" cstate="print"/>
          <a:srcRect/>
          <a:stretch>
            <a:fillRect/>
          </a:stretch>
        </p:blipFill>
        <p:spPr bwMode="auto">
          <a:xfrm>
            <a:off x="7308304" y="4797152"/>
            <a:ext cx="1008112" cy="1008112"/>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B-7. Customer Evaluation</a:t>
            </a:r>
            <a:endParaRPr lang="en-US" dirty="0"/>
          </a:p>
        </p:txBody>
      </p:sp>
      <p:sp>
        <p:nvSpPr>
          <p:cNvPr id="9" name="Rectangle 8"/>
          <p:cNvSpPr/>
          <p:nvPr/>
        </p:nvSpPr>
        <p:spPr>
          <a:xfrm flipH="1">
            <a:off x="1794752" y="1700808"/>
            <a:ext cx="6840760" cy="4248472"/>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nual Operation 11"/>
          <p:cNvSpPr/>
          <p:nvPr/>
        </p:nvSpPr>
        <p:spPr>
          <a:xfrm rot="5400000" flipV="1">
            <a:off x="1918254" y="-264704"/>
            <a:ext cx="5051307" cy="8096742"/>
          </a:xfrm>
          <a:prstGeom prst="flowChartManualOperation">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Manual Operation 12"/>
          <p:cNvSpPr/>
          <p:nvPr/>
        </p:nvSpPr>
        <p:spPr>
          <a:xfrm rot="5400000" flipV="1">
            <a:off x="2062270" y="-23114"/>
            <a:ext cx="4763278" cy="7635058"/>
          </a:xfrm>
          <a:prstGeom prst="flowChartManualOperati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Manual Operation 10"/>
          <p:cNvSpPr/>
          <p:nvPr/>
        </p:nvSpPr>
        <p:spPr>
          <a:xfrm rot="5400000" flipV="1">
            <a:off x="1159483" y="4321238"/>
            <a:ext cx="1339881" cy="2147694"/>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11560" y="2467922"/>
            <a:ext cx="7776864" cy="2185214"/>
          </a:xfrm>
          <a:prstGeom prst="rect">
            <a:avLst/>
          </a:prstGeom>
          <a:noFill/>
        </p:spPr>
        <p:txBody>
          <a:bodyPr wrap="square" rtlCol="0">
            <a:spAutoFit/>
          </a:bodyPr>
          <a:lstStyle/>
          <a:p>
            <a:r>
              <a:rPr lang="id-ID" sz="1600" dirty="0" smtClean="0"/>
              <a:t>Pada tahap ini adalah tahap sebelum finalisasi(cutt off) dilakukan. Dalam proses costumer evaluation management akan dihadapkan dengan perubahan permintaan (</a:t>
            </a:r>
            <a:r>
              <a:rPr lang="id-ID" sz="1600" i="1" dirty="0" smtClean="0"/>
              <a:t>change request</a:t>
            </a:r>
            <a:r>
              <a:rPr lang="id-ID" sz="1600" dirty="0" smtClean="0"/>
              <a:t>) yang terjadi sebelum finalisasi (</a:t>
            </a:r>
            <a:r>
              <a:rPr lang="id-ID" sz="1600" i="1" dirty="0" smtClean="0"/>
              <a:t>cut off</a:t>
            </a:r>
            <a:r>
              <a:rPr lang="id-ID" sz="1600" dirty="0" smtClean="0"/>
              <a:t>).</a:t>
            </a:r>
          </a:p>
          <a:p>
            <a:endParaRPr lang="id-ID" sz="1600" dirty="0" smtClean="0"/>
          </a:p>
          <a:p>
            <a:r>
              <a:rPr lang="id-ID" sz="1600" dirty="0" smtClean="0"/>
              <a:t>Adapun perubahan yang terjadi dalam proses </a:t>
            </a:r>
            <a:r>
              <a:rPr lang="id-ID" sz="1600" dirty="0" smtClean="0"/>
              <a:t>customer evaluation </a:t>
            </a:r>
            <a:r>
              <a:rPr lang="id-ID" sz="1600" dirty="0" smtClean="0"/>
              <a:t>adalah :</a:t>
            </a:r>
          </a:p>
          <a:p>
            <a:r>
              <a:rPr lang="id-ID" sz="1600" dirty="0" smtClean="0"/>
              <a:t>	- Perubahan Desain</a:t>
            </a:r>
          </a:p>
          <a:p>
            <a:r>
              <a:rPr lang="id-ID" sz="1600" dirty="0" smtClean="0"/>
              <a:t>	- Perubahan fungsi &amp; kegunaan</a:t>
            </a:r>
          </a:p>
          <a:p>
            <a:endParaRPr lang="en-US" sz="2000" dirty="0"/>
          </a:p>
        </p:txBody>
      </p:sp>
      <p:pic>
        <p:nvPicPr>
          <p:cNvPr id="3074" name="Picture 2" descr="C:\Documents and Settings\Feldy\My Documents\Downloads\windows8_icons\Emoticons\happy\happy-128.png"/>
          <p:cNvPicPr>
            <a:picLocks noChangeAspect="1" noChangeArrowheads="1"/>
          </p:cNvPicPr>
          <p:nvPr/>
        </p:nvPicPr>
        <p:blipFill>
          <a:blip r:embed="rId2" cstate="print"/>
          <a:srcRect/>
          <a:stretch>
            <a:fillRect/>
          </a:stretch>
        </p:blipFill>
        <p:spPr bwMode="auto">
          <a:xfrm>
            <a:off x="1043608" y="5013176"/>
            <a:ext cx="798041" cy="79804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B-8. Cut Off</a:t>
            </a:r>
            <a:endParaRPr lang="en-US" dirty="0"/>
          </a:p>
        </p:txBody>
      </p:sp>
      <p:sp>
        <p:nvSpPr>
          <p:cNvPr id="14" name="Trapezoid 13"/>
          <p:cNvSpPr/>
          <p:nvPr/>
        </p:nvSpPr>
        <p:spPr>
          <a:xfrm>
            <a:off x="395536" y="1568313"/>
            <a:ext cx="8208912" cy="4596991"/>
          </a:xfrm>
          <a:prstGeom prst="trapezoid">
            <a:avLst>
              <a:gd name="adj" fmla="val 24703"/>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apezoid 14"/>
          <p:cNvSpPr/>
          <p:nvPr/>
        </p:nvSpPr>
        <p:spPr>
          <a:xfrm>
            <a:off x="611560" y="2060848"/>
            <a:ext cx="7776864" cy="4355044"/>
          </a:xfrm>
          <a:prstGeom prst="trapezoid">
            <a:avLst>
              <a:gd name="adj" fmla="val 2470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331640" y="4509120"/>
            <a:ext cx="6336704" cy="1323439"/>
          </a:xfrm>
          <a:prstGeom prst="rect">
            <a:avLst/>
          </a:prstGeom>
          <a:noFill/>
        </p:spPr>
        <p:txBody>
          <a:bodyPr wrap="square" rtlCol="0">
            <a:spAutoFit/>
          </a:bodyPr>
          <a:lstStyle/>
          <a:p>
            <a:pPr algn="just"/>
            <a:r>
              <a:rPr lang="id-ID" sz="2000" dirty="0" smtClean="0"/>
              <a:t>Merupakan </a:t>
            </a:r>
            <a:r>
              <a:rPr lang="id-ID" sz="2000" dirty="0" smtClean="0"/>
              <a:t>bagian finalisasi dalam proses pembuatan software. Dalam proses ini user mengesahkan atas program yang telah diajukan dan untuk selanjutnya mulai memasuki fase pemeliharaan</a:t>
            </a:r>
          </a:p>
        </p:txBody>
      </p:sp>
      <p:sp>
        <p:nvSpPr>
          <p:cNvPr id="17" name="Rounded Rectangle 16"/>
          <p:cNvSpPr/>
          <p:nvPr/>
        </p:nvSpPr>
        <p:spPr>
          <a:xfrm>
            <a:off x="2555776" y="2276872"/>
            <a:ext cx="3600400" cy="1944216"/>
          </a:xfrm>
          <a:prstGeom prst="roundRect">
            <a:avLst>
              <a:gd name="adj" fmla="val 683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Documents and Settings\Feldy\My Documents\Downloads\windows8_icons\Ecommerce\handshake\handshake-512.png"/>
          <p:cNvPicPr>
            <a:picLocks noChangeAspect="1" noChangeArrowheads="1"/>
          </p:cNvPicPr>
          <p:nvPr/>
        </p:nvPicPr>
        <p:blipFill>
          <a:blip r:embed="rId2" cstate="print"/>
          <a:srcRect/>
          <a:stretch>
            <a:fillRect/>
          </a:stretch>
        </p:blipFill>
        <p:spPr bwMode="auto">
          <a:xfrm>
            <a:off x="3275856" y="1988840"/>
            <a:ext cx="2376264" cy="2376264"/>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332656"/>
            <a:ext cx="8229600" cy="850106"/>
          </a:xfrm>
        </p:spPr>
        <p:txBody>
          <a:bodyPr/>
          <a:lstStyle/>
          <a:p>
            <a:r>
              <a:rPr lang="id-ID" dirty="0" smtClean="0"/>
              <a:t>B-9. Pemeliharaan</a:t>
            </a:r>
            <a:endParaRPr lang="en-US" dirty="0"/>
          </a:p>
        </p:txBody>
      </p:sp>
      <p:sp>
        <p:nvSpPr>
          <p:cNvPr id="8" name="TextBox 7"/>
          <p:cNvSpPr txBox="1"/>
          <p:nvPr/>
        </p:nvSpPr>
        <p:spPr>
          <a:xfrm>
            <a:off x="323528" y="1268760"/>
            <a:ext cx="8640960" cy="923330"/>
          </a:xfrm>
          <a:prstGeom prst="rect">
            <a:avLst/>
          </a:prstGeom>
          <a:noFill/>
        </p:spPr>
        <p:txBody>
          <a:bodyPr wrap="square" rtlCol="0">
            <a:spAutoFit/>
          </a:bodyPr>
          <a:lstStyle/>
          <a:p>
            <a:r>
              <a:rPr lang="id-ID" dirty="0" smtClean="0"/>
              <a:t>Pemeliharaan merupakan satu dari kelima proses pada kelompok primary, </a:t>
            </a:r>
            <a:r>
              <a:rPr lang="id-ID" dirty="0" smtClean="0"/>
              <a:t>dimana </a:t>
            </a:r>
            <a:r>
              <a:rPr lang="id-ID" dirty="0" smtClean="0"/>
              <a:t>aktivitas pemeliharaan ini terdiri dari :</a:t>
            </a:r>
          </a:p>
          <a:p>
            <a:endParaRPr lang="en-US" dirty="0"/>
          </a:p>
        </p:txBody>
      </p:sp>
      <p:sp>
        <p:nvSpPr>
          <p:cNvPr id="9" name="TextBox 8"/>
          <p:cNvSpPr txBox="1"/>
          <p:nvPr/>
        </p:nvSpPr>
        <p:spPr>
          <a:xfrm>
            <a:off x="395536" y="1844824"/>
            <a:ext cx="6938790" cy="4647426"/>
          </a:xfrm>
          <a:prstGeom prst="rect">
            <a:avLst/>
          </a:prstGeom>
          <a:noFill/>
        </p:spPr>
        <p:txBody>
          <a:bodyPr wrap="square" rtlCol="0">
            <a:spAutoFit/>
          </a:bodyPr>
          <a:lstStyle/>
          <a:p>
            <a:pPr marL="342900" indent="-342900">
              <a:buFontTx/>
              <a:buChar char="-"/>
            </a:pPr>
            <a:r>
              <a:rPr lang="id-ID" sz="2000" dirty="0" smtClean="0">
                <a:solidFill>
                  <a:srgbClr val="009F3C"/>
                </a:solidFill>
              </a:rPr>
              <a:t>Implementasi </a:t>
            </a:r>
            <a:r>
              <a:rPr lang="id-ID" sz="2000" dirty="0" smtClean="0">
                <a:solidFill>
                  <a:srgbClr val="009F3C"/>
                </a:solidFill>
              </a:rPr>
              <a:t>Proses</a:t>
            </a:r>
          </a:p>
          <a:p>
            <a:pPr marL="800100" lvl="1" indent="-342900">
              <a:buFontTx/>
              <a:buChar char="-"/>
            </a:pPr>
            <a:r>
              <a:rPr lang="en-GB" sz="1600" dirty="0" err="1" smtClean="0"/>
              <a:t>Mencakup</a:t>
            </a:r>
            <a:r>
              <a:rPr lang="en-GB" sz="1600" dirty="0" smtClean="0"/>
              <a:t> </a:t>
            </a:r>
            <a:r>
              <a:rPr lang="en-GB" sz="1600" dirty="0" err="1" smtClean="0"/>
              <a:t>rencana</a:t>
            </a:r>
            <a:r>
              <a:rPr lang="en-GB" sz="1600" dirty="0" smtClean="0"/>
              <a:t> </a:t>
            </a:r>
            <a:r>
              <a:rPr lang="en-GB" sz="1600" dirty="0" err="1" smtClean="0"/>
              <a:t>pengembangan</a:t>
            </a:r>
            <a:r>
              <a:rPr lang="en-GB" sz="1600" dirty="0" smtClean="0"/>
              <a:t> </a:t>
            </a:r>
            <a:r>
              <a:rPr lang="en-GB" sz="1600" dirty="0" err="1" smtClean="0"/>
              <a:t>dan</a:t>
            </a:r>
            <a:r>
              <a:rPr lang="en-GB" sz="1600" dirty="0" smtClean="0"/>
              <a:t> </a:t>
            </a:r>
            <a:r>
              <a:rPr lang="en-GB" sz="1600" dirty="0" err="1" smtClean="0"/>
              <a:t>prosedur</a:t>
            </a:r>
            <a:r>
              <a:rPr lang="en-GB" sz="1600" dirty="0" smtClean="0"/>
              <a:t> </a:t>
            </a:r>
            <a:r>
              <a:rPr lang="en-GB" sz="1600" dirty="0" err="1" smtClean="0"/>
              <a:t>pemeliharaan</a:t>
            </a:r>
            <a:r>
              <a:rPr lang="en-GB" sz="1600" dirty="0" smtClean="0"/>
              <a:t> </a:t>
            </a:r>
            <a:r>
              <a:rPr lang="en-GB" sz="1600" dirty="0" err="1" smtClean="0"/>
              <a:t>perangkat</a:t>
            </a:r>
            <a:r>
              <a:rPr lang="en-GB" sz="1600" dirty="0" smtClean="0"/>
              <a:t> </a:t>
            </a:r>
            <a:r>
              <a:rPr lang="en-GB" sz="1600" dirty="0" err="1" smtClean="0"/>
              <a:t>lunak</a:t>
            </a:r>
            <a:r>
              <a:rPr lang="en-GB" sz="1600" dirty="0" smtClean="0"/>
              <a:t>, </a:t>
            </a:r>
            <a:r>
              <a:rPr lang="en-GB" sz="1600" dirty="0" err="1" smtClean="0"/>
              <a:t>menciptakan</a:t>
            </a:r>
            <a:r>
              <a:rPr lang="en-GB" sz="1600" dirty="0" smtClean="0"/>
              <a:t> </a:t>
            </a:r>
            <a:r>
              <a:rPr lang="en-GB" sz="1600" dirty="0" err="1" smtClean="0"/>
              <a:t>prosedur</a:t>
            </a:r>
            <a:r>
              <a:rPr lang="en-GB" sz="1600" dirty="0" smtClean="0"/>
              <a:t> </a:t>
            </a:r>
            <a:r>
              <a:rPr lang="en-GB" sz="1600" dirty="0" err="1" smtClean="0"/>
              <a:t>penerimaan</a:t>
            </a:r>
            <a:r>
              <a:rPr lang="en-GB" sz="1600" dirty="0" smtClean="0"/>
              <a:t>, </a:t>
            </a:r>
            <a:r>
              <a:rPr lang="en-GB" sz="1600" dirty="0" err="1" smtClean="0"/>
              <a:t>pencatatan</a:t>
            </a:r>
            <a:r>
              <a:rPr lang="en-GB" sz="1600" dirty="0" smtClean="0"/>
              <a:t> </a:t>
            </a:r>
            <a:r>
              <a:rPr lang="en-GB" sz="1600" dirty="0" err="1" smtClean="0"/>
              <a:t>secara</a:t>
            </a:r>
            <a:r>
              <a:rPr lang="en-GB" sz="1600" dirty="0" smtClean="0"/>
              <a:t> </a:t>
            </a:r>
            <a:r>
              <a:rPr lang="en-GB" sz="1600" dirty="0" err="1" smtClean="0"/>
              <a:t>terintegrasi</a:t>
            </a:r>
            <a:r>
              <a:rPr lang="en-GB" sz="1600" dirty="0" smtClean="0"/>
              <a:t>.</a:t>
            </a:r>
            <a:endParaRPr lang="en-GB" sz="1600" dirty="0" smtClean="0"/>
          </a:p>
          <a:p>
            <a:pPr marL="342900" indent="-342900">
              <a:buFontTx/>
              <a:buChar char="-"/>
            </a:pPr>
            <a:r>
              <a:rPr lang="id-ID" sz="2000" dirty="0" smtClean="0"/>
              <a:t>Modifikasi dan Analisa Masalah </a:t>
            </a:r>
            <a:endParaRPr lang="id-ID" sz="2000" dirty="0" smtClean="0"/>
          </a:p>
          <a:p>
            <a:pPr marL="800100" lvl="1" indent="-342900">
              <a:buFontTx/>
              <a:buChar char="-"/>
            </a:pPr>
            <a:r>
              <a:rPr lang="id-ID" sz="1600" dirty="0" smtClean="0"/>
              <a:t>Mencangkup perubahan yang diakibatkan </a:t>
            </a:r>
            <a:r>
              <a:rPr lang="id-ID" sz="1600" dirty="0" smtClean="0"/>
              <a:t>oleh berubahnya </a:t>
            </a:r>
            <a:r>
              <a:rPr lang="id-ID" sz="1600" dirty="0" smtClean="0"/>
              <a:t>sistem user </a:t>
            </a:r>
            <a:r>
              <a:rPr lang="id-ID" sz="1600" dirty="0" smtClean="0"/>
              <a:t>internal</a:t>
            </a:r>
            <a:endParaRPr lang="id-ID" sz="2000" dirty="0" smtClean="0"/>
          </a:p>
          <a:p>
            <a:pPr marL="342900" indent="-342900">
              <a:buFontTx/>
              <a:buChar char="-"/>
            </a:pPr>
            <a:r>
              <a:rPr lang="id-ID" sz="2000" dirty="0" smtClean="0">
                <a:solidFill>
                  <a:srgbClr val="4BACC6"/>
                </a:solidFill>
              </a:rPr>
              <a:t>Implementasi Modifikasi</a:t>
            </a:r>
          </a:p>
          <a:p>
            <a:pPr marL="800100" lvl="1" indent="-342900">
              <a:buFontTx/>
              <a:buChar char="-"/>
            </a:pPr>
            <a:r>
              <a:rPr lang="id-ID" sz="1600" dirty="0" smtClean="0"/>
              <a:t>Merupakan </a:t>
            </a:r>
            <a:r>
              <a:rPr lang="nn-NO" sz="1600" dirty="0" smtClean="0"/>
              <a:t>identifikasi item yang perlu dimodifikasi dan pengajuan proses </a:t>
            </a:r>
            <a:r>
              <a:rPr lang="nn-NO" sz="1600" dirty="0" smtClean="0"/>
              <a:t>pengembangan</a:t>
            </a:r>
            <a:endParaRPr lang="id-ID" sz="1600" dirty="0" smtClean="0"/>
          </a:p>
          <a:p>
            <a:pPr marL="342900" indent="-342900">
              <a:buFontTx/>
              <a:buChar char="-"/>
            </a:pPr>
            <a:r>
              <a:rPr lang="id-ID" sz="2000" dirty="0" smtClean="0">
                <a:solidFill>
                  <a:srgbClr val="FF0000"/>
                </a:solidFill>
              </a:rPr>
              <a:t>Penerimaan/Pengkajian </a:t>
            </a:r>
            <a:r>
              <a:rPr lang="id-ID" sz="2000" dirty="0" smtClean="0">
                <a:solidFill>
                  <a:srgbClr val="FF0000"/>
                </a:solidFill>
              </a:rPr>
              <a:t>Pemeliharaan</a:t>
            </a:r>
          </a:p>
          <a:p>
            <a:pPr marL="800100" lvl="1" indent="-342900">
              <a:buFontTx/>
              <a:buChar char="-"/>
            </a:pPr>
            <a:r>
              <a:rPr lang="id-ID" sz="1600" dirty="0" smtClean="0"/>
              <a:t>Mencakup </a:t>
            </a:r>
            <a:r>
              <a:rPr lang="id-ID" sz="1600" dirty="0" smtClean="0"/>
              <a:t>penilaian integritas dari sistem termodifikasi </a:t>
            </a:r>
            <a:r>
              <a:rPr lang="id-ID" sz="1600" dirty="0" smtClean="0"/>
              <a:t>hingga </a:t>
            </a:r>
            <a:r>
              <a:rPr lang="id-ID" sz="1600" dirty="0" smtClean="0"/>
              <a:t>pengembang memperoleh pernyataan kepuasan </a:t>
            </a:r>
            <a:r>
              <a:rPr lang="id-ID" sz="1600" dirty="0" smtClean="0"/>
              <a:t>dari </a:t>
            </a:r>
            <a:r>
              <a:rPr lang="id-ID" sz="1600" dirty="0" smtClean="0"/>
              <a:t>terpenuhinya permintaan perubahan. </a:t>
            </a:r>
            <a:endParaRPr lang="id-ID" sz="2000" dirty="0" smtClean="0"/>
          </a:p>
          <a:p>
            <a:pPr marL="342900" indent="-342900">
              <a:buFontTx/>
              <a:buChar char="-"/>
            </a:pPr>
            <a:r>
              <a:rPr lang="id-ID" sz="2000" dirty="0" smtClean="0">
                <a:solidFill>
                  <a:srgbClr val="F58D01"/>
                </a:solidFill>
              </a:rPr>
              <a:t>Migrasi</a:t>
            </a:r>
          </a:p>
          <a:p>
            <a:pPr marL="800100" lvl="1" indent="-342900">
              <a:buFontTx/>
              <a:buChar char="-"/>
            </a:pPr>
            <a:r>
              <a:rPr lang="sv-SE" sz="1600" dirty="0" smtClean="0"/>
              <a:t>Aktivitas ini terjadi ketika sistem perangkat </a:t>
            </a:r>
            <a:r>
              <a:rPr lang="sv-SE" sz="1600" dirty="0" smtClean="0"/>
              <a:t>lunak</a:t>
            </a:r>
            <a:r>
              <a:rPr lang="id-ID" sz="1600" dirty="0" smtClean="0"/>
              <a:t> </a:t>
            </a:r>
            <a:r>
              <a:rPr lang="sv-SE" sz="1600" dirty="0" smtClean="0"/>
              <a:t>dipindahkan dari satu ke lingkungan ke lingkungan</a:t>
            </a:r>
            <a:r>
              <a:rPr lang="id-ID" sz="1600" dirty="0" smtClean="0"/>
              <a:t> </a:t>
            </a:r>
            <a:r>
              <a:rPr lang="sv-SE" sz="1600" dirty="0" smtClean="0"/>
              <a:t>lainnya</a:t>
            </a:r>
            <a:endParaRPr lang="en-GB"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Demo Aplikasi</a:t>
            </a:r>
            <a:endParaRPr lang="en-US" dirty="0"/>
          </a:p>
        </p:txBody>
      </p:sp>
      <p:grpSp>
        <p:nvGrpSpPr>
          <p:cNvPr id="6" name="Group 5"/>
          <p:cNvGrpSpPr/>
          <p:nvPr/>
        </p:nvGrpSpPr>
        <p:grpSpPr>
          <a:xfrm>
            <a:off x="2771800" y="2952240"/>
            <a:ext cx="3744416" cy="864096"/>
            <a:chOff x="2411760" y="2952240"/>
            <a:chExt cx="3744416" cy="864096"/>
          </a:xfrm>
        </p:grpSpPr>
        <p:sp>
          <p:nvSpPr>
            <p:cNvPr id="4" name="Rectangle 3">
              <a:hlinkClick r:id="rId2"/>
            </p:cNvPr>
            <p:cNvSpPr/>
            <p:nvPr/>
          </p:nvSpPr>
          <p:spPr>
            <a:xfrm>
              <a:off x="2411760" y="2996952"/>
              <a:ext cx="3744416" cy="764792"/>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solidFill>
                    <a:schemeClr val="tx1"/>
                  </a:solidFill>
                </a:rPr>
                <a:t> </a:t>
              </a:r>
              <a:r>
                <a:rPr lang="id-ID" sz="2800" dirty="0" smtClean="0">
                  <a:solidFill>
                    <a:schemeClr val="tx1"/>
                  </a:solidFill>
                </a:rPr>
                <a:t>       Run Application</a:t>
              </a:r>
              <a:endParaRPr lang="en-GB" sz="2800" dirty="0">
                <a:solidFill>
                  <a:schemeClr val="tx1"/>
                </a:solidFill>
              </a:endParaRPr>
            </a:p>
          </p:txBody>
        </p:sp>
        <p:sp>
          <p:nvSpPr>
            <p:cNvPr id="5" name="Isosceles Triangle 4"/>
            <p:cNvSpPr/>
            <p:nvPr/>
          </p:nvSpPr>
          <p:spPr>
            <a:xfrm rot="5400000">
              <a:off x="2543361" y="3011833"/>
              <a:ext cx="864096" cy="74491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5576" y="2965475"/>
            <a:ext cx="3096344" cy="30664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chemeClr val="tx1"/>
              </a:solidFill>
            </a:endParaRPr>
          </a:p>
        </p:txBody>
      </p:sp>
      <p:sp>
        <p:nvSpPr>
          <p:cNvPr id="2" name="Title 1"/>
          <p:cNvSpPr>
            <a:spLocks noGrp="1"/>
          </p:cNvSpPr>
          <p:nvPr>
            <p:ph type="title"/>
          </p:nvPr>
        </p:nvSpPr>
        <p:spPr/>
        <p:txBody>
          <a:bodyPr>
            <a:normAutofit/>
          </a:bodyPr>
          <a:lstStyle/>
          <a:p>
            <a:r>
              <a:rPr lang="id-ID" dirty="0" smtClean="0"/>
              <a:t>Ada Pertanyaan?</a:t>
            </a:r>
            <a:endParaRPr lang="en-GB" dirty="0"/>
          </a:p>
        </p:txBody>
      </p:sp>
      <p:cxnSp>
        <p:nvCxnSpPr>
          <p:cNvPr id="9" name="Straight Connector 8"/>
          <p:cNvCxnSpPr>
            <a:endCxn id="10" idx="1"/>
          </p:cNvCxnSpPr>
          <p:nvPr/>
        </p:nvCxnSpPr>
        <p:spPr>
          <a:xfrm flipV="1">
            <a:off x="3851920" y="3096308"/>
            <a:ext cx="1440160" cy="260685"/>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5"/>
          <p:cNvGrpSpPr/>
          <p:nvPr/>
        </p:nvGrpSpPr>
        <p:grpSpPr>
          <a:xfrm>
            <a:off x="5292080" y="1529445"/>
            <a:ext cx="3133727" cy="3133725"/>
            <a:chOff x="5004048" y="1268760"/>
            <a:chExt cx="3133727" cy="3133725"/>
          </a:xfrm>
        </p:grpSpPr>
        <p:sp>
          <p:nvSpPr>
            <p:cNvPr id="15" name="Freeform 6"/>
            <p:cNvSpPr>
              <a:spLocks noEditPoints="1"/>
            </p:cNvSpPr>
            <p:nvPr/>
          </p:nvSpPr>
          <p:spPr bwMode="auto">
            <a:xfrm rot="16200000">
              <a:off x="5311138" y="1690133"/>
              <a:ext cx="2761809" cy="2223861"/>
            </a:xfrm>
            <a:prstGeom prst="rect">
              <a:avLst/>
            </a:prstGeom>
            <a:solidFill>
              <a:schemeClr val="tx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noEditPoints="1"/>
            </p:cNvSpPr>
            <p:nvPr/>
          </p:nvSpPr>
          <p:spPr bwMode="auto">
            <a:xfrm>
              <a:off x="5004048" y="1268760"/>
              <a:ext cx="3133725" cy="3133725"/>
            </a:xfrm>
            <a:custGeom>
              <a:avLst/>
              <a:gdLst>
                <a:gd name="T0" fmla="*/ 5814 w 11628"/>
                <a:gd name="T1" fmla="*/ 0 h 11628"/>
                <a:gd name="T2" fmla="*/ 0 w 11628"/>
                <a:gd name="T3" fmla="*/ 5814 h 11628"/>
                <a:gd name="T4" fmla="*/ 5814 w 11628"/>
                <a:gd name="T5" fmla="*/ 11628 h 11628"/>
                <a:gd name="T6" fmla="*/ 11628 w 11628"/>
                <a:gd name="T7" fmla="*/ 5814 h 11628"/>
                <a:gd name="T8" fmla="*/ 5814 w 11628"/>
                <a:gd name="T9" fmla="*/ 0 h 11628"/>
                <a:gd name="T10" fmla="*/ 5877 w 11628"/>
                <a:gd name="T11" fmla="*/ 9678 h 11628"/>
                <a:gd name="T12" fmla="*/ 5051 w 11628"/>
                <a:gd name="T13" fmla="*/ 8852 h 11628"/>
                <a:gd name="T14" fmla="*/ 5877 w 11628"/>
                <a:gd name="T15" fmla="*/ 8026 h 11628"/>
                <a:gd name="T16" fmla="*/ 6703 w 11628"/>
                <a:gd name="T17" fmla="*/ 8852 h 11628"/>
                <a:gd name="T18" fmla="*/ 5877 w 11628"/>
                <a:gd name="T19" fmla="*/ 9678 h 11628"/>
                <a:gd name="T20" fmla="*/ 6527 w 11628"/>
                <a:gd name="T21" fmla="*/ 7236 h 11628"/>
                <a:gd name="T22" fmla="*/ 6527 w 11628"/>
                <a:gd name="T23" fmla="*/ 7385 h 11628"/>
                <a:gd name="T24" fmla="*/ 5165 w 11628"/>
                <a:gd name="T25" fmla="*/ 7385 h 11628"/>
                <a:gd name="T26" fmla="*/ 5165 w 11628"/>
                <a:gd name="T27" fmla="*/ 7236 h 11628"/>
                <a:gd name="T28" fmla="*/ 5715 w 11628"/>
                <a:gd name="T29" fmla="*/ 5807 h 11628"/>
                <a:gd name="T30" fmla="*/ 6813 w 11628"/>
                <a:gd name="T31" fmla="*/ 4365 h 11628"/>
                <a:gd name="T32" fmla="*/ 5797 w 11628"/>
                <a:gd name="T33" fmla="*/ 3375 h 11628"/>
                <a:gd name="T34" fmla="*/ 4767 w 11628"/>
                <a:gd name="T35" fmla="*/ 4570 h 11628"/>
                <a:gd name="T36" fmla="*/ 3443 w 11628"/>
                <a:gd name="T37" fmla="*/ 4570 h 11628"/>
                <a:gd name="T38" fmla="*/ 5805 w 11628"/>
                <a:gd name="T39" fmla="*/ 2120 h 11628"/>
                <a:gd name="T40" fmla="*/ 8185 w 11628"/>
                <a:gd name="T41" fmla="*/ 4251 h 11628"/>
                <a:gd name="T42" fmla="*/ 6527 w 11628"/>
                <a:gd name="T43" fmla="*/ 7236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28" h="11628">
                  <a:moveTo>
                    <a:pt x="5814" y="0"/>
                  </a:moveTo>
                  <a:cubicBezTo>
                    <a:pt x="2603" y="0"/>
                    <a:pt x="0" y="2603"/>
                    <a:pt x="0" y="5814"/>
                  </a:cubicBezTo>
                  <a:cubicBezTo>
                    <a:pt x="0" y="9025"/>
                    <a:pt x="2603" y="11628"/>
                    <a:pt x="5814" y="11628"/>
                  </a:cubicBezTo>
                  <a:cubicBezTo>
                    <a:pt x="9025" y="11628"/>
                    <a:pt x="11628" y="9025"/>
                    <a:pt x="11628" y="5814"/>
                  </a:cubicBezTo>
                  <a:cubicBezTo>
                    <a:pt x="11628" y="2603"/>
                    <a:pt x="9025" y="0"/>
                    <a:pt x="5814" y="0"/>
                  </a:cubicBezTo>
                  <a:close/>
                  <a:moveTo>
                    <a:pt x="5877" y="9678"/>
                  </a:moveTo>
                  <a:cubicBezTo>
                    <a:pt x="5421" y="9678"/>
                    <a:pt x="5051" y="9308"/>
                    <a:pt x="5051" y="8852"/>
                  </a:cubicBezTo>
                  <a:cubicBezTo>
                    <a:pt x="5051" y="8395"/>
                    <a:pt x="5421" y="8026"/>
                    <a:pt x="5877" y="8026"/>
                  </a:cubicBezTo>
                  <a:cubicBezTo>
                    <a:pt x="6334" y="8026"/>
                    <a:pt x="6703" y="8395"/>
                    <a:pt x="6703" y="8852"/>
                  </a:cubicBezTo>
                  <a:cubicBezTo>
                    <a:pt x="6703" y="9308"/>
                    <a:pt x="6334" y="9678"/>
                    <a:pt x="5877" y="9678"/>
                  </a:cubicBezTo>
                  <a:close/>
                  <a:moveTo>
                    <a:pt x="6527" y="7236"/>
                  </a:moveTo>
                  <a:lnTo>
                    <a:pt x="6527" y="7385"/>
                  </a:lnTo>
                  <a:lnTo>
                    <a:pt x="5165" y="7385"/>
                  </a:lnTo>
                  <a:lnTo>
                    <a:pt x="5165" y="7236"/>
                  </a:lnTo>
                  <a:cubicBezTo>
                    <a:pt x="5165" y="6816"/>
                    <a:pt x="5227" y="6276"/>
                    <a:pt x="5715" y="5807"/>
                  </a:cubicBezTo>
                  <a:cubicBezTo>
                    <a:pt x="6203" y="5338"/>
                    <a:pt x="6813" y="4951"/>
                    <a:pt x="6813" y="4365"/>
                  </a:cubicBezTo>
                  <a:cubicBezTo>
                    <a:pt x="6813" y="3717"/>
                    <a:pt x="6363" y="3375"/>
                    <a:pt x="5797" y="3375"/>
                  </a:cubicBezTo>
                  <a:cubicBezTo>
                    <a:pt x="4852" y="3375"/>
                    <a:pt x="4791" y="4354"/>
                    <a:pt x="4767" y="4570"/>
                  </a:cubicBezTo>
                  <a:lnTo>
                    <a:pt x="3443" y="4570"/>
                  </a:lnTo>
                  <a:cubicBezTo>
                    <a:pt x="3478" y="3548"/>
                    <a:pt x="3910" y="2120"/>
                    <a:pt x="5805" y="2120"/>
                  </a:cubicBezTo>
                  <a:cubicBezTo>
                    <a:pt x="7447" y="2120"/>
                    <a:pt x="8185" y="3220"/>
                    <a:pt x="8185" y="4251"/>
                  </a:cubicBezTo>
                  <a:cubicBezTo>
                    <a:pt x="8185" y="5892"/>
                    <a:pt x="6527" y="6177"/>
                    <a:pt x="6527" y="7236"/>
                  </a:cubicBezTo>
                  <a:close/>
                </a:path>
              </a:pathLst>
            </a:cu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noEditPoints="1"/>
            </p:cNvSpPr>
            <p:nvPr/>
          </p:nvSpPr>
          <p:spPr bwMode="auto">
            <a:xfrm>
              <a:off x="5004049"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
            <p:cNvSpPr>
              <a:spLocks noEditPoints="1"/>
            </p:cNvSpPr>
            <p:nvPr/>
          </p:nvSpPr>
          <p:spPr bwMode="auto">
            <a:xfrm>
              <a:off x="7273678"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6"/>
            <p:cNvSpPr>
              <a:spLocks noEditPoints="1"/>
            </p:cNvSpPr>
            <p:nvPr/>
          </p:nvSpPr>
          <p:spPr bwMode="auto">
            <a:xfrm rot="16200000">
              <a:off x="6354888" y="2619598"/>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6"/>
            <p:cNvSpPr>
              <a:spLocks noEditPoints="1"/>
            </p:cNvSpPr>
            <p:nvPr/>
          </p:nvSpPr>
          <p:spPr bwMode="auto">
            <a:xfrm rot="16200000">
              <a:off x="6354889" y="-82079"/>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5123" name="Picture 3" descr="C:\Documents and Settings\Feldy\My Documents\Downloads\windows8_icons\Emoticons\guestion\guestion-512.png"/>
          <p:cNvPicPr>
            <a:picLocks noChangeAspect="1" noChangeArrowheads="1"/>
          </p:cNvPicPr>
          <p:nvPr/>
        </p:nvPicPr>
        <p:blipFill>
          <a:blip r:embed="rId2" cstate="print"/>
          <a:srcRect/>
          <a:stretch>
            <a:fillRect/>
          </a:stretch>
        </p:blipFill>
        <p:spPr bwMode="auto">
          <a:xfrm>
            <a:off x="1187624" y="3501008"/>
            <a:ext cx="2304256" cy="2304256"/>
          </a:xfrm>
          <a:prstGeom prst="rect">
            <a:avLst/>
          </a:prstGeom>
          <a:noFill/>
        </p:spPr>
      </p:pic>
    </p:spTree>
    <p:extLst>
      <p:ext uri="{BB962C8B-B14F-4D97-AF65-F5344CB8AC3E}">
        <p14:creationId xmlns:p14="http://schemas.microsoft.com/office/powerpoint/2010/main" xmlns="" val="2371329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51720" y="1628800"/>
            <a:ext cx="5040560" cy="4399034"/>
          </a:xfrm>
          <a:prstGeom prst="roundRect">
            <a:avLst>
              <a:gd name="adj" fmla="val 683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id-ID" dirty="0" smtClean="0"/>
              <a:t>Terima Kasih</a:t>
            </a:r>
            <a:endParaRPr lang="en-US" dirty="0"/>
          </a:p>
        </p:txBody>
      </p:sp>
      <p:pic>
        <p:nvPicPr>
          <p:cNvPr id="6146" name="Picture 2" descr="C:\Documents and Settings\Feldy\My Documents\Downloads\windows8_icons\Emoticons\kiss\kiss-512.png"/>
          <p:cNvPicPr>
            <a:picLocks noChangeAspect="1" noChangeArrowheads="1"/>
          </p:cNvPicPr>
          <p:nvPr/>
        </p:nvPicPr>
        <p:blipFill>
          <a:blip r:embed="rId2" cstate="print"/>
          <a:srcRect/>
          <a:stretch>
            <a:fillRect/>
          </a:stretch>
        </p:blipFill>
        <p:spPr bwMode="auto">
          <a:xfrm>
            <a:off x="2771800" y="2132856"/>
            <a:ext cx="3516907" cy="351690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Our workflow</a:t>
            </a:r>
            <a:endParaRPr lang="en-GB" dirty="0"/>
          </a:p>
        </p:txBody>
      </p:sp>
      <p:sp>
        <p:nvSpPr>
          <p:cNvPr id="9" name="Right Arrow 8"/>
          <p:cNvSpPr/>
          <p:nvPr/>
        </p:nvSpPr>
        <p:spPr>
          <a:xfrm rot="16200000">
            <a:off x="899592"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251520" y="5229200"/>
            <a:ext cx="1656184" cy="1080120"/>
            <a:chOff x="3203848" y="5085184"/>
            <a:chExt cx="1656184" cy="1080120"/>
          </a:xfrm>
        </p:grpSpPr>
        <p:sp>
          <p:nvSpPr>
            <p:cNvPr id="17" name="Rectangle 16"/>
            <p:cNvSpPr/>
            <p:nvPr/>
          </p:nvSpPr>
          <p:spPr>
            <a:xfrm>
              <a:off x="3203848" y="5085184"/>
              <a:ext cx="1656184" cy="108012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pic>
          <p:nvPicPr>
            <p:cNvPr id="18" name="Picture 7" descr="C:\Program Files (x86)\Microsoft Office\MEDIA\CAGCAT10\j0187423.wm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67944" y="5229200"/>
              <a:ext cx="749808" cy="777504"/>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11" descr="C:\Program Files (x86)\Microsoft Office\MEDIA\CAGCAT10\j0199549.wm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5856" y="5229200"/>
              <a:ext cx="714603" cy="76740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8" name="Rectangle 27"/>
          <p:cNvSpPr/>
          <p:nvPr/>
        </p:nvSpPr>
        <p:spPr>
          <a:xfrm>
            <a:off x="1979712" y="5229200"/>
            <a:ext cx="1656184" cy="108012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pic>
        <p:nvPicPr>
          <p:cNvPr id="29" name="Picture 7" descr="C:\Program Files (x86)\Microsoft Office\MEDIA\CAGCAT10\j0187423.wm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808" y="5373216"/>
            <a:ext cx="749808" cy="777504"/>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11" descr="C:\Program Files (x86)\Microsoft Office\MEDIA\CAGCAT10\j0199549.wm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1720" y="5373216"/>
            <a:ext cx="714603" cy="767404"/>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Right Arrow 30"/>
          <p:cNvSpPr/>
          <p:nvPr/>
        </p:nvSpPr>
        <p:spPr>
          <a:xfrm rot="16200000">
            <a:off x="2555776"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ight Arrow 33"/>
          <p:cNvSpPr/>
          <p:nvPr/>
        </p:nvSpPr>
        <p:spPr>
          <a:xfrm rot="16200000">
            <a:off x="899592"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rot="16200000">
            <a:off x="1763688"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6200000">
            <a:off x="2555776"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p:cNvGrpSpPr/>
          <p:nvPr/>
        </p:nvGrpSpPr>
        <p:grpSpPr>
          <a:xfrm>
            <a:off x="683568" y="1700808"/>
            <a:ext cx="2592288" cy="1296144"/>
            <a:chOff x="611560" y="1628800"/>
            <a:chExt cx="2592288" cy="1296144"/>
          </a:xfrm>
        </p:grpSpPr>
        <p:sp>
          <p:nvSpPr>
            <p:cNvPr id="42" name="Rectangle 41"/>
            <p:cNvSpPr/>
            <p:nvPr/>
          </p:nvSpPr>
          <p:spPr>
            <a:xfrm>
              <a:off x="611560" y="1628800"/>
              <a:ext cx="2592288"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69" name="Picture 5" descr="C:\Documents and Settings\Feldy\My Documents\Downloads\windows8_icons\Users\user\user-512.png"/>
            <p:cNvPicPr>
              <a:picLocks noChangeAspect="1" noChangeArrowheads="1"/>
            </p:cNvPicPr>
            <p:nvPr/>
          </p:nvPicPr>
          <p:blipFill>
            <a:blip r:embed="rId4" cstate="print"/>
            <a:srcRect/>
            <a:stretch>
              <a:fillRect/>
            </a:stretch>
          </p:blipFill>
          <p:spPr bwMode="auto">
            <a:xfrm>
              <a:off x="683568" y="1772816"/>
              <a:ext cx="1029915" cy="1029915"/>
            </a:xfrm>
            <a:prstGeom prst="rect">
              <a:avLst/>
            </a:prstGeom>
            <a:noFill/>
          </p:spPr>
        </p:pic>
        <p:pic>
          <p:nvPicPr>
            <p:cNvPr id="11270" name="Picture 6" descr="C:\Documents and Settings\Feldy\My Documents\Downloads\windows8_icons\Compter_Hardware\keyboard\keyboard-512.png"/>
            <p:cNvPicPr>
              <a:picLocks noChangeAspect="1" noChangeArrowheads="1"/>
            </p:cNvPicPr>
            <p:nvPr/>
          </p:nvPicPr>
          <p:blipFill>
            <a:blip r:embed="rId5" cstate="print"/>
            <a:srcRect/>
            <a:stretch>
              <a:fillRect/>
            </a:stretch>
          </p:blipFill>
          <p:spPr bwMode="auto">
            <a:xfrm>
              <a:off x="1907704" y="1916832"/>
              <a:ext cx="936104" cy="936104"/>
            </a:xfrm>
            <a:prstGeom prst="rect">
              <a:avLst/>
            </a:prstGeom>
            <a:noFill/>
          </p:spPr>
        </p:pic>
      </p:grpSp>
      <p:grpSp>
        <p:nvGrpSpPr>
          <p:cNvPr id="52" name="Group 51"/>
          <p:cNvGrpSpPr/>
          <p:nvPr/>
        </p:nvGrpSpPr>
        <p:grpSpPr>
          <a:xfrm>
            <a:off x="6660232" y="4869160"/>
            <a:ext cx="2157984" cy="1296144"/>
            <a:chOff x="6804248" y="4941168"/>
            <a:chExt cx="2157984" cy="1296144"/>
          </a:xfrm>
        </p:grpSpPr>
        <p:sp>
          <p:nvSpPr>
            <p:cNvPr id="43" name="Rectangle 42"/>
            <p:cNvSpPr/>
            <p:nvPr/>
          </p:nvSpPr>
          <p:spPr>
            <a:xfrm>
              <a:off x="6804248" y="4941168"/>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71" name="Picture 7" descr="C:\Documents and Settings\Feldy\My Documents\Downloads\windows8_icons\Compter_Hardware\monitor\monitor-512.png"/>
            <p:cNvPicPr>
              <a:picLocks noChangeAspect="1" noChangeArrowheads="1"/>
            </p:cNvPicPr>
            <p:nvPr/>
          </p:nvPicPr>
          <p:blipFill>
            <a:blip r:embed="rId6" cstate="print"/>
            <a:srcRect/>
            <a:stretch>
              <a:fillRect/>
            </a:stretch>
          </p:blipFill>
          <p:spPr bwMode="auto">
            <a:xfrm>
              <a:off x="7020272" y="5229200"/>
              <a:ext cx="864096" cy="864096"/>
            </a:xfrm>
            <a:prstGeom prst="rect">
              <a:avLst/>
            </a:prstGeom>
            <a:noFill/>
          </p:spPr>
        </p:pic>
        <p:pic>
          <p:nvPicPr>
            <p:cNvPr id="11272"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884368" y="5157192"/>
              <a:ext cx="962173" cy="962173"/>
            </a:xfrm>
            <a:prstGeom prst="rect">
              <a:avLst/>
            </a:prstGeom>
            <a:noFill/>
          </p:spPr>
        </p:pic>
      </p:grpSp>
      <p:sp>
        <p:nvSpPr>
          <p:cNvPr id="45" name="Freeform 18"/>
          <p:cNvSpPr>
            <a:spLocks noEditPoints="1"/>
          </p:cNvSpPr>
          <p:nvPr/>
        </p:nvSpPr>
        <p:spPr bwMode="auto">
          <a:xfrm>
            <a:off x="2472432" y="3861048"/>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8"/>
          <p:cNvSpPr>
            <a:spLocks noEditPoints="1"/>
          </p:cNvSpPr>
          <p:nvPr/>
        </p:nvSpPr>
        <p:spPr bwMode="auto">
          <a:xfrm>
            <a:off x="888255" y="3879889"/>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1" name="Group 50"/>
          <p:cNvGrpSpPr/>
          <p:nvPr/>
        </p:nvGrpSpPr>
        <p:grpSpPr>
          <a:xfrm>
            <a:off x="6012160" y="1844824"/>
            <a:ext cx="2808312" cy="1296144"/>
            <a:chOff x="6012160" y="1484784"/>
            <a:chExt cx="2808312" cy="1296144"/>
          </a:xfrm>
        </p:grpSpPr>
        <p:sp>
          <p:nvSpPr>
            <p:cNvPr id="37" name="Rectangle 36"/>
            <p:cNvSpPr/>
            <p:nvPr/>
          </p:nvSpPr>
          <p:spPr>
            <a:xfrm>
              <a:off x="6012160" y="1484784"/>
              <a:ext cx="2808312"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descr="C:\Documents and Settings\Feldy\My Documents\Downloads\windows8_icons\Compter_Hardware\notebook\notebook-512_.png"/>
            <p:cNvPicPr>
              <a:picLocks noChangeAspect="1" noChangeArrowheads="1"/>
            </p:cNvPicPr>
            <p:nvPr/>
          </p:nvPicPr>
          <p:blipFill>
            <a:blip r:embed="rId8" cstate="print"/>
            <a:stretch>
              <a:fillRect/>
            </a:stretch>
          </p:blipFill>
          <p:spPr bwMode="auto">
            <a:xfrm>
              <a:off x="7596336" y="1556792"/>
              <a:ext cx="1080120" cy="1080120"/>
            </a:xfrm>
            <a:prstGeom prst="rect">
              <a:avLst/>
            </a:prstGeom>
            <a:noFill/>
            <a:ln>
              <a:noFill/>
            </a:ln>
          </p:spPr>
          <p:style>
            <a:lnRef idx="1">
              <a:schemeClr val="dk1"/>
            </a:lnRef>
            <a:fillRef idx="3">
              <a:schemeClr val="dk1"/>
            </a:fillRef>
            <a:effectRef idx="2">
              <a:schemeClr val="dk1"/>
            </a:effectRef>
            <a:fontRef idx="minor">
              <a:schemeClr val="lt1"/>
            </a:fontRef>
          </p:style>
        </p:pic>
        <p:sp>
          <p:nvSpPr>
            <p:cNvPr id="33" name="Freeform 13"/>
            <p:cNvSpPr>
              <a:spLocks noEditPoints="1"/>
            </p:cNvSpPr>
            <p:nvPr/>
          </p:nvSpPr>
          <p:spPr bwMode="auto">
            <a:xfrm>
              <a:off x="6804248" y="1556792"/>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3"/>
            <p:cNvSpPr>
              <a:spLocks noEditPoints="1"/>
            </p:cNvSpPr>
            <p:nvPr/>
          </p:nvSpPr>
          <p:spPr bwMode="auto">
            <a:xfrm>
              <a:off x="6804248" y="2132856"/>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3"/>
            <p:cNvSpPr>
              <a:spLocks noEditPoints="1"/>
            </p:cNvSpPr>
            <p:nvPr/>
          </p:nvSpPr>
          <p:spPr bwMode="auto">
            <a:xfrm>
              <a:off x="6084168" y="1844824"/>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3" name="Freeform 35"/>
          <p:cNvSpPr>
            <a:spLocks noEditPoints="1"/>
          </p:cNvSpPr>
          <p:nvPr/>
        </p:nvSpPr>
        <p:spPr bwMode="auto">
          <a:xfrm>
            <a:off x="3995936" y="1196752"/>
            <a:ext cx="1528077" cy="1008112"/>
          </a:xfrm>
          <a:custGeom>
            <a:avLst/>
            <a:gdLst>
              <a:gd name="T0" fmla="*/ 11594 w 11594"/>
              <a:gd name="T1" fmla="*/ 5047 h 7650"/>
              <a:gd name="T2" fmla="*/ 8991 w 11594"/>
              <a:gd name="T3" fmla="*/ 7650 h 7650"/>
              <a:gd name="T4" fmla="*/ 7951 w 11594"/>
              <a:gd name="T5" fmla="*/ 7650 h 7650"/>
              <a:gd name="T6" fmla="*/ 7951 w 11594"/>
              <a:gd name="T7" fmla="*/ 6521 h 7650"/>
              <a:gd name="T8" fmla="*/ 8991 w 11594"/>
              <a:gd name="T9" fmla="*/ 6521 h 7650"/>
              <a:gd name="T10" fmla="*/ 10465 w 11594"/>
              <a:gd name="T11" fmla="*/ 5047 h 7650"/>
              <a:gd name="T12" fmla="*/ 9077 w 11594"/>
              <a:gd name="T13" fmla="*/ 3528 h 7650"/>
              <a:gd name="T14" fmla="*/ 6857 w 11594"/>
              <a:gd name="T15" fmla="*/ 1129 h 7650"/>
              <a:gd name="T16" fmla="*/ 4708 w 11594"/>
              <a:gd name="T17" fmla="*/ 2615 h 7650"/>
              <a:gd name="T18" fmla="*/ 2884 w 11594"/>
              <a:gd name="T19" fmla="*/ 3528 h 7650"/>
              <a:gd name="T20" fmla="*/ 1129 w 11594"/>
              <a:gd name="T21" fmla="*/ 5047 h 7650"/>
              <a:gd name="T22" fmla="*/ 2631 w 11594"/>
              <a:gd name="T23" fmla="*/ 6521 h 7650"/>
              <a:gd name="T24" fmla="*/ 4057 w 11594"/>
              <a:gd name="T25" fmla="*/ 6521 h 7650"/>
              <a:gd name="T26" fmla="*/ 4057 w 11594"/>
              <a:gd name="T27" fmla="*/ 7650 h 7650"/>
              <a:gd name="T28" fmla="*/ 2631 w 11594"/>
              <a:gd name="T29" fmla="*/ 7650 h 7650"/>
              <a:gd name="T30" fmla="*/ 0 w 11594"/>
              <a:gd name="T31" fmla="*/ 5047 h 7650"/>
              <a:gd name="T32" fmla="*/ 1867 w 11594"/>
              <a:gd name="T33" fmla="*/ 2551 h 7650"/>
              <a:gd name="T34" fmla="*/ 4320 w 11594"/>
              <a:gd name="T35" fmla="*/ 1174 h 7650"/>
              <a:gd name="T36" fmla="*/ 6857 w 11594"/>
              <a:gd name="T37" fmla="*/ 0 h 7650"/>
              <a:gd name="T38" fmla="*/ 10124 w 11594"/>
              <a:gd name="T39" fmla="*/ 2703 h 7650"/>
              <a:gd name="T40" fmla="*/ 11594 w 11594"/>
              <a:gd name="T41" fmla="*/ 5047 h 7650"/>
              <a:gd name="T42" fmla="*/ 3927 w 11594"/>
              <a:gd name="T43" fmla="*/ 5498 h 7650"/>
              <a:gd name="T44" fmla="*/ 4882 w 11594"/>
              <a:gd name="T45" fmla="*/ 5498 h 7650"/>
              <a:gd name="T46" fmla="*/ 4882 w 11594"/>
              <a:gd name="T47" fmla="*/ 7650 h 7650"/>
              <a:gd name="T48" fmla="*/ 7126 w 11594"/>
              <a:gd name="T49" fmla="*/ 7650 h 7650"/>
              <a:gd name="T50" fmla="*/ 7126 w 11594"/>
              <a:gd name="T51" fmla="*/ 5498 h 7650"/>
              <a:gd name="T52" fmla="*/ 8081 w 11594"/>
              <a:gd name="T53" fmla="*/ 5498 h 7650"/>
              <a:gd name="T54" fmla="*/ 6004 w 11594"/>
              <a:gd name="T55" fmla="*/ 3417 h 7650"/>
              <a:gd name="T56" fmla="*/ 3927 w 11594"/>
              <a:gd name="T57" fmla="*/ 5498 h 7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94" h="7650">
                <a:moveTo>
                  <a:pt x="11594" y="5047"/>
                </a:moveTo>
                <a:cubicBezTo>
                  <a:pt x="11594" y="6482"/>
                  <a:pt x="10426" y="7650"/>
                  <a:pt x="8991" y="7650"/>
                </a:cubicBezTo>
                <a:lnTo>
                  <a:pt x="7951" y="7650"/>
                </a:lnTo>
                <a:lnTo>
                  <a:pt x="7951" y="6521"/>
                </a:lnTo>
                <a:lnTo>
                  <a:pt x="8991" y="6521"/>
                </a:lnTo>
                <a:cubicBezTo>
                  <a:pt x="9804" y="6521"/>
                  <a:pt x="10465" y="5860"/>
                  <a:pt x="10465" y="5047"/>
                </a:cubicBezTo>
                <a:cubicBezTo>
                  <a:pt x="10465" y="4048"/>
                  <a:pt x="9793" y="3530"/>
                  <a:pt x="9077" y="3528"/>
                </a:cubicBezTo>
                <a:cubicBezTo>
                  <a:pt x="9040" y="1865"/>
                  <a:pt x="7930" y="1129"/>
                  <a:pt x="6857" y="1129"/>
                </a:cubicBezTo>
                <a:cubicBezTo>
                  <a:pt x="5437" y="1129"/>
                  <a:pt x="4854" y="2204"/>
                  <a:pt x="4708" y="2615"/>
                </a:cubicBezTo>
                <a:cubicBezTo>
                  <a:pt x="4129" y="1781"/>
                  <a:pt x="2558" y="2411"/>
                  <a:pt x="2884" y="3528"/>
                </a:cubicBezTo>
                <a:cubicBezTo>
                  <a:pt x="1909" y="3352"/>
                  <a:pt x="1129" y="4085"/>
                  <a:pt x="1129" y="5047"/>
                </a:cubicBezTo>
                <a:cubicBezTo>
                  <a:pt x="1129" y="5860"/>
                  <a:pt x="1790" y="6521"/>
                  <a:pt x="2631" y="6521"/>
                </a:cubicBezTo>
                <a:lnTo>
                  <a:pt x="4057" y="6521"/>
                </a:lnTo>
                <a:lnTo>
                  <a:pt x="4057" y="7650"/>
                </a:lnTo>
                <a:lnTo>
                  <a:pt x="2631" y="7650"/>
                </a:lnTo>
                <a:cubicBezTo>
                  <a:pt x="1168" y="7650"/>
                  <a:pt x="0" y="6482"/>
                  <a:pt x="0" y="5047"/>
                </a:cubicBezTo>
                <a:cubicBezTo>
                  <a:pt x="0" y="3879"/>
                  <a:pt x="778" y="2871"/>
                  <a:pt x="1867" y="2551"/>
                </a:cubicBezTo>
                <a:cubicBezTo>
                  <a:pt x="2173" y="1506"/>
                  <a:pt x="3272" y="894"/>
                  <a:pt x="4320" y="1174"/>
                </a:cubicBezTo>
                <a:cubicBezTo>
                  <a:pt x="4948" y="432"/>
                  <a:pt x="5866" y="0"/>
                  <a:pt x="6857" y="0"/>
                </a:cubicBezTo>
                <a:cubicBezTo>
                  <a:pt x="8469" y="0"/>
                  <a:pt x="9830" y="1152"/>
                  <a:pt x="10124" y="2703"/>
                </a:cubicBezTo>
                <a:cubicBezTo>
                  <a:pt x="11016" y="3132"/>
                  <a:pt x="11594" y="4034"/>
                  <a:pt x="11594" y="5047"/>
                </a:cubicBezTo>
                <a:close/>
                <a:moveTo>
                  <a:pt x="3927" y="5498"/>
                </a:moveTo>
                <a:lnTo>
                  <a:pt x="4882" y="5498"/>
                </a:lnTo>
                <a:lnTo>
                  <a:pt x="4882" y="7650"/>
                </a:lnTo>
                <a:lnTo>
                  <a:pt x="7126" y="7650"/>
                </a:lnTo>
                <a:lnTo>
                  <a:pt x="7126" y="5498"/>
                </a:lnTo>
                <a:lnTo>
                  <a:pt x="8081" y="5498"/>
                </a:lnTo>
                <a:lnTo>
                  <a:pt x="6004" y="3417"/>
                </a:lnTo>
                <a:lnTo>
                  <a:pt x="3927" y="549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4" name="Right Arrow 53"/>
          <p:cNvSpPr/>
          <p:nvPr/>
        </p:nvSpPr>
        <p:spPr>
          <a:xfrm rot="18900000">
            <a:off x="3509352" y="2006312"/>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ight Arrow 54"/>
          <p:cNvSpPr/>
          <p:nvPr/>
        </p:nvSpPr>
        <p:spPr>
          <a:xfrm rot="2700000">
            <a:off x="5453569" y="222233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364088" y="1196752"/>
            <a:ext cx="4104456" cy="431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GB" dirty="0" smtClean="0">
                <a:solidFill>
                  <a:schemeClr val="tx1"/>
                </a:solidFill>
              </a:rPr>
              <a:t>Via VPN (Virtual Private Network)</a:t>
            </a:r>
            <a:endParaRPr lang="en-GB" dirty="0">
              <a:solidFill>
                <a:schemeClr val="tx1"/>
              </a:solidFill>
            </a:endParaRPr>
          </a:p>
        </p:txBody>
      </p:sp>
      <p:sp>
        <p:nvSpPr>
          <p:cNvPr id="57" name="Bent-Up Arrow 56"/>
          <p:cNvSpPr/>
          <p:nvPr/>
        </p:nvSpPr>
        <p:spPr>
          <a:xfrm flipH="1">
            <a:off x="4211960" y="2420888"/>
            <a:ext cx="2248450" cy="3528392"/>
          </a:xfrm>
          <a:prstGeom prst="bentUpArrow">
            <a:avLst>
              <a:gd name="adj1" fmla="val 12854"/>
              <a:gd name="adj2" fmla="val 25000"/>
              <a:gd name="adj3" fmla="val 2135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Oval 57"/>
          <p:cNvSpPr/>
          <p:nvPr/>
        </p:nvSpPr>
        <p:spPr>
          <a:xfrm>
            <a:off x="251520" y="479715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1</a:t>
            </a:r>
            <a:endParaRPr lang="en-GB" sz="2000" b="1" dirty="0">
              <a:solidFill>
                <a:schemeClr val="tx1"/>
              </a:solidFill>
            </a:endParaRPr>
          </a:p>
        </p:txBody>
      </p:sp>
      <p:sp>
        <p:nvSpPr>
          <p:cNvPr id="59" name="Oval 58"/>
          <p:cNvSpPr/>
          <p:nvPr/>
        </p:nvSpPr>
        <p:spPr>
          <a:xfrm>
            <a:off x="1835696" y="407707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2</a:t>
            </a:r>
            <a:endParaRPr lang="en-GB" sz="2000" b="1" dirty="0">
              <a:solidFill>
                <a:schemeClr val="tx1"/>
              </a:solidFill>
            </a:endParaRPr>
          </a:p>
        </p:txBody>
      </p:sp>
      <p:sp>
        <p:nvSpPr>
          <p:cNvPr id="60" name="Oval 59"/>
          <p:cNvSpPr/>
          <p:nvPr/>
        </p:nvSpPr>
        <p:spPr>
          <a:xfrm>
            <a:off x="1763688" y="126876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3</a:t>
            </a:r>
            <a:endParaRPr lang="en-GB" sz="2000" b="1" dirty="0">
              <a:solidFill>
                <a:schemeClr val="tx1"/>
              </a:solidFill>
            </a:endParaRPr>
          </a:p>
        </p:txBody>
      </p:sp>
      <p:sp>
        <p:nvSpPr>
          <p:cNvPr id="61" name="Oval 60"/>
          <p:cNvSpPr/>
          <p:nvPr/>
        </p:nvSpPr>
        <p:spPr>
          <a:xfrm>
            <a:off x="7236296" y="321297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4</a:t>
            </a:r>
            <a:endParaRPr lang="en-GB" sz="2000" b="1" dirty="0">
              <a:solidFill>
                <a:schemeClr val="tx1"/>
              </a:solidFill>
            </a:endParaRPr>
          </a:p>
        </p:txBody>
      </p:sp>
      <p:sp>
        <p:nvSpPr>
          <p:cNvPr id="62" name="Oval 61"/>
          <p:cNvSpPr/>
          <p:nvPr/>
        </p:nvSpPr>
        <p:spPr>
          <a:xfrm>
            <a:off x="6012160" y="5085184"/>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5</a:t>
            </a:r>
            <a:endParaRPr lang="en-GB" sz="2000" b="1" dirty="0">
              <a:solidFill>
                <a:schemeClr val="tx1"/>
              </a:solidFill>
            </a:endParaRPr>
          </a:p>
        </p:txBody>
      </p:sp>
    </p:spTree>
    <p:extLst>
      <p:ext uri="{BB962C8B-B14F-4D97-AF65-F5344CB8AC3E}">
        <p14:creationId xmlns="" xmlns:p14="http://schemas.microsoft.com/office/powerpoint/2010/main" val="205435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ln/>
        </p:spPr>
        <p:style>
          <a:lnRef idx="0">
            <a:schemeClr val="dk1"/>
          </a:lnRef>
          <a:fillRef idx="1001">
            <a:schemeClr val="dk1"/>
          </a:fillRef>
          <a:effectRef idx="3">
            <a:schemeClr val="dk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p:txBody>
          <a:bodyPr/>
          <a:lstStyle/>
          <a:p>
            <a:r>
              <a:rPr lang="en-GB" smtClean="0"/>
              <a:t>Alur pertama</a:t>
            </a:r>
            <a:endParaRPr lang="en-GB" dirty="0"/>
          </a:p>
        </p:txBody>
      </p:sp>
      <p:grpSp>
        <p:nvGrpSpPr>
          <p:cNvPr id="26" name="Group 25"/>
          <p:cNvGrpSpPr/>
          <p:nvPr/>
        </p:nvGrpSpPr>
        <p:grpSpPr>
          <a:xfrm>
            <a:off x="453896" y="3270582"/>
            <a:ext cx="1440160" cy="964907"/>
            <a:chOff x="453896" y="3270582"/>
            <a:chExt cx="1440160" cy="964907"/>
          </a:xfrm>
        </p:grpSpPr>
        <p:sp>
          <p:nvSpPr>
            <p:cNvPr id="30" name="Rectangle 29">
              <a:hlinkClick r:id="rId2"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6" descr="C:\Documents and Settings\Feldy\My Documents\Downloads\windows8_icons\Compter_Hardware\keyboard\keyboard-512.png"/>
            <p:cNvPicPr>
              <a:picLocks noChangeAspect="1" noChangeArrowheads="1"/>
            </p:cNvPicPr>
            <p:nvPr/>
          </p:nvPicPr>
          <p:blipFill>
            <a:blip r:embed="rId3" cstate="print"/>
            <a:srcRect/>
            <a:stretch>
              <a:fillRect/>
            </a:stretch>
          </p:blipFill>
          <p:spPr bwMode="auto">
            <a:xfrm>
              <a:off x="683568" y="3339504"/>
              <a:ext cx="936104" cy="895985"/>
            </a:xfrm>
            <a:prstGeom prst="rect">
              <a:avLst/>
            </a:prstGeom>
            <a:noFill/>
          </p:spPr>
        </p:pic>
      </p:grpSp>
      <p:grpSp>
        <p:nvGrpSpPr>
          <p:cNvPr id="27" name="Group 26"/>
          <p:cNvGrpSpPr/>
          <p:nvPr/>
        </p:nvGrpSpPr>
        <p:grpSpPr>
          <a:xfrm>
            <a:off x="453896" y="4235490"/>
            <a:ext cx="1444752" cy="964907"/>
            <a:chOff x="453896" y="4235490"/>
            <a:chExt cx="1444752" cy="964907"/>
          </a:xfrm>
        </p:grpSpPr>
        <p:sp>
          <p:nvSpPr>
            <p:cNvPr id="32" name="Rectangle 31">
              <a:hlinkClick r:id="rId4"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2" descr="C:\Documents and Settings\Feldy\My Documents\Downloads\windows8_icons\Compter_Hardware\notebook\notebook-512_.png"/>
            <p:cNvPicPr>
              <a:picLocks noChangeAspect="1" noChangeArrowheads="1"/>
            </p:cNvPicPr>
            <p:nvPr/>
          </p:nvPicPr>
          <p:blipFill>
            <a:blip r:embed="rId5"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31" name="Rectangle 30">
              <a:hlinkClick r:id="rId6"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5"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55576" y="5269319"/>
              <a:ext cx="864096" cy="827063"/>
            </a:xfrm>
            <a:prstGeom prst="rect">
              <a:avLst/>
            </a:prstGeom>
            <a:noFill/>
          </p:spPr>
        </p:pic>
      </p:grpSp>
      <p:grpSp>
        <p:nvGrpSpPr>
          <p:cNvPr id="22" name="Group 21"/>
          <p:cNvGrpSpPr/>
          <p:nvPr/>
        </p:nvGrpSpPr>
        <p:grpSpPr>
          <a:xfrm>
            <a:off x="453896" y="1340768"/>
            <a:ext cx="1440160" cy="936104"/>
            <a:chOff x="453896" y="1340768"/>
            <a:chExt cx="1440160" cy="936104"/>
          </a:xfrm>
        </p:grpSpPr>
        <p:sp>
          <p:nvSpPr>
            <p:cNvPr id="16" name="Rectangle 15">
              <a:hlinkClick r:id="rId8"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7" descr="C:\Program Files (x86)\Microsoft Office\MEDIA\CAGCAT10\j0187423.wmf"/>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17" name="Picture 11" descr="C:\Program Files (x86)\Microsoft Office\MEDIA\CAGCAT10\j0199549.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9" name="Freeform 5">
            <a:hlinkClick r:id="rId11"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5" name="Group 24"/>
          <p:cNvGrpSpPr/>
          <p:nvPr/>
        </p:nvGrpSpPr>
        <p:grpSpPr>
          <a:xfrm>
            <a:off x="453896" y="2276873"/>
            <a:ext cx="1440160" cy="993710"/>
            <a:chOff x="453896" y="2276873"/>
            <a:chExt cx="1440160" cy="993710"/>
          </a:xfrm>
        </p:grpSpPr>
        <p:sp>
          <p:nvSpPr>
            <p:cNvPr id="20" name="Rectangle 19">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1"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TextBox 22"/>
          <p:cNvSpPr txBox="1"/>
          <p:nvPr/>
        </p:nvSpPr>
        <p:spPr>
          <a:xfrm>
            <a:off x="1979712" y="1412776"/>
            <a:ext cx="6624736" cy="3970318"/>
          </a:xfrm>
          <a:prstGeom prst="rect">
            <a:avLst/>
          </a:prstGeom>
          <a:noFill/>
        </p:spPr>
        <p:txBody>
          <a:bodyPr wrap="square" rtlCol="0">
            <a:spAutoFit/>
          </a:bodyPr>
          <a:lstStyle/>
          <a:p>
            <a:r>
              <a:rPr lang="en-US" sz="2100" dirty="0" smtClean="0">
                <a:solidFill>
                  <a:srgbClr val="0B3261"/>
                </a:solidFill>
              </a:rPr>
              <a:t>	</a:t>
            </a:r>
            <a:r>
              <a:rPr lang="id-ID" sz="2100" dirty="0" smtClean="0">
                <a:solidFill>
                  <a:srgbClr val="0B3261"/>
                </a:solidFill>
              </a:rPr>
              <a:t>Pada setiap hari pekerja lapangan melakukan kegiatan pemeliharaan di lingkungan stasiun gas pelanggan dengan tujuan utama memastikan pasokan &amp; aliran distribusi gas dari jaringan gas terintegrasi baik dengan pelanggan dengan memastikan terpenuhinya keamanan di dalam stasiun.</a:t>
            </a:r>
          </a:p>
          <a:p>
            <a:endParaRPr lang="id-ID" sz="2100" dirty="0" smtClean="0">
              <a:solidFill>
                <a:srgbClr val="0B3261"/>
              </a:solidFill>
            </a:endParaRPr>
          </a:p>
          <a:p>
            <a:r>
              <a:rPr lang="en-US" sz="2100" dirty="0" smtClean="0">
                <a:solidFill>
                  <a:srgbClr val="0B3261"/>
                </a:solidFill>
              </a:rPr>
              <a:t>	</a:t>
            </a:r>
            <a:r>
              <a:rPr lang="id-ID" sz="2100" dirty="0" smtClean="0">
                <a:solidFill>
                  <a:srgbClr val="0B3261"/>
                </a:solidFill>
              </a:rPr>
              <a:t>Adapun item pekerjaan yang tidak terlupakan adalah mencatat secara manual pengukuran pemakaian gas pelanggan secara berkala (1 Bulan) untuk selanjutnya dijadikan acuan penagihan (Billing) pemakaian gas pelanggan tersebut.</a:t>
            </a:r>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kedua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12776"/>
            <a:ext cx="6624736" cy="1938992"/>
          </a:xfrm>
          <a:prstGeom prst="rect">
            <a:avLst/>
          </a:prstGeom>
          <a:noFill/>
        </p:spPr>
        <p:txBody>
          <a:bodyPr wrap="square" rtlCol="0">
            <a:spAutoFit/>
          </a:bodyPr>
          <a:lstStyle/>
          <a:p>
            <a:r>
              <a:rPr lang="id-ID" sz="2400" dirty="0" smtClean="0"/>
              <a:t>Sekembalinya dari lapangan teknisi mendokumentasikan dokumen yang dianggap arsip wilayah &amp; dokumen penagihan untuk selanjutnya dokumen penagihan tersebut diserahkan kepada dokumen control.</a:t>
            </a:r>
            <a:endParaRPr lang="en-US" sz="3200" dirty="0"/>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ketiga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5" name="TextBox 44"/>
          <p:cNvSpPr txBox="1"/>
          <p:nvPr/>
        </p:nvSpPr>
        <p:spPr>
          <a:xfrm>
            <a:off x="2051720" y="1484784"/>
            <a:ext cx="6624736" cy="3046988"/>
          </a:xfrm>
          <a:prstGeom prst="rect">
            <a:avLst/>
          </a:prstGeom>
          <a:noFill/>
        </p:spPr>
        <p:txBody>
          <a:bodyPr wrap="square" rtlCol="0">
            <a:spAutoFit/>
          </a:bodyPr>
          <a:lstStyle/>
          <a:p>
            <a:r>
              <a:rPr lang="id-ID" sz="2400" dirty="0" smtClean="0">
                <a:solidFill>
                  <a:srgbClr val="464543"/>
                </a:solidFill>
              </a:rPr>
              <a:t>Dokumen control menerima laporan pemakaian gas pelanggan secara berkala (1 bulan) dari teknisi lapangan untuk selanjutnya melakukan input data ke dalam sistem Penyediaan Data Terintegrasi Pemakaian Gas Pelanggan berbasis web (</a:t>
            </a:r>
            <a:r>
              <a:rPr lang="id-ID" sz="2400" i="1" dirty="0" smtClean="0">
                <a:solidFill>
                  <a:srgbClr val="464543"/>
                </a:solidFill>
              </a:rPr>
              <a:t>WebBase</a:t>
            </a:r>
            <a:r>
              <a:rPr lang="id-ID" sz="2400" dirty="0" smtClean="0">
                <a:solidFill>
                  <a:srgbClr val="464543"/>
                </a:solidFill>
              </a:rPr>
              <a:t>) pada setiap sore harinya setelah teknisi lapangan menyerahkan laporan tersebut.</a:t>
            </a:r>
            <a:endParaRPr lang="en-US" sz="3200" dirty="0">
              <a:solidFill>
                <a:srgbClr val="464543"/>
              </a:solidFill>
            </a:endParaRPr>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keempat</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3970318"/>
          </a:xfrm>
          <a:prstGeom prst="rect">
            <a:avLst/>
          </a:prstGeom>
          <a:noFill/>
        </p:spPr>
        <p:txBody>
          <a:bodyPr wrap="square" rtlCol="0">
            <a:spAutoFit/>
          </a:bodyPr>
          <a:lstStyle/>
          <a:p>
            <a:r>
              <a:rPr lang="id-ID" dirty="0" smtClean="0"/>
              <a:t>Sistem Penyediaan Data Terintegrasi Pemakaian Gas Pelanggan berbasis web (</a:t>
            </a:r>
            <a:r>
              <a:rPr lang="id-ID" i="1" dirty="0" smtClean="0"/>
              <a:t>WebBase</a:t>
            </a:r>
            <a:r>
              <a:rPr lang="id-ID" dirty="0" smtClean="0"/>
              <a:t>) yang telah terintegrasi dengan ketujuh area kerja, yaitu :</a:t>
            </a:r>
          </a:p>
          <a:p>
            <a:pPr marL="742950" lvl="1" indent="-285750">
              <a:buFont typeface="Arial" pitchFamily="34" charset="0"/>
              <a:buChar char="•"/>
            </a:pPr>
            <a:r>
              <a:rPr lang="id-ID" dirty="0" smtClean="0"/>
              <a:t>Jakarta</a:t>
            </a:r>
          </a:p>
          <a:p>
            <a:pPr marL="742950" lvl="1" indent="-285750">
              <a:buFont typeface="Arial" pitchFamily="34" charset="0"/>
              <a:buChar char="•"/>
            </a:pPr>
            <a:r>
              <a:rPr lang="id-ID" dirty="0" smtClean="0"/>
              <a:t>Bogor</a:t>
            </a:r>
          </a:p>
          <a:p>
            <a:pPr marL="742950" lvl="1" indent="-285750">
              <a:buFont typeface="Arial" pitchFamily="34" charset="0"/>
              <a:buChar char="•"/>
            </a:pPr>
            <a:r>
              <a:rPr lang="id-ID" dirty="0" smtClean="0"/>
              <a:t>Bekasi</a:t>
            </a:r>
          </a:p>
          <a:p>
            <a:pPr marL="742950" lvl="1" indent="-285750">
              <a:buFont typeface="Arial" pitchFamily="34" charset="0"/>
              <a:buChar char="•"/>
            </a:pPr>
            <a:r>
              <a:rPr lang="id-ID" dirty="0" smtClean="0"/>
              <a:t>Karawang</a:t>
            </a:r>
          </a:p>
          <a:p>
            <a:pPr marL="742950" lvl="1" indent="-285750">
              <a:buFont typeface="Arial" pitchFamily="34" charset="0"/>
              <a:buChar char="•"/>
            </a:pPr>
            <a:r>
              <a:rPr lang="id-ID" dirty="0" smtClean="0"/>
              <a:t>Cirebon </a:t>
            </a:r>
          </a:p>
          <a:p>
            <a:pPr marL="742950" lvl="1" indent="-285750">
              <a:buFont typeface="Arial" pitchFamily="34" charset="0"/>
              <a:buChar char="•"/>
            </a:pPr>
            <a:r>
              <a:rPr lang="id-ID" dirty="0" smtClean="0"/>
              <a:t>Banten </a:t>
            </a:r>
          </a:p>
          <a:p>
            <a:pPr marL="742950" lvl="1" indent="-285750">
              <a:buFont typeface="Arial" pitchFamily="34" charset="0"/>
              <a:buChar char="•"/>
            </a:pPr>
            <a:r>
              <a:rPr lang="id-ID" dirty="0" smtClean="0"/>
              <a:t>Palembang</a:t>
            </a:r>
            <a:endParaRPr lang="en-US" dirty="0" smtClean="0"/>
          </a:p>
          <a:p>
            <a:pPr marL="742950" lvl="1" indent="-285750"/>
            <a:endParaRPr lang="id-ID" dirty="0" smtClean="0"/>
          </a:p>
          <a:p>
            <a:r>
              <a:rPr lang="id-ID" dirty="0" smtClean="0"/>
              <a:t>Dengan adanya 2 server yang disediakan (Web-Server &amp; Database-server) diharapkan agar sistem yang dikelola dapat berjalan secara lebih responsif</a:t>
            </a:r>
            <a:endParaRPr lang="en-US" sz="2400" dirty="0"/>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kelima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3046988"/>
          </a:xfrm>
          <a:prstGeom prst="rect">
            <a:avLst/>
          </a:prstGeom>
          <a:noFill/>
        </p:spPr>
        <p:txBody>
          <a:bodyPr wrap="square" rtlCol="0">
            <a:spAutoFit/>
          </a:bodyPr>
          <a:lstStyle/>
          <a:p>
            <a:r>
              <a:rPr lang="id-ID" sz="2400" dirty="0" smtClean="0">
                <a:solidFill>
                  <a:srgbClr val="FF0000"/>
                </a:solidFill>
              </a:rPr>
              <a:t>Project Manager </a:t>
            </a:r>
            <a:r>
              <a:rPr lang="id-ID" sz="2400" dirty="0" smtClean="0"/>
              <a:t>selaku pemimpin perusahaan memegang kuasa penuh atas informasi yang didapatkan dalam </a:t>
            </a:r>
            <a:r>
              <a:rPr lang="id-ID" sz="2400" dirty="0" smtClean="0">
                <a:solidFill>
                  <a:srgbClr val="FF0000"/>
                </a:solidFill>
              </a:rPr>
              <a:t>webbase</a:t>
            </a:r>
            <a:r>
              <a:rPr lang="id-ID" sz="2400" dirty="0" smtClean="0"/>
              <a:t> tersebut, dengan adanya modul progress pada </a:t>
            </a:r>
            <a:r>
              <a:rPr lang="id-ID" sz="2400" dirty="0" smtClean="0">
                <a:solidFill>
                  <a:srgbClr val="FF0000"/>
                </a:solidFill>
              </a:rPr>
              <a:t>webbase</a:t>
            </a:r>
            <a:r>
              <a:rPr lang="id-ID" sz="2400" dirty="0" smtClean="0"/>
              <a:t> tersebut project manager dapat memantau maupun memastikan seluruh kegiatan &amp; pekerjaan yang sedang berjalan pada setiap harinya.</a:t>
            </a:r>
            <a:endParaRPr lang="en-US" sz="2400" dirty="0"/>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1434</Words>
  <Application>Microsoft Office PowerPoint</Application>
  <PresentationFormat>On-screen Show (4:3)</PresentationFormat>
  <Paragraphs>701</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Penyediaan Data Pemakaian Gas Pelanggan</vt:lpstr>
      <vt:lpstr>Anggota kelompok</vt:lpstr>
      <vt:lpstr>A. Pengenalan &amp; Tujuan</vt:lpstr>
      <vt:lpstr>Our workflow</vt:lpstr>
      <vt:lpstr>Alur pertama</vt:lpstr>
      <vt:lpstr>Alur kedua</vt:lpstr>
      <vt:lpstr>Alur ketiga</vt:lpstr>
      <vt:lpstr>Alur keempat</vt:lpstr>
      <vt:lpstr>Alur kelima</vt:lpstr>
      <vt:lpstr>B. Siklus hidup</vt:lpstr>
      <vt:lpstr>B-1. Planning</vt:lpstr>
      <vt:lpstr>B-1. Planning</vt:lpstr>
      <vt:lpstr>B-1. Planning</vt:lpstr>
      <vt:lpstr>B-2. Analisa Resiko</vt:lpstr>
      <vt:lpstr>B-2. Analisa Resiko</vt:lpstr>
      <vt:lpstr>B-2. Analisa Resiko</vt:lpstr>
      <vt:lpstr>B-2. Analisa Resiko</vt:lpstr>
      <vt:lpstr>B-2. Analisa Resiko</vt:lpstr>
      <vt:lpstr>B-2. Analisa Resiko</vt:lpstr>
      <vt:lpstr>B-2. Analisa Resiko</vt:lpstr>
      <vt:lpstr>B-2. Analisa Resiko</vt:lpstr>
      <vt:lpstr>B-2. Analisa Resiko</vt:lpstr>
      <vt:lpstr>B-2. Analisa Resiko</vt:lpstr>
      <vt:lpstr>B-3. Spesifikasi</vt:lpstr>
      <vt:lpstr>B-3. Spesifikasi</vt:lpstr>
      <vt:lpstr>B-4. Desain</vt:lpstr>
      <vt:lpstr>B-4. Desain</vt:lpstr>
      <vt:lpstr>B-4. Desain</vt:lpstr>
      <vt:lpstr>B- 4. Desain</vt:lpstr>
      <vt:lpstr>B-5. Pengkodean</vt:lpstr>
      <vt:lpstr>B-6. Pengujian</vt:lpstr>
      <vt:lpstr>B-7. Customer Evaluation</vt:lpstr>
      <vt:lpstr>B-8. Cut Off</vt:lpstr>
      <vt:lpstr>B-9. Pemeliharaan</vt:lpstr>
      <vt:lpstr>Demo Aplikasi</vt:lpstr>
      <vt:lpstr>Ada Pertanyaan?</vt:lpstr>
      <vt:lpstr>Terima Kasih</vt:lpstr>
    </vt:vector>
  </TitlesOfParts>
  <Company>SAINT-GOBAIN 1.7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Rizky</cp:lastModifiedBy>
  <cp:revision>275</cp:revision>
  <dcterms:created xsi:type="dcterms:W3CDTF">2013-06-03T12:57:42Z</dcterms:created>
  <dcterms:modified xsi:type="dcterms:W3CDTF">2013-06-25T15:50:22Z</dcterms:modified>
</cp:coreProperties>
</file>