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2" r:id="rId5"/>
    <p:sldId id="273" r:id="rId6"/>
    <p:sldId id="274" r:id="rId7"/>
    <p:sldId id="275" r:id="rId8"/>
    <p:sldId id="276" r:id="rId9"/>
    <p:sldId id="277" r:id="rId10"/>
    <p:sldId id="259" r:id="rId11"/>
    <p:sldId id="260" r:id="rId12"/>
    <p:sldId id="278" r:id="rId13"/>
    <p:sldId id="279" r:id="rId14"/>
    <p:sldId id="261" r:id="rId15"/>
    <p:sldId id="271" r:id="rId16"/>
    <p:sldId id="262" r:id="rId17"/>
    <p:sldId id="269" r:id="rId18"/>
    <p:sldId id="263" r:id="rId19"/>
    <p:sldId id="264" r:id="rId20"/>
    <p:sldId id="265" r:id="rId21"/>
    <p:sldId id="266" r:id="rId22"/>
    <p:sldId id="267" r:id="rId23"/>
    <p:sldId id="268" r:id="rId24"/>
    <p:sldId id="270"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36A28A0-E963-4FEC-BBB9-01A6316123CB}"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A28A0-E963-4FEC-BBB9-01A6316123CB}"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A28A0-E963-4FEC-BBB9-01A6316123CB}"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36A28A0-E963-4FEC-BBB9-01A6316123CB}"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A28A0-E963-4FEC-BBB9-01A6316123CB}"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36A28A0-E963-4FEC-BBB9-01A6316123CB}"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6A28A0-E963-4FEC-BBB9-01A6316123CB}" type="datetimeFigureOut">
              <a:rPr lang="en-US" smtClean="0"/>
              <a:pPr/>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6A28A0-E963-4FEC-BBB9-01A6316123CB}" type="datetimeFigureOut">
              <a:rPr lang="en-US" smtClean="0"/>
              <a:pPr/>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28A0-E963-4FEC-BBB9-01A6316123CB}" type="datetimeFigureOut">
              <a:rPr lang="en-US" smtClean="0"/>
              <a:pPr/>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A28A0-E963-4FEC-BBB9-01A6316123CB}"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A28A0-E963-4FEC-BBB9-01A6316123CB}"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36A28A0-E963-4FEC-BBB9-01A6316123CB}" type="datetimeFigureOut">
              <a:rPr lang="en-US" smtClean="0"/>
              <a:pPr/>
              <a:t>6/25/2013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D5A9A7E-542D-459B-9ECB-945F66C054F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1.xml"/><Relationship Id="rId7" Type="http://schemas.openxmlformats.org/officeDocument/2006/relationships/slide" Target="slide19.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 Target="slide18.xml"/><Relationship Id="rId11" Type="http://schemas.openxmlformats.org/officeDocument/2006/relationships/slide" Target="slide23.xml"/><Relationship Id="rId5" Type="http://schemas.openxmlformats.org/officeDocument/2006/relationships/slide" Target="slide16.xml"/><Relationship Id="rId10" Type="http://schemas.openxmlformats.org/officeDocument/2006/relationships/slide" Target="slide22.xml"/><Relationship Id="rId4" Type="http://schemas.openxmlformats.org/officeDocument/2006/relationships/slide" Target="slide14.xml"/><Relationship Id="rId9" Type="http://schemas.openxmlformats.org/officeDocument/2006/relationships/slide" Target="slide21.xml"/></Relationships>
</file>

<file path=ppt/slides/_rels/slide11.xml.rels><?xml version="1.0" encoding="UTF-8" standalone="yes"?>
<Relationships xmlns="http://schemas.openxmlformats.org/package/2006/relationships"><Relationship Id="rId3" Type="http://schemas.openxmlformats.org/officeDocument/2006/relationships/hyperlink" Target="Microsoft%20Project.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FD/DFD%20Dua.pdf" TargetMode="External"/><Relationship Id="rId7"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ERR/tt.pdf" TargetMode="External"/><Relationship Id="rId5" Type="http://schemas.openxmlformats.org/officeDocument/2006/relationships/hyperlink" Target="ERR/rr.png" TargetMode="External"/><Relationship Id="rId4" Type="http://schemas.openxmlformats.org/officeDocument/2006/relationships/hyperlink" Target="ERR/rr.pdf" TargetMode="Externa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slide" Target="slide9.xml"/><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slide" Target="slide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gif"/><Relationship Id="rId11" Type="http://schemas.openxmlformats.org/officeDocument/2006/relationships/slide" Target="slide7.xml"/><Relationship Id="rId5" Type="http://schemas.openxmlformats.org/officeDocument/2006/relationships/image" Target="../media/image6.wmf"/><Relationship Id="rId10" Type="http://schemas.openxmlformats.org/officeDocument/2006/relationships/slide" Target="slide6.xml"/><Relationship Id="rId4" Type="http://schemas.openxmlformats.org/officeDocument/2006/relationships/image" Target="../media/image5.wmf"/><Relationship Id="rId9" Type="http://schemas.openxmlformats.org/officeDocument/2006/relationships/slide" Target="slide5.xml"/><Relationship Id="rId14" Type="http://schemas.openxmlformats.org/officeDocument/2006/relationships/hyperlink" Target="ERR/rr.png"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sp>
        <p:nvSpPr>
          <p:cNvPr id="2" name="Title 1"/>
          <p:cNvSpPr>
            <a:spLocks noGrp="1"/>
          </p:cNvSpPr>
          <p:nvPr>
            <p:ph type="ctrTitle"/>
          </p:nvPr>
        </p:nvSpPr>
        <p:spPr>
          <a:xfrm>
            <a:off x="317335" y="908720"/>
            <a:ext cx="7632268" cy="1800200"/>
          </a:xfrm>
        </p:spPr>
        <p:txBody>
          <a:bodyPr>
            <a:noAutofit/>
          </a:bodyPr>
          <a:lstStyle/>
          <a:p>
            <a:pPr algn="l"/>
            <a:r>
              <a:rPr lang="id-ID" sz="4800" b="1" dirty="0" smtClean="0"/>
              <a:t>REKAYASA PERANGKAT LUNAK</a:t>
            </a:r>
            <a:endParaRPr lang="en-US" sz="4800"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Tree>
    <p:extLst>
      <p:ext uri="{BB962C8B-B14F-4D97-AF65-F5344CB8AC3E}">
        <p14:creationId xmlns:p14="http://schemas.microsoft.com/office/powerpoint/2010/main" xmlns="" val="3946531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35496" y="1052736"/>
            <a:ext cx="2808312" cy="576063"/>
          </a:xfrm>
        </p:spPr>
        <p:txBody>
          <a:bodyPr/>
          <a:lstStyle/>
          <a:p>
            <a:pPr algn="l"/>
            <a:r>
              <a:rPr lang="id-ID" sz="2800" dirty="0"/>
              <a:t>B</a:t>
            </a:r>
            <a:r>
              <a:rPr lang="id-ID" sz="2800" dirty="0" smtClean="0"/>
              <a:t>. SIKLUS HIDUP</a:t>
            </a:r>
            <a:endParaRPr lang="en-US" sz="2800" dirty="0"/>
          </a:p>
        </p:txBody>
      </p:sp>
      <p:sp>
        <p:nvSpPr>
          <p:cNvPr id="7" name="TextBox 6"/>
          <p:cNvSpPr txBox="1"/>
          <p:nvPr/>
        </p:nvSpPr>
        <p:spPr>
          <a:xfrm>
            <a:off x="857339" y="1968519"/>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sp>
        <p:nvSpPr>
          <p:cNvPr id="2" name="Oval 1">
            <a:hlinkClick r:id="rId3" action="ppaction://hlinksldjump"/>
          </p:cNvPr>
          <p:cNvSpPr/>
          <p:nvPr/>
        </p:nvSpPr>
        <p:spPr>
          <a:xfrm>
            <a:off x="669814" y="3176972"/>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1.Planning</a:t>
            </a:r>
            <a:endParaRPr lang="en-US" b="1" dirty="0">
              <a:solidFill>
                <a:schemeClr val="bg1"/>
              </a:solidFill>
            </a:endParaRPr>
          </a:p>
        </p:txBody>
      </p:sp>
      <p:sp>
        <p:nvSpPr>
          <p:cNvPr id="9" name="Oval 8">
            <a:hlinkClick r:id="rId4" action="ppaction://hlinksldjump"/>
          </p:cNvPr>
          <p:cNvSpPr/>
          <p:nvPr/>
        </p:nvSpPr>
        <p:spPr>
          <a:xfrm>
            <a:off x="762681" y="436510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2.Analisa Resiko</a:t>
            </a:r>
            <a:endParaRPr lang="en-US" b="1" dirty="0">
              <a:solidFill>
                <a:schemeClr val="bg1"/>
              </a:solidFill>
            </a:endParaRPr>
          </a:p>
        </p:txBody>
      </p:sp>
      <p:sp>
        <p:nvSpPr>
          <p:cNvPr id="11" name="Oval 10">
            <a:hlinkClick r:id="rId5" action="ppaction://hlinksldjump"/>
          </p:cNvPr>
          <p:cNvSpPr/>
          <p:nvPr/>
        </p:nvSpPr>
        <p:spPr>
          <a:xfrm>
            <a:off x="2195736" y="5445224"/>
            <a:ext cx="1882258"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3.Spesifikasi</a:t>
            </a:r>
            <a:endParaRPr lang="en-US" b="1" dirty="0">
              <a:solidFill>
                <a:schemeClr val="bg1"/>
              </a:solidFill>
            </a:endParaRPr>
          </a:p>
        </p:txBody>
      </p:sp>
      <p:sp>
        <p:nvSpPr>
          <p:cNvPr id="12" name="Oval 11">
            <a:hlinkClick r:id="rId6" action="ppaction://hlinksldjump"/>
          </p:cNvPr>
          <p:cNvSpPr/>
          <p:nvPr/>
        </p:nvSpPr>
        <p:spPr>
          <a:xfrm>
            <a:off x="5076056" y="544522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4.Desain</a:t>
            </a:r>
            <a:endParaRPr lang="en-US" b="1" dirty="0">
              <a:solidFill>
                <a:schemeClr val="bg1"/>
              </a:solidFill>
            </a:endParaRPr>
          </a:p>
        </p:txBody>
      </p:sp>
      <p:sp>
        <p:nvSpPr>
          <p:cNvPr id="13" name="Oval 12">
            <a:hlinkClick r:id="rId7" action="ppaction://hlinksldjump"/>
          </p:cNvPr>
          <p:cNvSpPr/>
          <p:nvPr/>
        </p:nvSpPr>
        <p:spPr>
          <a:xfrm>
            <a:off x="6886306" y="4113076"/>
            <a:ext cx="2078182"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5.Pengkodean</a:t>
            </a:r>
            <a:endParaRPr lang="en-US" b="1" dirty="0">
              <a:solidFill>
                <a:schemeClr val="bg1"/>
              </a:solidFill>
            </a:endParaRPr>
          </a:p>
        </p:txBody>
      </p:sp>
      <p:sp>
        <p:nvSpPr>
          <p:cNvPr id="14" name="Oval 13">
            <a:hlinkClick r:id="rId8" action="ppaction://hlinksldjump"/>
          </p:cNvPr>
          <p:cNvSpPr/>
          <p:nvPr/>
        </p:nvSpPr>
        <p:spPr>
          <a:xfrm>
            <a:off x="6738648" y="2600908"/>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6.Pengujian</a:t>
            </a:r>
            <a:endParaRPr lang="en-US" b="1" dirty="0">
              <a:solidFill>
                <a:schemeClr val="bg1"/>
              </a:solidFill>
            </a:endParaRPr>
          </a:p>
        </p:txBody>
      </p:sp>
      <p:sp>
        <p:nvSpPr>
          <p:cNvPr id="15" name="Oval 14">
            <a:hlinkClick r:id="rId9" action="ppaction://hlinksldjump"/>
          </p:cNvPr>
          <p:cNvSpPr/>
          <p:nvPr/>
        </p:nvSpPr>
        <p:spPr>
          <a:xfrm>
            <a:off x="3851920" y="3519009"/>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7.Costumer Evaluation</a:t>
            </a:r>
            <a:endParaRPr lang="en-US" b="1" dirty="0">
              <a:solidFill>
                <a:schemeClr val="bg1"/>
              </a:solidFill>
            </a:endParaRPr>
          </a:p>
        </p:txBody>
      </p:sp>
      <p:sp>
        <p:nvSpPr>
          <p:cNvPr id="16" name="Oval 15">
            <a:hlinkClick r:id="rId10" action="ppaction://hlinksldjump"/>
          </p:cNvPr>
          <p:cNvSpPr/>
          <p:nvPr/>
        </p:nvSpPr>
        <p:spPr>
          <a:xfrm>
            <a:off x="4849786" y="184482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8.Cut Off</a:t>
            </a:r>
            <a:endParaRPr lang="en-US" b="1" dirty="0">
              <a:solidFill>
                <a:schemeClr val="bg1"/>
              </a:solidFill>
            </a:endParaRPr>
          </a:p>
        </p:txBody>
      </p:sp>
      <p:sp>
        <p:nvSpPr>
          <p:cNvPr id="17" name="Oval 16">
            <a:hlinkClick r:id="rId11" action="ppaction://hlinksldjump"/>
          </p:cNvPr>
          <p:cNvSpPr/>
          <p:nvPr/>
        </p:nvSpPr>
        <p:spPr>
          <a:xfrm>
            <a:off x="1575186" y="1904390"/>
            <a:ext cx="2276734"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9.Pemeliharaan</a:t>
            </a:r>
            <a:endParaRPr lang="en-US" b="1" dirty="0">
              <a:solidFill>
                <a:schemeClr val="bg1"/>
              </a:solidFill>
            </a:endParaRPr>
          </a:p>
        </p:txBody>
      </p:sp>
      <p:cxnSp>
        <p:nvCxnSpPr>
          <p:cNvPr id="40" name="Straight Arrow Connector 39"/>
          <p:cNvCxnSpPr>
            <a:endCxn id="11" idx="2"/>
          </p:cNvCxnSpPr>
          <p:nvPr/>
        </p:nvCxnSpPr>
        <p:spPr>
          <a:xfrm>
            <a:off x="1667806" y="4869160"/>
            <a:ext cx="527930"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2" idx="2"/>
          </p:cNvCxnSpPr>
          <p:nvPr/>
        </p:nvCxnSpPr>
        <p:spPr>
          <a:xfrm>
            <a:off x="4072413" y="5697252"/>
            <a:ext cx="10036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4"/>
          </p:cNvCxnSpPr>
          <p:nvPr/>
        </p:nvCxnSpPr>
        <p:spPr>
          <a:xfrm flipV="1">
            <a:off x="6886306" y="4617132"/>
            <a:ext cx="1039091"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4" idx="4"/>
          </p:cNvCxnSpPr>
          <p:nvPr/>
        </p:nvCxnSpPr>
        <p:spPr>
          <a:xfrm flipH="1" flipV="1">
            <a:off x="7643773" y="3104964"/>
            <a:ext cx="20818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5" idx="6"/>
          </p:cNvCxnSpPr>
          <p:nvPr/>
        </p:nvCxnSpPr>
        <p:spPr>
          <a:xfrm flipH="1">
            <a:off x="5662170" y="2835455"/>
            <a:ext cx="1069980" cy="935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6" idx="4"/>
          </p:cNvCxnSpPr>
          <p:nvPr/>
        </p:nvCxnSpPr>
        <p:spPr>
          <a:xfrm flipV="1">
            <a:off x="4748242" y="2348880"/>
            <a:ext cx="1006669" cy="1170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7" idx="6"/>
          </p:cNvCxnSpPr>
          <p:nvPr/>
        </p:nvCxnSpPr>
        <p:spPr>
          <a:xfrm flipH="1">
            <a:off x="3851920" y="2138937"/>
            <a:ext cx="997866" cy="17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9" idx="0"/>
          </p:cNvCxnSpPr>
          <p:nvPr/>
        </p:nvCxnSpPr>
        <p:spPr>
          <a:xfrm>
            <a:off x="1482567" y="3699030"/>
            <a:ext cx="185239" cy="666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1" idx="0"/>
          </p:cNvCxnSpPr>
          <p:nvPr/>
        </p:nvCxnSpPr>
        <p:spPr>
          <a:xfrm flipH="1">
            <a:off x="3136865" y="4064423"/>
            <a:ext cx="1611378" cy="1380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2" idx="0"/>
          </p:cNvCxnSpPr>
          <p:nvPr/>
        </p:nvCxnSpPr>
        <p:spPr>
          <a:xfrm>
            <a:off x="4750547" y="4064423"/>
            <a:ext cx="1230634" cy="1380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3" idx="2"/>
          </p:cNvCxnSpPr>
          <p:nvPr/>
        </p:nvCxnSpPr>
        <p:spPr>
          <a:xfrm>
            <a:off x="5634890" y="3789040"/>
            <a:ext cx="12514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8914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7" name="TextBox 6"/>
          <p:cNvSpPr txBox="1"/>
          <p:nvPr/>
        </p:nvSpPr>
        <p:spPr>
          <a:xfrm>
            <a:off x="755576" y="1916832"/>
            <a:ext cx="7626075" cy="2585323"/>
          </a:xfrm>
          <a:prstGeom prst="rect">
            <a:avLst/>
          </a:prstGeom>
          <a:noFill/>
        </p:spPr>
        <p:txBody>
          <a:bodyPr wrap="square" rtlCol="0">
            <a:spAutoFit/>
          </a:bodyPr>
          <a:lstStyle/>
          <a:p>
            <a:pPr lvl="0"/>
            <a:r>
              <a:rPr lang="id-ID" dirty="0" smtClean="0"/>
              <a:t>Dalam membangun suatu software hal utama yang sangat penting adalah bagaimana kita dapat merencanakan suatu project yang akan dibangun dengan perencanaan yang matang. Semakin matang perencanaan dan persiapan yang dibuat maka semakin tinggi tingkat keberhasilan project tersebut.</a:t>
            </a:r>
          </a:p>
          <a:p>
            <a:pPr lvl="0"/>
            <a:endParaRPr lang="id-ID" dirty="0" smtClean="0"/>
          </a:p>
          <a:p>
            <a:pPr lvl="0"/>
            <a:r>
              <a:rPr lang="id-ID" dirty="0"/>
              <a:t>	</a:t>
            </a:r>
            <a:r>
              <a:rPr lang="id-ID" dirty="0" smtClean="0"/>
              <a:t>Microsoft Project :</a:t>
            </a:r>
            <a:endParaRPr lang="id-ID" dirty="0"/>
          </a:p>
          <a:p>
            <a:pPr lvl="0"/>
            <a:r>
              <a:rPr lang="id-ID" dirty="0" smtClean="0"/>
              <a:t>	[</a:t>
            </a:r>
            <a:r>
              <a:rPr lang="id-ID" dirty="0" smtClean="0">
                <a:hlinkClick r:id="rId3" action="ppaction://hlinkfile"/>
              </a:rPr>
              <a:t>Klik Me !!]</a:t>
            </a:r>
          </a:p>
          <a:p>
            <a:pPr lvl="0"/>
            <a:endParaRPr lang="id-ID" dirty="0" smtClean="0"/>
          </a:p>
          <a:p>
            <a:pPr lvl="0"/>
            <a:endParaRPr lang="id-ID" dirty="0" smtClean="0"/>
          </a:p>
        </p:txBody>
      </p:sp>
    </p:spTree>
    <p:extLst>
      <p:ext uri="{BB962C8B-B14F-4D97-AF65-F5344CB8AC3E}">
        <p14:creationId xmlns:p14="http://schemas.microsoft.com/office/powerpoint/2010/main" xmlns="" val="2231143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7" name="TextBox 6"/>
          <p:cNvSpPr txBox="1"/>
          <p:nvPr/>
        </p:nvSpPr>
        <p:spPr>
          <a:xfrm>
            <a:off x="611559" y="2357586"/>
            <a:ext cx="7626075" cy="4893647"/>
          </a:xfrm>
          <a:prstGeom prst="rect">
            <a:avLst/>
          </a:prstGeom>
          <a:noFill/>
        </p:spPr>
        <p:txBody>
          <a:bodyPr wrap="square" rtlCol="0">
            <a:spAutoFit/>
          </a:bodyPr>
          <a:lstStyle/>
          <a:p>
            <a:pPr lvl="0"/>
            <a:r>
              <a:rPr lang="id-ID" dirty="0" smtClean="0"/>
              <a:t>Adapun rincian perencanaannya sebagai berikut :</a:t>
            </a:r>
          </a:p>
          <a:p>
            <a:pPr lvl="0"/>
            <a:endParaRPr lang="id-ID" dirty="0" smtClean="0"/>
          </a:p>
          <a:p>
            <a:pPr lvl="0"/>
            <a:r>
              <a:rPr lang="id-ID" dirty="0" smtClean="0"/>
              <a:t>-Waktu pengerjaan 34 hari (waktu normal) setelah ada approval dari user.</a:t>
            </a:r>
          </a:p>
          <a:p>
            <a:pPr lvl="0"/>
            <a:r>
              <a:rPr lang="id-ID" dirty="0" smtClean="0"/>
              <a:t>-Perhitungan gaji karyawan per jam.</a:t>
            </a:r>
            <a:endParaRPr lang="en-US" dirty="0" smtClean="0"/>
          </a:p>
          <a:p>
            <a:pPr lvl="0"/>
            <a:r>
              <a:rPr lang="id-ID" dirty="0" smtClean="0"/>
              <a:t>-SDM yang dibutuhkan yaitu 4 orang yang merangkap jabatan dengan posisi yang  berbeda. terdiri dari </a:t>
            </a:r>
            <a:r>
              <a:rPr lang="id-ID" dirty="0"/>
              <a:t> </a:t>
            </a:r>
            <a:r>
              <a:rPr lang="id-ID" dirty="0" smtClean="0"/>
              <a:t>1 PM, 3 Programmer, 2 Tester, 1 Administrator dan 1 Sistem Analis.</a:t>
            </a:r>
            <a:endParaRPr lang="en-US" dirty="0" smtClean="0"/>
          </a:p>
          <a:p>
            <a:pPr lvl="0"/>
            <a:r>
              <a:rPr lang="id-ID" dirty="0" smtClean="0"/>
              <a:t>-Biaya yang dibutuhkan untuk penggajian sebagai berikut :</a:t>
            </a:r>
            <a:endParaRPr lang="en-US" dirty="0" smtClean="0"/>
          </a:p>
          <a:p>
            <a:r>
              <a:rPr lang="id-ID" dirty="0" smtClean="0"/>
              <a:t>	Gaji PM				= Rp   150.000/Jam</a:t>
            </a:r>
            <a:endParaRPr lang="en-US" dirty="0" smtClean="0"/>
          </a:p>
          <a:p>
            <a:r>
              <a:rPr lang="id-ID" dirty="0" smtClean="0"/>
              <a:t>	Gaji Programmer (3)			= Rp   210.000/Jam</a:t>
            </a:r>
            <a:endParaRPr lang="en-US" dirty="0" smtClean="0"/>
          </a:p>
          <a:p>
            <a:r>
              <a:rPr lang="id-ID" dirty="0" smtClean="0"/>
              <a:t>	Gaji Tester (2)			= Rp   100.000/Jam</a:t>
            </a:r>
            <a:endParaRPr lang="en-US" dirty="0" smtClean="0"/>
          </a:p>
          <a:p>
            <a:r>
              <a:rPr lang="id-ID" dirty="0" smtClean="0"/>
              <a:t>	Gaji Administrator			= Rp   </a:t>
            </a:r>
            <a:r>
              <a:rPr lang="id-ID" dirty="0"/>
              <a:t> </a:t>
            </a:r>
            <a:r>
              <a:rPr lang="id-ID" dirty="0" smtClean="0"/>
              <a:t> 35.000/Jam</a:t>
            </a:r>
          </a:p>
          <a:p>
            <a:r>
              <a:rPr lang="id-ID" dirty="0"/>
              <a:t>	</a:t>
            </a:r>
            <a:r>
              <a:rPr lang="id-ID" dirty="0" smtClean="0"/>
              <a:t>Gaji Sistem Analis			= Rp   100.000/Jam</a:t>
            </a:r>
            <a:endParaRPr lang="en-US" dirty="0" smtClean="0"/>
          </a:p>
          <a:p>
            <a:r>
              <a:rPr lang="id-ID" dirty="0" smtClean="0"/>
              <a:t>	</a:t>
            </a:r>
            <a:r>
              <a:rPr lang="id-ID" b="1" dirty="0" smtClean="0"/>
              <a:t>Total Pengeluaran Perusahaan /jam 	= Rp        595.000</a:t>
            </a:r>
          </a:p>
          <a:p>
            <a:r>
              <a:rPr lang="id-ID" b="1" dirty="0" smtClean="0"/>
              <a:t>	Total </a:t>
            </a:r>
            <a:r>
              <a:rPr lang="id-ID" b="1" dirty="0"/>
              <a:t>Pengeluaran Perusahaan </a:t>
            </a:r>
            <a:r>
              <a:rPr lang="id-ID" b="1" dirty="0" smtClean="0"/>
              <a:t>/hari	= Rp     4.760.000</a:t>
            </a:r>
          </a:p>
          <a:p>
            <a:r>
              <a:rPr lang="id-ID" b="1" dirty="0"/>
              <a:t>	</a:t>
            </a:r>
            <a:r>
              <a:rPr lang="id-ID" b="1" dirty="0" smtClean="0"/>
              <a:t>Keseluruhan </a:t>
            </a:r>
            <a:r>
              <a:rPr lang="id-ID" b="1" dirty="0"/>
              <a:t>Pengeluaran Perusahaan    = Rp </a:t>
            </a:r>
            <a:r>
              <a:rPr lang="id-ID" b="1" dirty="0" smtClean="0"/>
              <a:t>161.840.000</a:t>
            </a:r>
          </a:p>
          <a:p>
            <a:r>
              <a:rPr lang="id-ID" b="1" dirty="0" smtClean="0"/>
              <a:t> </a:t>
            </a:r>
            <a:endParaRPr lang="en-US" b="1" dirty="0" smtClean="0"/>
          </a:p>
          <a:p>
            <a:endParaRPr lang="en-US" sz="2400" dirty="0"/>
          </a:p>
        </p:txBody>
      </p:sp>
      <p:sp>
        <p:nvSpPr>
          <p:cNvPr id="9"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10" name="Title 4"/>
          <p:cNvSpPr txBox="1">
            <a:spLocks/>
          </p:cNvSpPr>
          <p:nvPr/>
        </p:nvSpPr>
        <p:spPr>
          <a:xfrm>
            <a:off x="899592" y="1620418"/>
            <a:ext cx="4246240" cy="36842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d-ID" sz="1800" dirty="0" smtClean="0"/>
              <a:t>A.Personil</a:t>
            </a:r>
            <a:endParaRPr lang="en-US" sz="1800" dirty="0"/>
          </a:p>
        </p:txBody>
      </p:sp>
    </p:spTree>
    <p:extLst>
      <p:ext uri="{BB962C8B-B14F-4D97-AF65-F5344CB8AC3E}">
        <p14:creationId xmlns:p14="http://schemas.microsoft.com/office/powerpoint/2010/main" xmlns="" val="3951296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xmlns="" val="1745481286"/>
              </p:ext>
            </p:extLst>
          </p:nvPr>
        </p:nvGraphicFramePr>
        <p:xfrm>
          <a:off x="604811" y="2348880"/>
          <a:ext cx="7924799" cy="2329717"/>
        </p:xfrm>
        <a:graphic>
          <a:graphicData uri="http://schemas.openxmlformats.org/drawingml/2006/table">
            <a:tbl>
              <a:tblPr>
                <a:tableStyleId>{5C22544A-7EE6-4342-B048-85BDC9FD1C3A}</a:tableStyleId>
              </a:tblPr>
              <a:tblGrid>
                <a:gridCol w="195169"/>
                <a:gridCol w="1050536"/>
                <a:gridCol w="2717900"/>
                <a:gridCol w="828863"/>
                <a:gridCol w="771035"/>
                <a:gridCol w="838501"/>
                <a:gridCol w="1522795"/>
              </a:tblGrid>
              <a:tr h="332610">
                <a:tc>
                  <a:txBody>
                    <a:bodyPr/>
                    <a:lstStyle/>
                    <a:p>
                      <a:pPr algn="ctr" fontAlgn="ctr"/>
                      <a:r>
                        <a:rPr lang="en-US" sz="800" u="none" strike="noStrike" dirty="0">
                          <a:effectLst/>
                        </a:rPr>
                        <a:t>NO</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NAMA BARANG</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SPESIFIKASI</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JUMLAH BARANG</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HARGA SATUAN</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TOTAL</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KETERANGAN</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r>
              <a:tr h="433839">
                <a:tc>
                  <a:txBody>
                    <a:bodyPr/>
                    <a:lstStyle/>
                    <a:p>
                      <a:pPr algn="ctr" fontAlgn="ctr"/>
                      <a:r>
                        <a:rPr lang="en-US" sz="800" u="none" strike="noStrike">
                          <a:effectLst/>
                        </a:rPr>
                        <a:t>1</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dirty="0">
                          <a:effectLst/>
                        </a:rPr>
                        <a:t>PC </a:t>
                      </a:r>
                      <a:r>
                        <a:rPr lang="en-US" sz="800" u="none" strike="noStrike" dirty="0" err="1">
                          <a:effectLst/>
                        </a:rPr>
                        <a:t>Hp</a:t>
                      </a:r>
                      <a:r>
                        <a:rPr lang="en-US" sz="800" u="none" strike="noStrike" dirty="0">
                          <a:effectLst/>
                        </a:rPr>
                        <a:t> Pavilion 20</a:t>
                      </a:r>
                      <a:endParaRPr lang="en-US" sz="800" b="0" i="0" u="none" strike="noStrike" dirty="0">
                        <a:solidFill>
                          <a:srgbClr val="000000"/>
                        </a:solidFill>
                        <a:effectLst/>
                        <a:latin typeface="Calibri"/>
                      </a:endParaRPr>
                    </a:p>
                  </a:txBody>
                  <a:tcPr marL="7231" marR="7231" marT="7231" marB="0" anchor="ctr"/>
                </a:tc>
                <a:tc>
                  <a:txBody>
                    <a:bodyPr/>
                    <a:lstStyle/>
                    <a:p>
                      <a:pPr algn="l" fontAlgn="ctr"/>
                      <a:r>
                        <a:rPr lang="en-US" sz="800" u="none" strike="noStrike" dirty="0">
                          <a:effectLst/>
                        </a:rPr>
                        <a:t>Intel dual core G645, 2GB DDR3, 500GB HDD, DVD RW, VGA Intel HD Graphics, NIC, </a:t>
                      </a:r>
                      <a:r>
                        <a:rPr lang="en-US" sz="800" u="none" strike="noStrike" dirty="0" err="1">
                          <a:effectLst/>
                        </a:rPr>
                        <a:t>Wifi</a:t>
                      </a:r>
                      <a:r>
                        <a:rPr lang="en-US" sz="800" u="none" strike="noStrike" dirty="0">
                          <a:effectLst/>
                        </a:rPr>
                        <a:t>, Camera, 20"WXGA, Windows 7</a:t>
                      </a:r>
                      <a:endParaRPr lang="en-US" sz="800" b="0" i="0" u="none" strike="noStrike" dirty="0">
                        <a:solidFill>
                          <a:srgbClr val="000000"/>
                        </a:solidFill>
                        <a:effectLst/>
                        <a:latin typeface="Calibri"/>
                      </a:endParaRPr>
                    </a:p>
                  </a:txBody>
                  <a:tcPr marL="7231" marR="7231" marT="7231" marB="0" anchor="ctr"/>
                </a:tc>
                <a:tc>
                  <a:txBody>
                    <a:bodyPr/>
                    <a:lstStyle/>
                    <a:p>
                      <a:pPr algn="ctr" fontAlgn="ctr"/>
                      <a:r>
                        <a:rPr lang="en-US" sz="800" u="none" strike="noStrike">
                          <a:effectLst/>
                        </a:rPr>
                        <a:t>8 Unit</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6,000,000 </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48,000,000 </a:t>
                      </a:r>
                      <a:endParaRPr lang="en-US" sz="800" b="0" i="0" u="none" strike="noStrike">
                        <a:solidFill>
                          <a:srgbClr val="000000"/>
                        </a:solidFill>
                        <a:effectLst/>
                        <a:latin typeface="Calibri"/>
                      </a:endParaRPr>
                    </a:p>
                  </a:txBody>
                  <a:tcPr marL="7231" marR="7231" marT="7231" marB="0" anchor="ctr"/>
                </a:tc>
                <a:tc rowSpan="4">
                  <a:txBody>
                    <a:bodyPr/>
                    <a:lstStyle/>
                    <a:p>
                      <a:pPr algn="ctr" fontAlgn="ctr"/>
                      <a:r>
                        <a:rPr lang="en-US" sz="800" u="none" strike="noStrike">
                          <a:effectLst/>
                        </a:rPr>
                        <a:t>Admin Pusat (1 Unit di Jakarta), User ( 7 Unit di Cabang Jakarta, Bogor, Bekasi, Karawang, Banten, Cirebon, palembang )</a:t>
                      </a:r>
                      <a:endParaRPr lang="en-US" sz="800" b="0" i="0" u="none" strike="noStrike">
                        <a:solidFill>
                          <a:srgbClr val="000000"/>
                        </a:solidFill>
                        <a:effectLst/>
                        <a:latin typeface="Calibri"/>
                      </a:endParaRPr>
                    </a:p>
                  </a:txBody>
                  <a:tcPr marL="7231" marR="7231" marT="7231" marB="0" anchor="ctr"/>
                </a:tc>
              </a:tr>
              <a:tr h="144613">
                <a:tc>
                  <a:txBody>
                    <a:bodyPr/>
                    <a:lstStyle/>
                    <a:p>
                      <a:pPr algn="ctr" fontAlgn="ctr"/>
                      <a:r>
                        <a:rPr lang="en-US" sz="800" u="none" strike="noStrike">
                          <a:effectLst/>
                        </a:rPr>
                        <a:t>2</a:t>
                      </a:r>
                      <a:endParaRPr lang="en-US" sz="800" b="0" i="0" u="none" strike="noStrike">
                        <a:solidFill>
                          <a:srgbClr val="000000"/>
                        </a:solidFill>
                        <a:effectLst/>
                        <a:latin typeface="Calibri"/>
                      </a:endParaRPr>
                    </a:p>
                  </a:txBody>
                  <a:tcPr marL="7231" marR="7231" marT="7231" marB="0" anchor="ctr"/>
                </a:tc>
                <a:tc>
                  <a:txBody>
                    <a:bodyPr/>
                    <a:lstStyle/>
                    <a:p>
                      <a:pPr algn="l" fontAlgn="b"/>
                      <a:r>
                        <a:rPr lang="en-US" sz="800" u="none" strike="noStrike">
                          <a:effectLst/>
                        </a:rPr>
                        <a:t>Keyboard + Mouse </a:t>
                      </a:r>
                      <a:endParaRPr lang="en-US" sz="800" b="0" i="0" u="none" strike="noStrike">
                        <a:solidFill>
                          <a:srgbClr val="000000"/>
                        </a:solidFill>
                        <a:effectLst/>
                        <a:latin typeface="Calibri"/>
                      </a:endParaRPr>
                    </a:p>
                  </a:txBody>
                  <a:tcPr marL="7231" marR="7231" marT="7231" marB="0" anchor="b"/>
                </a:tc>
                <a:tc>
                  <a:txBody>
                    <a:bodyPr/>
                    <a:lstStyle/>
                    <a:p>
                      <a:pPr algn="l" fontAlgn="ctr"/>
                      <a:r>
                        <a:rPr lang="en-US" sz="800" u="none" strike="noStrike">
                          <a:effectLst/>
                        </a:rPr>
                        <a:t>Logitech</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8 Set</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250,000 </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2,000,000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433839">
                <a:tc>
                  <a:txBody>
                    <a:bodyPr/>
                    <a:lstStyle/>
                    <a:p>
                      <a:pPr algn="ctr" fontAlgn="ctr"/>
                      <a:r>
                        <a:rPr lang="en-US" sz="800" u="none" strike="noStrike">
                          <a:effectLst/>
                        </a:rPr>
                        <a:t>3</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Server IBM System X3500M4-C2A</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dirty="0">
                          <a:effectLst/>
                        </a:rPr>
                        <a:t>Xeon E5-2620, 8GB DDR3-10600 ECC RDIMM, DVD-ROM, VGA </a:t>
                      </a:r>
                      <a:r>
                        <a:rPr lang="en-US" sz="800" u="none" strike="noStrike" dirty="0" err="1">
                          <a:effectLst/>
                        </a:rPr>
                        <a:t>Matrox</a:t>
                      </a:r>
                      <a:r>
                        <a:rPr lang="en-US" sz="800" u="none" strike="noStrike" dirty="0">
                          <a:effectLst/>
                        </a:rPr>
                        <a:t> G200e 16MB, </a:t>
                      </a:r>
                      <a:r>
                        <a:rPr lang="en-US" sz="800" u="none" strike="noStrike" dirty="0" err="1">
                          <a:effectLst/>
                        </a:rPr>
                        <a:t>GbE</a:t>
                      </a:r>
                      <a:r>
                        <a:rPr lang="en-US" sz="800" u="none" strike="noStrike" dirty="0">
                          <a:effectLst/>
                        </a:rPr>
                        <a:t> NIC, Tower Case, LCD, keyboard, mouse</a:t>
                      </a:r>
                      <a:endParaRPr lang="en-US" sz="800" b="0" i="0" u="none" strike="noStrike" dirty="0">
                        <a:solidFill>
                          <a:srgbClr val="000000"/>
                        </a:solidFill>
                        <a:effectLst/>
                        <a:latin typeface="Calibri"/>
                      </a:endParaRPr>
                    </a:p>
                  </a:txBody>
                  <a:tcPr marL="7231" marR="7231" marT="7231" marB="0" anchor="ctr"/>
                </a:tc>
                <a:tc>
                  <a:txBody>
                    <a:bodyPr/>
                    <a:lstStyle/>
                    <a:p>
                      <a:pPr algn="ctr" fontAlgn="ctr"/>
                      <a:r>
                        <a:rPr lang="en-US" sz="800" u="none" strike="noStrike">
                          <a:effectLst/>
                        </a:rPr>
                        <a:t>3 Unit</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30,322,600 </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90,967,800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723066">
                <a:tc>
                  <a:txBody>
                    <a:bodyPr/>
                    <a:lstStyle/>
                    <a:p>
                      <a:pPr algn="ctr" fontAlgn="ctr"/>
                      <a:r>
                        <a:rPr lang="en-US" sz="800" u="none" strike="noStrike">
                          <a:effectLst/>
                        </a:rPr>
                        <a:t>4</a:t>
                      </a:r>
                      <a:endParaRPr lang="en-US" sz="800" b="0" i="0" u="none" strike="noStrike">
                        <a:solidFill>
                          <a:srgbClr val="000000"/>
                        </a:solidFill>
                        <a:effectLst/>
                        <a:latin typeface="Calibri"/>
                      </a:endParaRPr>
                    </a:p>
                  </a:txBody>
                  <a:tcPr marL="7231" marR="7231" marT="7231" marB="0" anchor="ctr"/>
                </a:tc>
                <a:tc>
                  <a:txBody>
                    <a:bodyPr/>
                    <a:lstStyle/>
                    <a:p>
                      <a:pPr algn="l" fontAlgn="b"/>
                      <a:r>
                        <a:rPr lang="en-GB" sz="800" u="none" strike="noStrike" dirty="0" err="1">
                          <a:effectLst/>
                        </a:rPr>
                        <a:t>Pemasangan</a:t>
                      </a:r>
                      <a:r>
                        <a:rPr lang="en-GB" sz="800" u="none" strike="noStrike" dirty="0">
                          <a:effectLst/>
                        </a:rPr>
                        <a:t> </a:t>
                      </a:r>
                      <a:r>
                        <a:rPr lang="id-ID" sz="800" u="none" strike="noStrike" dirty="0" smtClean="0">
                          <a:effectLst/>
                        </a:rPr>
                        <a:t>koneksi internet </a:t>
                      </a:r>
                      <a:r>
                        <a:rPr lang="en-GB" sz="800" u="none" strike="noStrike" dirty="0" smtClean="0">
                          <a:effectLst/>
                        </a:rPr>
                        <a:t>Include</a:t>
                      </a:r>
                      <a:r>
                        <a:rPr lang="id-ID" sz="800" u="none" strike="noStrike" dirty="0" smtClean="0">
                          <a:effectLst/>
                        </a:rPr>
                        <a:t> </a:t>
                      </a:r>
                      <a:r>
                        <a:rPr lang="en-GB" sz="800" u="none" strike="noStrike" dirty="0" err="1" smtClean="0">
                          <a:effectLst/>
                        </a:rPr>
                        <a:t>pembayaran</a:t>
                      </a:r>
                      <a:r>
                        <a:rPr lang="en-GB" sz="800" u="none" strike="noStrike" dirty="0" smtClean="0">
                          <a:effectLst/>
                        </a:rPr>
                        <a:t> </a:t>
                      </a:r>
                      <a:r>
                        <a:rPr lang="en-GB" sz="800" u="none" strike="noStrike" dirty="0" err="1">
                          <a:effectLst/>
                        </a:rPr>
                        <a:t>bulan</a:t>
                      </a:r>
                      <a:r>
                        <a:rPr lang="en-GB" sz="800" u="none" strike="noStrike" dirty="0">
                          <a:effectLst/>
                        </a:rPr>
                        <a:t> </a:t>
                      </a:r>
                      <a:r>
                        <a:rPr lang="en-GB" sz="800" u="none" strike="noStrike" dirty="0" err="1">
                          <a:effectLst/>
                        </a:rPr>
                        <a:t>pertama</a:t>
                      </a:r>
                      <a:r>
                        <a:rPr lang="en-GB" sz="800" u="none" strike="noStrike" dirty="0">
                          <a:effectLst/>
                        </a:rPr>
                        <a:t> </a:t>
                      </a:r>
                      <a:r>
                        <a:rPr lang="en-GB" sz="800" u="none" strike="noStrike" dirty="0" err="1">
                          <a:effectLst/>
                        </a:rPr>
                        <a:t>Ket</a:t>
                      </a:r>
                      <a:r>
                        <a:rPr lang="en-GB" sz="800" u="none" strike="noStrike" dirty="0">
                          <a:effectLst/>
                        </a:rPr>
                        <a:t> : Unlimited Office 1 Mbps</a:t>
                      </a:r>
                      <a:endParaRPr lang="en-GB" sz="800" b="0" i="0" u="none" strike="noStrike" dirty="0">
                        <a:solidFill>
                          <a:srgbClr val="000000"/>
                        </a:solidFill>
                        <a:effectLst/>
                        <a:latin typeface="Calibri"/>
                      </a:endParaRPr>
                    </a:p>
                  </a:txBody>
                  <a:tcPr marL="7231" marR="7231" marT="7231" marB="0" anchor="b"/>
                </a:tc>
                <a:tc>
                  <a:txBody>
                    <a:bodyPr/>
                    <a:lstStyle/>
                    <a:p>
                      <a:pPr algn="l" fontAlgn="b"/>
                      <a:r>
                        <a:rPr lang="en-US" sz="800" u="none" strike="noStrike" dirty="0">
                          <a:effectLst/>
                        </a:rPr>
                        <a:t> </a:t>
                      </a:r>
                      <a:endParaRPr lang="en-US" sz="800" b="0" i="0" u="none" strike="noStrike" dirty="0">
                        <a:solidFill>
                          <a:srgbClr val="000000"/>
                        </a:solidFill>
                        <a:effectLst/>
                        <a:latin typeface="Calibri"/>
                      </a:endParaRPr>
                    </a:p>
                  </a:txBody>
                  <a:tcPr marL="7231" marR="7231" marT="7231" marB="0" anchor="b"/>
                </a:tc>
                <a:tc>
                  <a:txBody>
                    <a:bodyPr/>
                    <a:lstStyle/>
                    <a:p>
                      <a:pPr algn="ctr" fontAlgn="ctr"/>
                      <a:r>
                        <a:rPr lang="en-US" sz="800" u="none" strike="noStrike">
                          <a:effectLst/>
                        </a:rPr>
                        <a:t>8 Area</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750,000 </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6,000,000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261750">
                <a:tc gridSpan="4">
                  <a:txBody>
                    <a:bodyPr/>
                    <a:lstStyle/>
                    <a:p>
                      <a:pPr algn="ctr" fontAlgn="b"/>
                      <a:r>
                        <a:rPr lang="en-US" sz="800" u="none" strike="noStrike" dirty="0">
                          <a:effectLst/>
                        </a:rPr>
                        <a:t>GRAND TOTAL</a:t>
                      </a:r>
                      <a:endParaRPr lang="en-US" sz="800" b="0" i="0" u="none" strike="noStrike" dirty="0">
                        <a:solidFill>
                          <a:srgbClr val="000000"/>
                        </a:solidFill>
                        <a:effectLst/>
                        <a:latin typeface="Calibri"/>
                      </a:endParaRPr>
                    </a:p>
                  </a:txBody>
                  <a:tcPr marL="7231" marR="7231" marT="7231"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u="none" strike="noStrike">
                          <a:effectLst/>
                        </a:rPr>
                        <a:t> Rp                                         146,967,800 </a:t>
                      </a:r>
                      <a:endParaRPr lang="en-US" sz="800" b="1" i="0" u="none" strike="noStrike">
                        <a:solidFill>
                          <a:srgbClr val="000000"/>
                        </a:solidFill>
                        <a:effectLst/>
                        <a:latin typeface="Calibri"/>
                      </a:endParaRPr>
                    </a:p>
                  </a:txBody>
                  <a:tcPr marL="7231" marR="7231" marT="7231" marB="0" anchor="b"/>
                </a:tc>
                <a:tc hMerge="1">
                  <a:txBody>
                    <a:bodyPr/>
                    <a:lstStyle/>
                    <a:p>
                      <a:endParaRPr lang="en-US"/>
                    </a:p>
                  </a:txBody>
                  <a:tcPr/>
                </a:tc>
                <a:tc>
                  <a:txBody>
                    <a:bodyPr/>
                    <a:lstStyle/>
                    <a:p>
                      <a:pPr algn="l" fontAlgn="b"/>
                      <a:r>
                        <a:rPr lang="en-US" sz="800" u="none" strike="noStrike" dirty="0">
                          <a:effectLst/>
                        </a:rPr>
                        <a:t> </a:t>
                      </a:r>
                      <a:endParaRPr lang="en-US" sz="800" b="0" i="0" u="none" strike="noStrike" dirty="0">
                        <a:solidFill>
                          <a:srgbClr val="000000"/>
                        </a:solidFill>
                        <a:effectLst/>
                        <a:latin typeface="Calibri"/>
                      </a:endParaRPr>
                    </a:p>
                  </a:txBody>
                  <a:tcPr marL="7231" marR="7231" marT="7231" marB="0" anchor="b"/>
                </a:tc>
              </a:tr>
            </a:tbl>
          </a:graphicData>
        </a:graphic>
      </p:graphicFrame>
      <p:sp>
        <p:nvSpPr>
          <p:cNvPr id="9"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10" name="Title 4"/>
          <p:cNvSpPr txBox="1">
            <a:spLocks/>
          </p:cNvSpPr>
          <p:nvPr/>
        </p:nvSpPr>
        <p:spPr>
          <a:xfrm>
            <a:off x="899592" y="1620418"/>
            <a:ext cx="4246240" cy="36842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d-ID" sz="1800" dirty="0" smtClean="0"/>
              <a:t>A.NON Personil</a:t>
            </a:r>
            <a:endParaRPr lang="en-US" sz="1800" dirty="0"/>
          </a:p>
        </p:txBody>
      </p:sp>
    </p:spTree>
    <p:extLst>
      <p:ext uri="{BB962C8B-B14F-4D97-AF65-F5344CB8AC3E}">
        <p14:creationId xmlns:p14="http://schemas.microsoft.com/office/powerpoint/2010/main" xmlns="" val="210268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B-II.ANALISA RESIKO</a:t>
            </a:r>
            <a:endParaRPr lang="en-US" sz="2800" dirty="0"/>
          </a:p>
        </p:txBody>
      </p:sp>
      <p:sp>
        <p:nvSpPr>
          <p:cNvPr id="7" name="TextBox 6"/>
          <p:cNvSpPr txBox="1"/>
          <p:nvPr/>
        </p:nvSpPr>
        <p:spPr>
          <a:xfrm>
            <a:off x="755576" y="1916832"/>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xmlns="" val="1602657630"/>
              </p:ext>
            </p:extLst>
          </p:nvPr>
        </p:nvGraphicFramePr>
        <p:xfrm>
          <a:off x="1416050" y="1819622"/>
          <a:ext cx="6311900" cy="4057650"/>
        </p:xfrm>
        <a:graphic>
          <a:graphicData uri="http://schemas.openxmlformats.org/drawingml/2006/table">
            <a:tbl>
              <a:tblPr>
                <a:tableStyleId>{5C22544A-7EE6-4342-B048-85BDC9FD1C3A}</a:tableStyleId>
              </a:tblPr>
              <a:tblGrid>
                <a:gridCol w="3289300"/>
                <a:gridCol w="3022600"/>
              </a:tblGrid>
              <a:tr h="323850">
                <a:tc>
                  <a:txBody>
                    <a:bodyPr/>
                    <a:lstStyle/>
                    <a:p>
                      <a:pPr algn="ctr" fontAlgn="b"/>
                      <a:r>
                        <a:rPr lang="en-US" sz="2000" b="0" u="none" strike="noStrike" dirty="0" err="1">
                          <a:solidFill>
                            <a:schemeClr val="tx1"/>
                          </a:solidFill>
                          <a:effectLst/>
                        </a:rPr>
                        <a:t>Risiko</a:t>
                      </a:r>
                      <a:endParaRPr lang="en-US" sz="2000" b="0" i="0" u="none" strike="noStrike" dirty="0">
                        <a:solidFill>
                          <a:schemeClr val="tx1"/>
                        </a:solidFill>
                        <a:effectLst/>
                        <a:latin typeface="Comic Sans MS"/>
                      </a:endParaRPr>
                    </a:p>
                  </a:txBody>
                  <a:tcPr marL="9525" marR="9525" marT="9525" marB="0" anchor="b">
                    <a:solidFill>
                      <a:schemeClr val="accent1">
                        <a:lumMod val="75000"/>
                      </a:schemeClr>
                    </a:solidFill>
                  </a:tcPr>
                </a:tc>
                <a:tc>
                  <a:txBody>
                    <a:bodyPr/>
                    <a:lstStyle/>
                    <a:p>
                      <a:pPr algn="ctr" fontAlgn="b"/>
                      <a:r>
                        <a:rPr lang="en-US" sz="2000" b="0" u="none" strike="noStrike" dirty="0" err="1">
                          <a:solidFill>
                            <a:schemeClr val="tx1"/>
                          </a:solidFill>
                          <a:effectLst/>
                        </a:rPr>
                        <a:t>Teknik</a:t>
                      </a:r>
                      <a:r>
                        <a:rPr lang="en-US" sz="2000" b="0" u="none" strike="noStrike" dirty="0">
                          <a:solidFill>
                            <a:schemeClr val="tx1"/>
                          </a:solidFill>
                          <a:effectLst/>
                        </a:rPr>
                        <a:t> </a:t>
                      </a:r>
                      <a:r>
                        <a:rPr lang="en-US" sz="2000" b="0" u="none" strike="noStrike" dirty="0" err="1">
                          <a:solidFill>
                            <a:schemeClr val="tx1"/>
                          </a:solidFill>
                          <a:effectLst/>
                        </a:rPr>
                        <a:t>mengurangi</a:t>
                      </a:r>
                      <a:r>
                        <a:rPr lang="en-US" sz="2000" b="0" u="none" strike="noStrike" dirty="0">
                          <a:solidFill>
                            <a:schemeClr val="tx1"/>
                          </a:solidFill>
                          <a:effectLst/>
                        </a:rPr>
                        <a:t> </a:t>
                      </a:r>
                      <a:r>
                        <a:rPr lang="en-US" sz="2000" b="0" u="none" strike="noStrike" dirty="0" err="1">
                          <a:solidFill>
                            <a:schemeClr val="tx1"/>
                          </a:solidFill>
                          <a:effectLst/>
                        </a:rPr>
                        <a:t>risiko</a:t>
                      </a:r>
                      <a:endParaRPr lang="en-US" sz="2000" b="0" i="0" u="none" strike="noStrike" dirty="0">
                        <a:solidFill>
                          <a:schemeClr val="tx1"/>
                        </a:solidFill>
                        <a:effectLst/>
                        <a:latin typeface="Comic Sans MS"/>
                      </a:endParaRPr>
                    </a:p>
                  </a:txBody>
                  <a:tcPr marL="9525" marR="9525" marT="9525" marB="0" anchor="b">
                    <a:solidFill>
                      <a:schemeClr val="accent1">
                        <a:lumMod val="75000"/>
                      </a:schemeClr>
                    </a:solidFill>
                  </a:tcPr>
                </a:tc>
              </a:tr>
              <a:tr h="200025">
                <a:tc rowSpan="5">
                  <a:txBody>
                    <a:bodyPr/>
                    <a:lstStyle/>
                    <a:p>
                      <a:pPr algn="ctr" fontAlgn="ctr"/>
                      <a:r>
                        <a:rPr lang="en-US" sz="1000" u="none" strike="noStrike" dirty="0" err="1">
                          <a:effectLst/>
                        </a:rPr>
                        <a:t>Kegagalan</a:t>
                      </a:r>
                      <a:r>
                        <a:rPr lang="en-US" sz="1000" u="none" strike="noStrike" dirty="0">
                          <a:effectLst/>
                        </a:rPr>
                        <a:t> </a:t>
                      </a:r>
                      <a:r>
                        <a:rPr lang="en-US" sz="1000" u="none" strike="noStrike" dirty="0" err="1">
                          <a:effectLst/>
                        </a:rPr>
                        <a:t>pada</a:t>
                      </a:r>
                      <a:r>
                        <a:rPr lang="en-US" sz="1000" u="none" strike="noStrike" dirty="0">
                          <a:effectLst/>
                        </a:rPr>
                        <a:t> </a:t>
                      </a:r>
                      <a:r>
                        <a:rPr lang="en-US" sz="1000" u="none" strike="noStrike" dirty="0" err="1">
                          <a:effectLst/>
                        </a:rPr>
                        <a:t>personil</a:t>
                      </a:r>
                      <a:endParaRPr lang="en-US" sz="1000" b="0" i="0" u="none" strike="noStrike" dirty="0">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Memperkerjakan staf yang handal</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Job matching</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Membangun tim</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sv-SE" sz="1000" u="none" strike="noStrike">
                          <a:effectLst/>
                        </a:rPr>
                        <a:t>·</a:t>
                      </a:r>
                      <a:r>
                        <a:rPr lang="sv-SE" sz="700" u="none" strike="noStrike">
                          <a:effectLst/>
                        </a:rPr>
                        <a:t>   </a:t>
                      </a:r>
                      <a:r>
                        <a:rPr lang="sv-SE" sz="1000" u="none" strike="noStrike">
                          <a:effectLst/>
                        </a:rPr>
                        <a:t>Mengadakan pelatihan dan peningkatan karir</a:t>
                      </a:r>
                      <a:endParaRPr lang="sv-SE"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Membuat jadwal lebih awal bagi personil utama</a:t>
                      </a:r>
                      <a:endParaRPr lang="en-US" sz="1000" b="0" i="0" u="none" strike="noStrike">
                        <a:solidFill>
                          <a:srgbClr val="000000"/>
                        </a:solidFill>
                        <a:effectLst/>
                        <a:latin typeface="Comic Sans MS"/>
                      </a:endParaRPr>
                    </a:p>
                  </a:txBody>
                  <a:tcPr marL="9525" marR="9525" marT="9525" marB="0" anchor="b"/>
                </a:tc>
              </a:tr>
              <a:tr h="200025">
                <a:tc rowSpan="5">
                  <a:txBody>
                    <a:bodyPr/>
                    <a:lstStyle/>
                    <a:p>
                      <a:pPr algn="ctr" fontAlgn="ctr"/>
                      <a:r>
                        <a:rPr lang="en-US" sz="1000" u="none" strike="noStrike">
                          <a:effectLst/>
                        </a:rPr>
                        <a:t>Estimasi biaya dan waktu yang tidak realistis</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Membuat beberapa estimasi</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Desain untuk biaya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Meningkatkan pengembangan</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Merekam dan menganalisa proyek sebelumnya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Standarisasi metode</a:t>
                      </a:r>
                      <a:endParaRPr lang="en-US" sz="1000" b="0" i="0" u="none" strike="noStrike">
                        <a:solidFill>
                          <a:srgbClr val="000000"/>
                        </a:solidFill>
                        <a:effectLst/>
                        <a:latin typeface="Comic Sans MS"/>
                      </a:endParaRPr>
                    </a:p>
                  </a:txBody>
                  <a:tcPr marL="9525" marR="9525" marT="9525" marB="0" anchor="b"/>
                </a:tc>
              </a:tr>
              <a:tr h="200025">
                <a:tc rowSpan="5">
                  <a:txBody>
                    <a:bodyPr/>
                    <a:lstStyle/>
                    <a:p>
                      <a:pPr algn="ctr" fontAlgn="ctr"/>
                      <a:r>
                        <a:rPr lang="en-US" sz="1000" u="none" strike="noStrike">
                          <a:effectLst/>
                        </a:rPr>
                        <a:t>Mengembangkan fungsi software yang salah</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Evaluasi proyek ditingkatkan</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Buat metode spesifikasi yang formal</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Survey pengguna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Buat prototype</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GB" sz="1000" u="none" strike="noStrike">
                          <a:effectLst/>
                        </a:rPr>
                        <a:t>·</a:t>
                      </a:r>
                      <a:r>
                        <a:rPr lang="en-GB" sz="700" u="none" strike="noStrike">
                          <a:effectLst/>
                        </a:rPr>
                        <a:t>   </a:t>
                      </a:r>
                      <a:r>
                        <a:rPr lang="en-GB" sz="1000" u="none" strike="noStrike">
                          <a:effectLst/>
                        </a:rPr>
                        <a:t>Buat user manual lebih awal</a:t>
                      </a:r>
                      <a:endParaRPr lang="en-GB" sz="1000" b="0" i="0" u="none" strike="noStrike">
                        <a:solidFill>
                          <a:srgbClr val="000000"/>
                        </a:solidFill>
                        <a:effectLst/>
                        <a:latin typeface="Comic Sans MS"/>
                      </a:endParaRPr>
                    </a:p>
                  </a:txBody>
                  <a:tcPr marL="9525" marR="9525" marT="9525" marB="0" anchor="b"/>
                </a:tc>
              </a:tr>
              <a:tr h="200025">
                <a:tc rowSpan="3">
                  <a:txBody>
                    <a:bodyPr/>
                    <a:lstStyle/>
                    <a:p>
                      <a:pPr algn="ctr" fontAlgn="ctr"/>
                      <a:r>
                        <a:rPr lang="en-US" sz="1000" u="none" strike="noStrike">
                          <a:effectLst/>
                        </a:rPr>
                        <a:t>Mengembangkan antarmuka pengguna yang salah</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Membuat prototype</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Analisis tugas</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dirty="0">
                          <a:effectLst/>
                        </a:rPr>
                        <a:t>·</a:t>
                      </a:r>
                      <a:r>
                        <a:rPr lang="en-US" sz="700" u="none" strike="noStrike" dirty="0">
                          <a:effectLst/>
                        </a:rPr>
                        <a:t>   </a:t>
                      </a:r>
                      <a:r>
                        <a:rPr lang="en-US" sz="1000" u="none" strike="noStrike" dirty="0" err="1">
                          <a:effectLst/>
                        </a:rPr>
                        <a:t>Keterlibatan</a:t>
                      </a:r>
                      <a:r>
                        <a:rPr lang="en-US" sz="1000" u="none" strike="noStrike" dirty="0">
                          <a:effectLst/>
                        </a:rPr>
                        <a:t> </a:t>
                      </a:r>
                      <a:r>
                        <a:rPr lang="en-US" sz="1000" u="none" strike="noStrike" dirty="0" err="1">
                          <a:effectLst/>
                        </a:rPr>
                        <a:t>pengguna</a:t>
                      </a:r>
                      <a:endParaRPr lang="en-US" sz="1000" b="0" i="0" u="none" strike="noStrike" dirty="0">
                        <a:solidFill>
                          <a:srgbClr val="000000"/>
                        </a:solidFill>
                        <a:effectLst/>
                        <a:latin typeface="Comic Sans MS"/>
                      </a:endParaRPr>
                    </a:p>
                  </a:txBody>
                  <a:tcPr marL="9525" marR="9525" marT="9525" marB="0" anchor="b"/>
                </a:tc>
              </a:tr>
            </a:tbl>
          </a:graphicData>
        </a:graphic>
      </p:graphicFrame>
    </p:spTree>
    <p:extLst>
      <p:ext uri="{BB962C8B-B14F-4D97-AF65-F5344CB8AC3E}">
        <p14:creationId xmlns:p14="http://schemas.microsoft.com/office/powerpoint/2010/main" xmlns="" val="226036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7" name="TextBox 6"/>
          <p:cNvSpPr txBox="1"/>
          <p:nvPr/>
        </p:nvSpPr>
        <p:spPr>
          <a:xfrm>
            <a:off x="755576" y="1916832"/>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xmlns="" val="2315778466"/>
              </p:ext>
            </p:extLst>
          </p:nvPr>
        </p:nvGraphicFramePr>
        <p:xfrm>
          <a:off x="1812779" y="1124744"/>
          <a:ext cx="5423517" cy="4525960"/>
        </p:xfrm>
        <a:graphic>
          <a:graphicData uri="http://schemas.openxmlformats.org/drawingml/2006/table">
            <a:tbl>
              <a:tblPr>
                <a:tableStyleId>{5C22544A-7EE6-4342-B048-85BDC9FD1C3A}</a:tableStyleId>
              </a:tblPr>
              <a:tblGrid>
                <a:gridCol w="2826340"/>
                <a:gridCol w="2597177"/>
              </a:tblGrid>
              <a:tr h="171872">
                <a:tc rowSpan="4">
                  <a:txBody>
                    <a:bodyPr/>
                    <a:lstStyle/>
                    <a:p>
                      <a:pPr algn="ctr" fontAlgn="ctr"/>
                      <a:r>
                        <a:rPr lang="en-US" sz="900" u="none" strike="noStrike" dirty="0">
                          <a:effectLst/>
                        </a:rPr>
                        <a:t>Gold plating</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Mengurangi kebutuhan</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Membuat prototype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biaya manfaat</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Desain biaya</a:t>
                      </a:r>
                      <a:endParaRPr lang="en-US"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a:effectLst/>
                        </a:rPr>
                        <a:t>Terlambat untuk mengubah kebutuhan</a:t>
                      </a:r>
                      <a:endParaRPr lang="en-US" sz="900" b="0" i="0" u="none" strike="noStrike">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Mengubah prosedur kendali</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Membatasi perubahan yang terlalu banyak</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Meningkatkan prototype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Meningkatkan pengembangan (akibat perubahan)</a:t>
                      </a:r>
                      <a:endParaRPr lang="en-US" sz="900" b="0" i="0" u="none" strike="noStrike">
                        <a:solidFill>
                          <a:srgbClr val="000000"/>
                        </a:solidFill>
                        <a:effectLst/>
                        <a:latin typeface="Comic Sans MS"/>
                      </a:endParaRPr>
                    </a:p>
                  </a:txBody>
                  <a:tcPr marL="8184" marR="8184" marT="8184" marB="0" anchor="b"/>
                </a:tc>
              </a:tr>
              <a:tr h="171872">
                <a:tc rowSpan="5">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pada</a:t>
                      </a:r>
                      <a:r>
                        <a:rPr lang="en-US" sz="900" u="none" strike="noStrike" dirty="0">
                          <a:effectLst/>
                        </a:rPr>
                        <a:t> </a:t>
                      </a:r>
                      <a:r>
                        <a:rPr lang="en-US" sz="900" u="none" strike="noStrike" dirty="0" err="1">
                          <a:effectLst/>
                        </a:rPr>
                        <a:t>komponen</a:t>
                      </a:r>
                      <a:r>
                        <a:rPr lang="en-US" sz="900" u="none" strike="noStrike" dirty="0">
                          <a:effectLst/>
                        </a:rPr>
                        <a:t> yang </a:t>
                      </a:r>
                      <a:r>
                        <a:rPr lang="en-US" sz="900" u="none" strike="noStrike" dirty="0" err="1">
                          <a:effectLst/>
                        </a:rPr>
                        <a:t>disuplai</a:t>
                      </a:r>
                      <a:r>
                        <a:rPr lang="en-US" sz="900" u="none" strike="noStrike" dirty="0">
                          <a:effectLst/>
                        </a:rPr>
                        <a:t> </a:t>
                      </a:r>
                      <a:r>
                        <a:rPr lang="en-US" sz="900" u="none" strike="noStrike" dirty="0" err="1">
                          <a:effectLst/>
                        </a:rPr>
                        <a:t>pihak</a:t>
                      </a:r>
                      <a:r>
                        <a:rPr lang="en-US" sz="900" u="none" strike="noStrike" dirty="0">
                          <a:effectLst/>
                        </a:rPr>
                        <a:t> </a:t>
                      </a:r>
                      <a:r>
                        <a:rPr lang="en-US" sz="900" u="none" strike="noStrike" dirty="0" err="1">
                          <a:effectLst/>
                        </a:rPr>
                        <a:t>eksternal</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Melakukan benchmarking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Inspeksi</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Spesifikasi formal</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Kontrak perjanjian</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fi-FI" sz="900" u="none" strike="noStrike">
                          <a:effectLst/>
                        </a:rPr>
                        <a:t>·</a:t>
                      </a:r>
                      <a:r>
                        <a:rPr lang="fi-FI" sz="600" u="none" strike="noStrike">
                          <a:effectLst/>
                        </a:rPr>
                        <a:t>   </a:t>
                      </a:r>
                      <a:r>
                        <a:rPr lang="fi-FI" sz="900" u="none" strike="noStrike">
                          <a:effectLst/>
                        </a:rPr>
                        <a:t>Prosedur dan sertifikasi jaminan kualitas</a:t>
                      </a:r>
                      <a:endParaRPr lang="fi-FI"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menjalankan</a:t>
                      </a:r>
                      <a:r>
                        <a:rPr lang="en-US" sz="900" u="none" strike="noStrike" dirty="0">
                          <a:effectLst/>
                        </a:rPr>
                        <a:t> </a:t>
                      </a:r>
                      <a:r>
                        <a:rPr lang="en-US" sz="900" u="none" strike="noStrike" dirty="0" err="1">
                          <a:effectLst/>
                        </a:rPr>
                        <a:t>tugas</a:t>
                      </a:r>
                      <a:r>
                        <a:rPr lang="en-US" sz="900" u="none" strike="noStrike" dirty="0">
                          <a:effectLst/>
                        </a:rPr>
                        <a:t> </a:t>
                      </a:r>
                      <a:r>
                        <a:rPr lang="en-US" sz="900" u="none" strike="noStrike" dirty="0" err="1">
                          <a:effectLst/>
                        </a:rPr>
                        <a:t>eksternal</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Prosedur jaminan kualitas</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Desain / prototype yang kompetitif</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Membangun tim</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Kontrak insentif</a:t>
                      </a:r>
                      <a:endParaRPr lang="en-US" sz="900" b="0" i="0" u="none" strike="noStrike">
                        <a:solidFill>
                          <a:srgbClr val="000000"/>
                        </a:solidFill>
                        <a:effectLst/>
                        <a:latin typeface="Comic Sans MS"/>
                      </a:endParaRPr>
                    </a:p>
                  </a:txBody>
                  <a:tcPr marL="8184" marR="8184" marT="8184" marB="0" anchor="b"/>
                </a:tc>
              </a:tr>
              <a:tr h="171872">
                <a:tc rowSpan="5">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kinerja</a:t>
                      </a:r>
                      <a:r>
                        <a:rPr lang="en-US" sz="900" u="none" strike="noStrike" dirty="0">
                          <a:effectLst/>
                        </a:rPr>
                        <a:t> real-time</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Simulasi</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Benchmarking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Prototipe</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Tuning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teknis</a:t>
                      </a:r>
                      <a:endParaRPr lang="en-US"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dirty="0" err="1">
                          <a:effectLst/>
                        </a:rPr>
                        <a:t>Pengembangnya</a:t>
                      </a:r>
                      <a:r>
                        <a:rPr lang="en-US" sz="900" u="none" strike="noStrike" dirty="0">
                          <a:effectLst/>
                        </a:rPr>
                        <a:t> </a:t>
                      </a:r>
                      <a:r>
                        <a:rPr lang="en-US" sz="900" u="none" strike="noStrike" dirty="0" err="1">
                          <a:effectLst/>
                        </a:rPr>
                        <a:t>terlalu</a:t>
                      </a:r>
                      <a:r>
                        <a:rPr lang="en-US" sz="900" u="none" strike="noStrike" dirty="0">
                          <a:effectLst/>
                        </a:rPr>
                        <a:t> </a:t>
                      </a:r>
                      <a:r>
                        <a:rPr lang="en-US" sz="900" u="none" strike="noStrike" dirty="0" err="1">
                          <a:effectLst/>
                        </a:rPr>
                        <a:t>sulit</a:t>
                      </a:r>
                      <a:r>
                        <a:rPr lang="en-US" sz="900" u="none" strike="noStrike" dirty="0">
                          <a:effectLst/>
                        </a:rPr>
                        <a:t> </a:t>
                      </a:r>
                      <a:r>
                        <a:rPr lang="en-US" sz="900" u="none" strike="noStrike" dirty="0" err="1">
                          <a:effectLst/>
                        </a:rPr>
                        <a:t>secara</a:t>
                      </a:r>
                      <a:r>
                        <a:rPr lang="en-US" sz="900" u="none" strike="noStrike" dirty="0">
                          <a:effectLst/>
                        </a:rPr>
                        <a:t> </a:t>
                      </a:r>
                      <a:r>
                        <a:rPr lang="en-US" sz="900" u="none" strike="noStrike" dirty="0" err="1">
                          <a:effectLst/>
                        </a:rPr>
                        <a:t>teknis</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Analisa teknis</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biaya manfaat</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Prototipe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dirty="0">
                          <a:effectLst/>
                        </a:rPr>
                        <a:t>·</a:t>
                      </a:r>
                      <a:r>
                        <a:rPr lang="en-US" sz="600" u="none" strike="noStrike" dirty="0">
                          <a:effectLst/>
                        </a:rPr>
                        <a:t>   </a:t>
                      </a:r>
                      <a:r>
                        <a:rPr lang="en-US" sz="900" u="none" strike="noStrike" dirty="0" err="1">
                          <a:effectLst/>
                        </a:rPr>
                        <a:t>Melatih</a:t>
                      </a:r>
                      <a:r>
                        <a:rPr lang="en-US" sz="900" u="none" strike="noStrike" dirty="0">
                          <a:effectLst/>
                        </a:rPr>
                        <a:t> </a:t>
                      </a:r>
                      <a:r>
                        <a:rPr lang="en-US" sz="900" u="none" strike="noStrike" dirty="0" err="1">
                          <a:effectLst/>
                        </a:rPr>
                        <a:t>dan</a:t>
                      </a:r>
                      <a:r>
                        <a:rPr lang="en-US" sz="900" u="none" strike="noStrike" dirty="0">
                          <a:effectLst/>
                        </a:rPr>
                        <a:t> </a:t>
                      </a:r>
                      <a:r>
                        <a:rPr lang="en-US" sz="900" u="none" strike="noStrike" dirty="0" err="1">
                          <a:effectLst/>
                        </a:rPr>
                        <a:t>mengembangkan</a:t>
                      </a:r>
                      <a:r>
                        <a:rPr lang="en-US" sz="900" u="none" strike="noStrike" dirty="0">
                          <a:effectLst/>
                        </a:rPr>
                        <a:t> </a:t>
                      </a:r>
                      <a:r>
                        <a:rPr lang="en-US" sz="900" u="none" strike="noStrike" dirty="0" err="1">
                          <a:effectLst/>
                        </a:rPr>
                        <a:t>staf</a:t>
                      </a:r>
                      <a:endParaRPr lang="en-US" sz="900" b="0" i="0" u="none" strike="noStrike" dirty="0">
                        <a:solidFill>
                          <a:srgbClr val="000000"/>
                        </a:solidFill>
                        <a:effectLst/>
                        <a:latin typeface="Comic Sans MS"/>
                      </a:endParaRPr>
                    </a:p>
                  </a:txBody>
                  <a:tcPr marL="8184" marR="8184" marT="8184" marB="0" anchor="b"/>
                </a:tc>
              </a:tr>
            </a:tbl>
          </a:graphicData>
        </a:graphic>
      </p:graphicFrame>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7456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B-III.SPESIFIKASI</a:t>
            </a:r>
            <a:endParaRPr lang="en-US" sz="2800" dirty="0"/>
          </a:p>
        </p:txBody>
      </p:sp>
      <p:sp>
        <p:nvSpPr>
          <p:cNvPr id="7" name="TextBox 6"/>
          <p:cNvSpPr txBox="1"/>
          <p:nvPr/>
        </p:nvSpPr>
        <p:spPr>
          <a:xfrm>
            <a:off x="755576" y="1916832"/>
            <a:ext cx="7626075" cy="3231654"/>
          </a:xfrm>
          <a:prstGeom prst="rect">
            <a:avLst/>
          </a:prstGeom>
          <a:noFill/>
        </p:spPr>
        <p:txBody>
          <a:bodyPr wrap="square" rtlCol="0">
            <a:spAutoFit/>
          </a:bodyPr>
          <a:lstStyle/>
          <a:p>
            <a:r>
              <a:rPr lang="id-ID" dirty="0"/>
              <a:t>Tujuan Aplikasi ini dibuat: </a:t>
            </a:r>
          </a:p>
          <a:p>
            <a:r>
              <a:rPr lang="id-ID" dirty="0"/>
              <a:t>	- Memperbaharui sistem tentang cara penyerahan data yang terkait ke induk </a:t>
            </a:r>
            <a:r>
              <a:rPr lang="id-ID" dirty="0" smtClean="0"/>
              <a:t>	  perusahaan</a:t>
            </a:r>
            <a:endParaRPr lang="id-ID" dirty="0"/>
          </a:p>
          <a:p>
            <a:r>
              <a:rPr lang="id-ID" dirty="0"/>
              <a:t>	- Membuat atau mengolah Laporan/data dengan mudah dan cepat</a:t>
            </a:r>
          </a:p>
          <a:p>
            <a:r>
              <a:rPr lang="id-ID" dirty="0"/>
              <a:t>	- Melihat Statistik</a:t>
            </a:r>
          </a:p>
          <a:p>
            <a:endParaRPr lang="id-ID" dirty="0"/>
          </a:p>
          <a:p>
            <a:r>
              <a:rPr lang="id-ID" dirty="0"/>
              <a:t>Kendala Pengembangan:</a:t>
            </a:r>
          </a:p>
          <a:p>
            <a:r>
              <a:rPr lang="id-ID" dirty="0"/>
              <a:t>	- </a:t>
            </a:r>
            <a:r>
              <a:rPr lang="id-ID" dirty="0" smtClean="0"/>
              <a:t>Belum </a:t>
            </a:r>
            <a:r>
              <a:rPr lang="id-ID" dirty="0"/>
              <a:t>terintegrasi ke data induk</a:t>
            </a:r>
          </a:p>
          <a:p>
            <a:r>
              <a:rPr lang="id-ID" dirty="0"/>
              <a:t>	- </a:t>
            </a:r>
            <a:r>
              <a:rPr lang="id-ID" dirty="0" smtClean="0"/>
              <a:t>Waktu </a:t>
            </a:r>
            <a:r>
              <a:rPr lang="id-ID" dirty="0"/>
              <a:t>yg relatif cepat</a:t>
            </a:r>
          </a:p>
          <a:p>
            <a:r>
              <a:rPr lang="id-ID" dirty="0"/>
              <a:t>	- </a:t>
            </a:r>
            <a:r>
              <a:rPr lang="id-ID" dirty="0" smtClean="0"/>
              <a:t>Bisnis </a:t>
            </a:r>
            <a:r>
              <a:rPr lang="id-ID" dirty="0"/>
              <a:t>proses yang kompleks</a:t>
            </a:r>
          </a:p>
          <a:p>
            <a:endParaRPr lang="en-US" sz="2400" dirty="0"/>
          </a:p>
        </p:txBody>
      </p:sp>
    </p:spTree>
    <p:extLst>
      <p:ext uri="{BB962C8B-B14F-4D97-AF65-F5344CB8AC3E}">
        <p14:creationId xmlns:p14="http://schemas.microsoft.com/office/powerpoint/2010/main" xmlns="" val="286642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7" y="548680"/>
            <a:ext cx="7626075" cy="5632311"/>
          </a:xfrm>
          <a:prstGeom prst="rect">
            <a:avLst/>
          </a:prstGeom>
          <a:noFill/>
        </p:spPr>
        <p:txBody>
          <a:bodyPr wrap="square" rtlCol="0">
            <a:spAutoFit/>
          </a:bodyPr>
          <a:lstStyle/>
          <a:p>
            <a:r>
              <a:rPr lang="id-ID" dirty="0"/>
              <a:t>Aplikasi yang kami rancang berbasis Web Base dengan metode Client Server.</a:t>
            </a:r>
          </a:p>
          <a:p>
            <a:endParaRPr lang="id-ID" dirty="0"/>
          </a:p>
          <a:p>
            <a:r>
              <a:rPr lang="id-ID" dirty="0"/>
              <a:t>Mengapa kita memilih Web Base ?</a:t>
            </a:r>
          </a:p>
          <a:p>
            <a:r>
              <a:rPr lang="id-ID" dirty="0"/>
              <a:t>	- Multi platform &amp; OS</a:t>
            </a:r>
          </a:p>
          <a:p>
            <a:r>
              <a:rPr lang="id-ID" dirty="0"/>
              <a:t>	- Bisa Berjalan Tanpa Instalasi</a:t>
            </a:r>
          </a:p>
          <a:p>
            <a:r>
              <a:rPr lang="id-ID" dirty="0"/>
              <a:t>	- Mudah Maintenance/Update</a:t>
            </a:r>
          </a:p>
          <a:p>
            <a:r>
              <a:rPr lang="id-ID" dirty="0"/>
              <a:t>	- Client tidak memerlukan spek yang tinggi untuk mengaksesnya</a:t>
            </a:r>
          </a:p>
          <a:p>
            <a:r>
              <a:rPr lang="id-ID" dirty="0"/>
              <a:t>	- dll.</a:t>
            </a:r>
          </a:p>
          <a:p>
            <a:endParaRPr lang="id-ID" dirty="0"/>
          </a:p>
          <a:p>
            <a:r>
              <a:rPr lang="id-ID" dirty="0"/>
              <a:t>Yang dibutuhkan untuk membangunnya:</a:t>
            </a:r>
          </a:p>
          <a:p>
            <a:r>
              <a:rPr lang="id-ID" dirty="0"/>
              <a:t>	- XAMPP (package) </a:t>
            </a:r>
          </a:p>
          <a:p>
            <a:r>
              <a:rPr lang="id-ID" dirty="0"/>
              <a:t>		- Apache </a:t>
            </a:r>
          </a:p>
          <a:p>
            <a:r>
              <a:rPr lang="id-ID" dirty="0"/>
              <a:t>		- PHP</a:t>
            </a:r>
          </a:p>
          <a:p>
            <a:r>
              <a:rPr lang="id-ID" dirty="0"/>
              <a:t>		- Mysql</a:t>
            </a:r>
          </a:p>
          <a:p>
            <a:r>
              <a:rPr lang="id-ID" dirty="0"/>
              <a:t>		- dll.</a:t>
            </a:r>
          </a:p>
          <a:p>
            <a:endParaRPr lang="id-ID" dirty="0"/>
          </a:p>
          <a:p>
            <a:r>
              <a:rPr lang="id-ID" dirty="0"/>
              <a:t>Yang dibutuhkan untuk mengaksesnya:</a:t>
            </a:r>
          </a:p>
          <a:p>
            <a:r>
              <a:rPr lang="id-ID" dirty="0"/>
              <a:t>	- Browser</a:t>
            </a:r>
          </a:p>
          <a:p>
            <a:r>
              <a:rPr lang="id-ID" dirty="0"/>
              <a:t>	- Koneksi Internet (opsional)</a:t>
            </a:r>
          </a:p>
          <a:p>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7" name="Subtitle 2"/>
          <p:cNvSpPr txBox="1">
            <a:spLocks/>
          </p:cNvSpPr>
          <p:nvPr/>
        </p:nvSpPr>
        <p:spPr>
          <a:xfrm>
            <a:off x="4788024" y="6021288"/>
            <a:ext cx="4355976" cy="836713"/>
          </a:xfrm>
          <a:prstGeom prst="rect">
            <a:avLst/>
          </a:prstGeom>
        </p:spPr>
        <p:txBody>
          <a:bodyPr>
            <a:normAutofit fontScale="925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id-ID" sz="1900" b="1" dirty="0">
                <a:solidFill>
                  <a:srgbClr val="FFC000"/>
                </a:solidFill>
              </a:rPr>
              <a:t>Software Engineering</a:t>
            </a:r>
          </a:p>
          <a:p>
            <a:pPr marL="0" indent="0" algn="r">
              <a:buNone/>
            </a:pPr>
            <a:r>
              <a:rPr lang="id-ID" sz="1900" b="1" dirty="0">
                <a:solidFill>
                  <a:srgbClr val="FFC000"/>
                </a:solidFill>
              </a:rPr>
              <a:t>Information System, Mercubuana University</a:t>
            </a:r>
            <a:endParaRPr lang="id-ID" sz="1900" b="1" dirty="0" smtClean="0">
              <a:solidFill>
                <a:srgbClr val="FFC000"/>
              </a:solidFill>
            </a:endParaRPr>
          </a:p>
          <a:p>
            <a:endParaRPr lang="id-ID" dirty="0" smtClean="0"/>
          </a:p>
          <a:p>
            <a:endParaRPr lang="en-US"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1859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B-Iv.DESAIN</a:t>
            </a:r>
            <a:endParaRPr lang="en-US" sz="2800" dirty="0"/>
          </a:p>
        </p:txBody>
      </p:sp>
      <p:sp>
        <p:nvSpPr>
          <p:cNvPr id="7" name="TextBox 6"/>
          <p:cNvSpPr txBox="1"/>
          <p:nvPr/>
        </p:nvSpPr>
        <p:spPr>
          <a:xfrm>
            <a:off x="726395" y="1916832"/>
            <a:ext cx="7626075" cy="1200329"/>
          </a:xfrm>
          <a:prstGeom prst="rect">
            <a:avLst/>
          </a:prstGeom>
          <a:noFill/>
        </p:spPr>
        <p:txBody>
          <a:bodyPr wrap="square" rtlCol="0">
            <a:spAutoFit/>
          </a:bodyPr>
          <a:lstStyle/>
          <a:p>
            <a:pPr marL="342900" indent="-342900">
              <a:buFontTx/>
              <a:buChar char="-"/>
            </a:pPr>
            <a:r>
              <a:rPr lang="id-ID" sz="2400" dirty="0" smtClean="0"/>
              <a:t>Application Design [Klik Here !!]</a:t>
            </a:r>
          </a:p>
          <a:p>
            <a:pPr marL="342900" indent="-342900">
              <a:buFontTx/>
              <a:buChar char="-"/>
            </a:pPr>
            <a:r>
              <a:rPr lang="id-ID" sz="2400" dirty="0" smtClean="0"/>
              <a:t>Data Flow Diagram </a:t>
            </a:r>
            <a:r>
              <a:rPr lang="id-ID" sz="2400" dirty="0" smtClean="0">
                <a:hlinkClick r:id="rId3" action="ppaction://hlinkfile"/>
              </a:rPr>
              <a:t>[Klik Here !!]</a:t>
            </a:r>
            <a:endParaRPr lang="id-ID" sz="2400" dirty="0" smtClean="0"/>
          </a:p>
          <a:p>
            <a:pPr marL="342900" indent="-342900">
              <a:buFontTx/>
              <a:buChar char="-"/>
            </a:pPr>
            <a:r>
              <a:rPr lang="id-ID" sz="2400" dirty="0" smtClean="0"/>
              <a:t>Database </a:t>
            </a:r>
            <a:r>
              <a:rPr lang="id-ID" sz="2400" dirty="0"/>
              <a:t>Design </a:t>
            </a:r>
            <a:r>
              <a:rPr lang="id-ID" sz="2400" dirty="0">
                <a:hlinkClick r:id="rId4" action="ppaction://hlinkfile"/>
              </a:rPr>
              <a:t>[Klik Here !!]</a:t>
            </a:r>
            <a:r>
              <a:rPr lang="id-ID" sz="2400" dirty="0">
                <a:hlinkClick r:id="rId5" action="ppaction://hlinkfile"/>
              </a:rPr>
              <a:t> </a:t>
            </a:r>
            <a:r>
              <a:rPr lang="id-ID" sz="2400" dirty="0" smtClean="0"/>
              <a:t>lebih lengkapnya </a:t>
            </a:r>
            <a:r>
              <a:rPr lang="id-ID" sz="2400" dirty="0">
                <a:hlinkClick r:id="rId6" action="ppaction://hlinkfile"/>
              </a:rPr>
              <a:t>[Klik Here !!]</a:t>
            </a:r>
            <a:endParaRPr lang="en-US" sz="2400" dirty="0"/>
          </a:p>
        </p:txBody>
      </p:sp>
      <p:sp>
        <p:nvSpPr>
          <p:cNvPr id="6" name="Left Arrow 5">
            <a:hlinkClick r:id="rId7"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96700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B-v.PENGKODEAN	</a:t>
            </a:r>
            <a:endParaRPr lang="en-US" sz="2800" dirty="0"/>
          </a:p>
        </p:txBody>
      </p:sp>
      <p:sp>
        <p:nvSpPr>
          <p:cNvPr id="7" name="TextBox 6"/>
          <p:cNvSpPr txBox="1"/>
          <p:nvPr/>
        </p:nvSpPr>
        <p:spPr>
          <a:xfrm>
            <a:off x="755576" y="1916832"/>
            <a:ext cx="7626075" cy="2400657"/>
          </a:xfrm>
          <a:prstGeom prst="rect">
            <a:avLst/>
          </a:prstGeom>
          <a:noFill/>
        </p:spPr>
        <p:txBody>
          <a:bodyPr wrap="square" rtlCol="0">
            <a:spAutoFit/>
          </a:bodyPr>
          <a:lstStyle/>
          <a:p>
            <a:r>
              <a:rPr lang="id-ID" dirty="0"/>
              <a:t>Kami Menggunakan konsep MVC (Model, View, Controller) pada aplikasi yg kami buat.</a:t>
            </a:r>
          </a:p>
          <a:p>
            <a:r>
              <a:rPr lang="id-ID" dirty="0"/>
              <a:t>Adapun Berbagai Bahasa Pemograman yang kami gunakan yaitu:</a:t>
            </a:r>
          </a:p>
          <a:p>
            <a:r>
              <a:rPr lang="id-ID" dirty="0"/>
              <a:t>	- HTML</a:t>
            </a:r>
          </a:p>
          <a:p>
            <a:r>
              <a:rPr lang="en-GB" dirty="0"/>
              <a:t>	- PHP (Hypertext </a:t>
            </a:r>
            <a:r>
              <a:rPr lang="en-GB" dirty="0" err="1"/>
              <a:t>Preprocessor</a:t>
            </a:r>
            <a:r>
              <a:rPr lang="en-GB" dirty="0"/>
              <a:t>) </a:t>
            </a:r>
            <a:r>
              <a:rPr lang="en-GB" dirty="0" err="1"/>
              <a:t>Sebagai</a:t>
            </a:r>
            <a:r>
              <a:rPr lang="en-GB" dirty="0"/>
              <a:t> Scripting di </a:t>
            </a:r>
            <a:r>
              <a:rPr lang="en-GB" dirty="0" err="1"/>
              <a:t>sisi</a:t>
            </a:r>
            <a:r>
              <a:rPr lang="en-GB" dirty="0"/>
              <a:t> Service/Backend</a:t>
            </a:r>
          </a:p>
          <a:p>
            <a:r>
              <a:rPr lang="id-ID" dirty="0"/>
              <a:t>	- Framework Javascript Dojo sebagai source untuk membantu pembuatan desain User Interfaces</a:t>
            </a:r>
          </a:p>
          <a:p>
            <a:r>
              <a:rPr lang="id-ID" dirty="0"/>
              <a:t>	- Mysql sebagai database</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70800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827584" y="980728"/>
            <a:ext cx="7772400" cy="1109985"/>
          </a:xfrm>
        </p:spPr>
        <p:txBody>
          <a:bodyPr/>
          <a:lstStyle/>
          <a:p>
            <a:r>
              <a:rPr lang="id-ID" dirty="0" smtClean="0"/>
              <a:t>PEYEDIAAN DATA PEMAKAIAN GAS PELANGGAN</a:t>
            </a:r>
            <a:endParaRPr lang="en-US" dirty="0"/>
          </a:p>
        </p:txBody>
      </p:sp>
      <p:sp>
        <p:nvSpPr>
          <p:cNvPr id="7" name="TextBox 6"/>
          <p:cNvSpPr txBox="1"/>
          <p:nvPr/>
        </p:nvSpPr>
        <p:spPr>
          <a:xfrm>
            <a:off x="323528" y="2492896"/>
            <a:ext cx="3528392" cy="461665"/>
          </a:xfrm>
          <a:prstGeom prst="rect">
            <a:avLst/>
          </a:prstGeom>
          <a:noFill/>
        </p:spPr>
        <p:txBody>
          <a:bodyPr wrap="square" rtlCol="0">
            <a:spAutoFit/>
          </a:bodyPr>
          <a:lstStyle/>
          <a:p>
            <a:r>
              <a:rPr lang="id-ID" sz="2400" dirty="0" smtClean="0"/>
              <a:t>Anggota Kelompok :</a:t>
            </a:r>
            <a:endParaRPr lang="en-US" sz="2400" dirty="0"/>
          </a:p>
        </p:txBody>
      </p:sp>
      <p:sp>
        <p:nvSpPr>
          <p:cNvPr id="8" name="TextBox 7"/>
          <p:cNvSpPr txBox="1"/>
          <p:nvPr/>
        </p:nvSpPr>
        <p:spPr>
          <a:xfrm>
            <a:off x="1763688" y="3106961"/>
            <a:ext cx="3528392" cy="1569660"/>
          </a:xfrm>
          <a:prstGeom prst="rect">
            <a:avLst/>
          </a:prstGeom>
          <a:noFill/>
        </p:spPr>
        <p:txBody>
          <a:bodyPr wrap="square" rtlCol="0">
            <a:spAutoFit/>
          </a:bodyPr>
          <a:lstStyle/>
          <a:p>
            <a:pPr marL="342900" indent="-342900">
              <a:buFont typeface="Wingdings" pitchFamily="2" charset="2"/>
              <a:buChar char="v"/>
            </a:pPr>
            <a:r>
              <a:rPr lang="id-ID" sz="2400" dirty="0" smtClean="0"/>
              <a:t>Rizky Pratama (Ketua)</a:t>
            </a:r>
          </a:p>
          <a:p>
            <a:pPr marL="342900" indent="-342900">
              <a:buFont typeface="Wingdings" pitchFamily="2" charset="2"/>
              <a:buChar char="v"/>
            </a:pPr>
            <a:r>
              <a:rPr lang="id-ID" sz="2400" dirty="0" smtClean="0"/>
              <a:t>Cindy</a:t>
            </a:r>
          </a:p>
          <a:p>
            <a:pPr marL="342900" indent="-342900">
              <a:buFont typeface="Wingdings" pitchFamily="2" charset="2"/>
              <a:buChar char="v"/>
            </a:pPr>
            <a:r>
              <a:rPr lang="id-ID" sz="2400" dirty="0" smtClean="0"/>
              <a:t>Feldy Yusuf</a:t>
            </a:r>
          </a:p>
          <a:p>
            <a:pPr marL="342900" indent="-342900">
              <a:buFont typeface="Wingdings" pitchFamily="2" charset="2"/>
              <a:buChar char="v"/>
            </a:pPr>
            <a:r>
              <a:rPr lang="id-ID" sz="2400" dirty="0" smtClean="0"/>
              <a:t>Muhammad Okta</a:t>
            </a:r>
            <a:endParaRPr lang="en-US" sz="2400" dirty="0"/>
          </a:p>
        </p:txBody>
      </p:sp>
    </p:spTree>
    <p:extLst>
      <p:ext uri="{BB962C8B-B14F-4D97-AF65-F5344CB8AC3E}">
        <p14:creationId xmlns:p14="http://schemas.microsoft.com/office/powerpoint/2010/main" xmlns="" val="322391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B-vI.PENGUJIAN</a:t>
            </a:r>
            <a:endParaRPr lang="en-US" sz="2800" dirty="0"/>
          </a:p>
        </p:txBody>
      </p:sp>
      <p:sp>
        <p:nvSpPr>
          <p:cNvPr id="7" name="TextBox 6"/>
          <p:cNvSpPr txBox="1"/>
          <p:nvPr/>
        </p:nvSpPr>
        <p:spPr>
          <a:xfrm>
            <a:off x="755576" y="1916832"/>
            <a:ext cx="7626075" cy="2954655"/>
          </a:xfrm>
          <a:prstGeom prst="rect">
            <a:avLst/>
          </a:prstGeom>
          <a:noFill/>
        </p:spPr>
        <p:txBody>
          <a:bodyPr wrap="square" rtlCol="0">
            <a:spAutoFit/>
          </a:bodyPr>
          <a:lstStyle/>
          <a:p>
            <a:r>
              <a:rPr lang="id-ID" dirty="0"/>
              <a:t>1. PENGUJIAN UNIT</a:t>
            </a:r>
            <a:br>
              <a:rPr lang="id-ID" dirty="0"/>
            </a:br>
            <a:r>
              <a:rPr lang="id-ID" dirty="0"/>
              <a:t>Unit testing (uji coba unit) fokusnya pada usaha verifikasi pada unit terkecil dari desain perangkat lunak, yakni modul. Uji coba unit selalu berorientasi pada white box testing dan dapat dikerjakan paralel atau beruntun dengan modul lainnya.</a:t>
            </a:r>
            <a:br>
              <a:rPr lang="id-ID" dirty="0"/>
            </a:br>
            <a:r>
              <a:rPr lang="id-ID" dirty="0"/>
              <a:t/>
            </a:r>
            <a:br>
              <a:rPr lang="id-ID" dirty="0"/>
            </a:br>
            <a:r>
              <a:rPr lang="id-ID" dirty="0"/>
              <a:t>2. PENGUJIAN INTEGRASI</a:t>
            </a:r>
            <a:br>
              <a:rPr lang="id-ID" dirty="0"/>
            </a:br>
            <a:r>
              <a:rPr lang="id-ID" dirty="0"/>
              <a:t>Pengujian terintegrasi </a:t>
            </a:r>
            <a:r>
              <a:rPr lang="id-ID" dirty="0" smtClean="0"/>
              <a:t>adalah </a:t>
            </a:r>
            <a:r>
              <a:rPr lang="id-ID" dirty="0"/>
              <a:t>teknik yg sistematis untuk penyusunan struktur program, pada saat bersamaan dikerjakan uji coba untuk memeriksa kesalahan yg nantinya digabungkan dengan interface.</a:t>
            </a:r>
            <a:r>
              <a:rPr lang="id-ID" sz="2400" dirty="0"/>
              <a:t/>
            </a:r>
            <a:br>
              <a:rPr lang="id-ID" sz="2400" dirty="0"/>
            </a:br>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35989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B-vII.COSTUMER EVALUATION</a:t>
            </a:r>
            <a:endParaRPr lang="en-US" sz="2800" dirty="0"/>
          </a:p>
        </p:txBody>
      </p:sp>
      <p:sp>
        <p:nvSpPr>
          <p:cNvPr id="7" name="TextBox 6"/>
          <p:cNvSpPr txBox="1"/>
          <p:nvPr/>
        </p:nvSpPr>
        <p:spPr>
          <a:xfrm>
            <a:off x="755576" y="1916832"/>
            <a:ext cx="7626075" cy="2400657"/>
          </a:xfrm>
          <a:prstGeom prst="rect">
            <a:avLst/>
          </a:prstGeom>
          <a:noFill/>
        </p:spPr>
        <p:txBody>
          <a:bodyPr wrap="square" rtlCol="0">
            <a:spAutoFit/>
          </a:bodyPr>
          <a:lstStyle/>
          <a:p>
            <a:r>
              <a:rPr lang="id-ID" dirty="0" smtClean="0"/>
              <a:t>Pada tahap ini adalah tahap sebelum finalisasi(cutt off) dilakukan. Dalam proses costumer evaluation management akan dihadapkan dengan perubahan permintaan (</a:t>
            </a:r>
            <a:r>
              <a:rPr lang="id-ID" i="1" dirty="0" smtClean="0"/>
              <a:t>change request</a:t>
            </a:r>
            <a:r>
              <a:rPr lang="id-ID" dirty="0" smtClean="0"/>
              <a:t>) yang terjadi sebelum finalisasi (</a:t>
            </a:r>
            <a:r>
              <a:rPr lang="id-ID" i="1" dirty="0" smtClean="0"/>
              <a:t>cut off</a:t>
            </a:r>
            <a:r>
              <a:rPr lang="id-ID" dirty="0" smtClean="0"/>
              <a:t>).</a:t>
            </a:r>
          </a:p>
          <a:p>
            <a:endParaRPr lang="id-ID" dirty="0"/>
          </a:p>
          <a:p>
            <a:r>
              <a:rPr lang="id-ID" dirty="0" smtClean="0"/>
              <a:t>Adapun perubahan yang terjadi dalam proses costumer evaluation adalah :</a:t>
            </a:r>
          </a:p>
          <a:p>
            <a:r>
              <a:rPr lang="id-ID" dirty="0"/>
              <a:t>	</a:t>
            </a:r>
            <a:r>
              <a:rPr lang="id-ID" dirty="0" smtClean="0"/>
              <a:t>- Perubahan Desain</a:t>
            </a:r>
          </a:p>
          <a:p>
            <a:r>
              <a:rPr lang="id-ID" dirty="0"/>
              <a:t>	</a:t>
            </a:r>
            <a:r>
              <a:rPr lang="id-ID" dirty="0" smtClean="0"/>
              <a:t>- Perubahan fungsi &amp; kegunaan</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36613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B-vIII.CUT OFF</a:t>
            </a:r>
            <a:endParaRPr lang="en-US" sz="2800" dirty="0"/>
          </a:p>
        </p:txBody>
      </p:sp>
      <p:sp>
        <p:nvSpPr>
          <p:cNvPr id="7" name="TextBox 6"/>
          <p:cNvSpPr txBox="1"/>
          <p:nvPr/>
        </p:nvSpPr>
        <p:spPr>
          <a:xfrm>
            <a:off x="755576" y="1916832"/>
            <a:ext cx="7626075" cy="1938992"/>
          </a:xfrm>
          <a:prstGeom prst="rect">
            <a:avLst/>
          </a:prstGeom>
          <a:noFill/>
        </p:spPr>
        <p:txBody>
          <a:bodyPr wrap="square" rtlCol="0">
            <a:spAutoFit/>
          </a:bodyPr>
          <a:lstStyle/>
          <a:p>
            <a:r>
              <a:rPr lang="id-ID" sz="2400" dirty="0" smtClean="0"/>
              <a:t>Merupakan bagian finalisasi dalam proses pembuatan software. Dalam proses ini user mengesahkan atas program yang telah diajukan dan untuk selanjutnya mulai memasuki fase pemeliharaan</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04834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B-IX.PEMELIHARAAN</a:t>
            </a:r>
            <a:endParaRPr lang="en-US" sz="2800" dirty="0"/>
          </a:p>
        </p:txBody>
      </p:sp>
      <p:sp>
        <p:nvSpPr>
          <p:cNvPr id="7" name="TextBox 6"/>
          <p:cNvSpPr txBox="1"/>
          <p:nvPr/>
        </p:nvSpPr>
        <p:spPr>
          <a:xfrm>
            <a:off x="755576" y="1916832"/>
            <a:ext cx="7626075" cy="4524315"/>
          </a:xfrm>
          <a:prstGeom prst="rect">
            <a:avLst/>
          </a:prstGeom>
          <a:noFill/>
        </p:spPr>
        <p:txBody>
          <a:bodyPr wrap="square" rtlCol="0">
            <a:spAutoFit/>
          </a:bodyPr>
          <a:lstStyle/>
          <a:p>
            <a:r>
              <a:rPr lang="id-ID" sz="2400" dirty="0"/>
              <a:t>Pemeliharaan merupakan satu dari kelima proses pada kelompok primary, di mana aktivitas pemeliharaan ini terdiri </a:t>
            </a:r>
            <a:r>
              <a:rPr lang="id-ID" sz="2400" dirty="0" smtClean="0"/>
              <a:t>dari :</a:t>
            </a:r>
          </a:p>
          <a:p>
            <a:r>
              <a:rPr lang="id-ID" sz="2400" dirty="0"/>
              <a:t>	1. Implementasi Proses</a:t>
            </a:r>
            <a:r>
              <a:rPr lang="id-ID" sz="2400" dirty="0" smtClean="0"/>
              <a:t>.</a:t>
            </a:r>
          </a:p>
          <a:p>
            <a:r>
              <a:rPr lang="id-ID" sz="2400" dirty="0"/>
              <a:t>	    </a:t>
            </a:r>
            <a:r>
              <a:rPr lang="id-ID" sz="2400" dirty="0" smtClean="0"/>
              <a:t>Mencakup </a:t>
            </a:r>
            <a:r>
              <a:rPr lang="id-ID" sz="2400" dirty="0"/>
              <a:t>rencana pengembangan dan </a:t>
            </a:r>
            <a:r>
              <a:rPr lang="id-ID" sz="2400" dirty="0" smtClean="0"/>
              <a:t>prosedur </a:t>
            </a:r>
          </a:p>
          <a:p>
            <a:r>
              <a:rPr lang="id-ID" sz="2400" dirty="0"/>
              <a:t> </a:t>
            </a:r>
            <a:r>
              <a:rPr lang="id-ID" sz="2400" dirty="0" smtClean="0"/>
              <a:t>                pemeliharaan </a:t>
            </a:r>
            <a:r>
              <a:rPr lang="id-ID" sz="2400" dirty="0"/>
              <a:t>perangkat lunak, menciptakan prosedur </a:t>
            </a:r>
            <a:endParaRPr lang="id-ID" sz="2400" dirty="0" smtClean="0"/>
          </a:p>
          <a:p>
            <a:r>
              <a:rPr lang="id-ID" sz="2400" dirty="0"/>
              <a:t> </a:t>
            </a:r>
            <a:r>
              <a:rPr lang="id-ID" sz="2400" dirty="0" smtClean="0"/>
              <a:t>                penerimaan</a:t>
            </a:r>
            <a:r>
              <a:rPr lang="id-ID" sz="2400" dirty="0"/>
              <a:t>, </a:t>
            </a:r>
            <a:r>
              <a:rPr lang="id-ID" sz="2400" dirty="0" smtClean="0"/>
              <a:t>pencatatan secara terintegrasi.</a:t>
            </a:r>
          </a:p>
          <a:p>
            <a:r>
              <a:rPr lang="id-ID" sz="2400" dirty="0"/>
              <a:t>	2. </a:t>
            </a:r>
            <a:r>
              <a:rPr lang="id-ID" sz="2400" dirty="0" smtClean="0"/>
              <a:t>Modifikasi</a:t>
            </a:r>
            <a:r>
              <a:rPr lang="id-ID" sz="2400" dirty="0"/>
              <a:t> </a:t>
            </a:r>
            <a:r>
              <a:rPr lang="id-ID" sz="2400" dirty="0" smtClean="0"/>
              <a:t>dan Analisa Masalah</a:t>
            </a:r>
          </a:p>
          <a:p>
            <a:r>
              <a:rPr lang="id-ID" sz="2400" dirty="0"/>
              <a:t> </a:t>
            </a:r>
            <a:r>
              <a:rPr lang="id-ID" sz="2400" dirty="0" smtClean="0"/>
              <a:t>	    Mencangkup perubahan yang diakibatkan oleh</a:t>
            </a:r>
          </a:p>
          <a:p>
            <a:r>
              <a:rPr lang="id-ID" sz="2400" dirty="0"/>
              <a:t> </a:t>
            </a:r>
            <a:r>
              <a:rPr lang="id-ID" sz="2400" dirty="0" smtClean="0"/>
              <a:t>                berubahnya sistem user internal</a:t>
            </a:r>
          </a:p>
          <a:p>
            <a:r>
              <a:rPr lang="id-ID" sz="2400" dirty="0"/>
              <a:t>	3. Implementasi Modifikasi</a:t>
            </a:r>
            <a:r>
              <a:rPr lang="id-ID" sz="2400" dirty="0" smtClean="0"/>
              <a:t>.</a:t>
            </a:r>
          </a:p>
          <a:p>
            <a:r>
              <a:rPr lang="id-ID" sz="2400" dirty="0"/>
              <a:t>	 </a:t>
            </a:r>
            <a:r>
              <a:rPr lang="id-ID" sz="2400" dirty="0" smtClean="0"/>
              <a:t>   Merupakan </a:t>
            </a:r>
            <a:r>
              <a:rPr lang="nn-NO" sz="2400" dirty="0"/>
              <a:t>identifikasi item yang perlu dimodifikasi </a:t>
            </a:r>
            <a:r>
              <a:rPr lang="nn-NO" sz="2400" dirty="0" smtClean="0"/>
              <a:t>dan pengajuan proses pengembangan</a:t>
            </a:r>
            <a:r>
              <a:rPr lang="id-ID" sz="2400" dirty="0" smtClean="0"/>
              <a:t> </a:t>
            </a:r>
            <a:endParaRPr lang="en-US" sz="2400" dirty="0"/>
          </a:p>
        </p:txBody>
      </p:sp>
    </p:spTree>
    <p:extLst>
      <p:ext uri="{BB962C8B-B14F-4D97-AF65-F5344CB8AC3E}">
        <p14:creationId xmlns:p14="http://schemas.microsoft.com/office/powerpoint/2010/main" xmlns="" val="3225045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7" name="TextBox 6"/>
          <p:cNvSpPr txBox="1"/>
          <p:nvPr/>
        </p:nvSpPr>
        <p:spPr>
          <a:xfrm>
            <a:off x="755576" y="836712"/>
            <a:ext cx="7626075" cy="4154984"/>
          </a:xfrm>
          <a:prstGeom prst="rect">
            <a:avLst/>
          </a:prstGeom>
          <a:noFill/>
        </p:spPr>
        <p:txBody>
          <a:bodyPr wrap="square" rtlCol="0">
            <a:spAutoFit/>
          </a:bodyPr>
          <a:lstStyle/>
          <a:p>
            <a:r>
              <a:rPr lang="id-ID" sz="2400" dirty="0"/>
              <a:t>	3. Implementasi Modifikasi</a:t>
            </a:r>
            <a:r>
              <a:rPr lang="id-ID" sz="2400" dirty="0" smtClean="0"/>
              <a:t>.</a:t>
            </a:r>
          </a:p>
          <a:p>
            <a:r>
              <a:rPr lang="id-ID" sz="2400" dirty="0"/>
              <a:t>	 </a:t>
            </a:r>
            <a:r>
              <a:rPr lang="id-ID" sz="2400" dirty="0" smtClean="0"/>
              <a:t>   Merupakan </a:t>
            </a:r>
            <a:r>
              <a:rPr lang="nn-NO" sz="2400" dirty="0"/>
              <a:t>identifikasi item yang perlu dimodifikasi </a:t>
            </a:r>
            <a:r>
              <a:rPr lang="nn-NO" sz="2400" dirty="0" smtClean="0"/>
              <a:t>dan </a:t>
            </a:r>
            <a:endParaRPr lang="id-ID" sz="2400" dirty="0" smtClean="0"/>
          </a:p>
          <a:p>
            <a:r>
              <a:rPr lang="id-ID" sz="2400" dirty="0"/>
              <a:t>	 </a:t>
            </a:r>
            <a:r>
              <a:rPr lang="id-ID" sz="2400" dirty="0" smtClean="0"/>
              <a:t>   </a:t>
            </a:r>
            <a:r>
              <a:rPr lang="nn-NO" sz="2400" dirty="0" smtClean="0"/>
              <a:t>pengajuan proses pengembangan</a:t>
            </a:r>
            <a:r>
              <a:rPr lang="id-ID" sz="2400" dirty="0" smtClean="0"/>
              <a:t> </a:t>
            </a:r>
          </a:p>
          <a:p>
            <a:r>
              <a:rPr lang="id-ID" sz="2400" dirty="0"/>
              <a:t>	4. Penerimaan/Pengkajian Pemeliharaan</a:t>
            </a:r>
            <a:r>
              <a:rPr lang="id-ID" sz="2400" dirty="0" smtClean="0"/>
              <a:t>.</a:t>
            </a:r>
          </a:p>
          <a:p>
            <a:r>
              <a:rPr lang="id-ID" sz="2400" dirty="0"/>
              <a:t>	    mencakup penilaian integritas dari sistem termodifikasi </a:t>
            </a:r>
            <a:endParaRPr lang="id-ID" sz="2400" dirty="0" smtClean="0"/>
          </a:p>
          <a:p>
            <a:r>
              <a:rPr lang="id-ID" sz="2400" dirty="0"/>
              <a:t>	 </a:t>
            </a:r>
            <a:r>
              <a:rPr lang="id-ID" sz="2400" dirty="0" smtClean="0"/>
              <a:t>   hingga </a:t>
            </a:r>
            <a:r>
              <a:rPr lang="id-ID" sz="2400" dirty="0"/>
              <a:t>pengembang memperoleh pernyataan kepuasan </a:t>
            </a:r>
            <a:endParaRPr lang="id-ID" sz="2400" dirty="0" smtClean="0"/>
          </a:p>
          <a:p>
            <a:r>
              <a:rPr lang="id-ID" sz="2400" dirty="0"/>
              <a:t>	 </a:t>
            </a:r>
            <a:r>
              <a:rPr lang="id-ID" sz="2400" dirty="0" smtClean="0"/>
              <a:t>   dari </a:t>
            </a:r>
            <a:r>
              <a:rPr lang="id-ID" sz="2400" dirty="0"/>
              <a:t>terpenuhinya permintaan perubahan. </a:t>
            </a:r>
            <a:endParaRPr lang="id-ID" sz="2400" dirty="0" smtClean="0"/>
          </a:p>
          <a:p>
            <a:r>
              <a:rPr lang="id-ID" sz="2400" dirty="0"/>
              <a:t>	</a:t>
            </a:r>
            <a:r>
              <a:rPr lang="id-ID" sz="2400" dirty="0" smtClean="0"/>
              <a:t>5.Migrasi</a:t>
            </a:r>
            <a:r>
              <a:rPr lang="id-ID" sz="2400" dirty="0"/>
              <a:t>. </a:t>
            </a:r>
            <a:endParaRPr lang="id-ID" sz="2400" dirty="0" smtClean="0"/>
          </a:p>
          <a:p>
            <a:r>
              <a:rPr lang="id-ID" sz="2400" dirty="0"/>
              <a:t>	 </a:t>
            </a:r>
            <a:r>
              <a:rPr lang="id-ID" sz="2400" dirty="0" smtClean="0"/>
              <a:t>   Aktivitas </a:t>
            </a:r>
            <a:r>
              <a:rPr lang="id-ID" sz="2400" dirty="0"/>
              <a:t>ini terjadi ketika sistem perangkat lunak </a:t>
            </a:r>
            <a:endParaRPr lang="id-ID" sz="2400" dirty="0" smtClean="0"/>
          </a:p>
          <a:p>
            <a:r>
              <a:rPr lang="id-ID" sz="2400" dirty="0"/>
              <a:t>	 </a:t>
            </a:r>
            <a:r>
              <a:rPr lang="id-ID" sz="2400" dirty="0" smtClean="0"/>
              <a:t>  dipindahkan </a:t>
            </a:r>
            <a:r>
              <a:rPr lang="id-ID" sz="2400" dirty="0"/>
              <a:t>dari satu ke lingkungan ke lingkungan </a:t>
            </a:r>
            <a:r>
              <a:rPr lang="id-ID" sz="2400" dirty="0" smtClean="0"/>
              <a:t>	  	   lainnya</a:t>
            </a:r>
            <a:r>
              <a:rPr lang="id-ID" sz="2400" dirty="0"/>
              <a:t>. </a:t>
            </a:r>
            <a:endParaRPr lang="en-US" sz="2400" dirty="0"/>
          </a:p>
        </p:txBody>
      </p:sp>
    </p:spTree>
    <p:extLst>
      <p:ext uri="{BB962C8B-B14F-4D97-AF65-F5344CB8AC3E}">
        <p14:creationId xmlns:p14="http://schemas.microsoft.com/office/powerpoint/2010/main" xmlns="" val="3848501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7" name="TextBox 6"/>
          <p:cNvSpPr txBox="1"/>
          <p:nvPr/>
        </p:nvSpPr>
        <p:spPr>
          <a:xfrm>
            <a:off x="755576" y="836712"/>
            <a:ext cx="7626075" cy="3631763"/>
          </a:xfrm>
          <a:prstGeom prst="rect">
            <a:avLst/>
          </a:prstGeom>
          <a:noFill/>
        </p:spPr>
        <p:txBody>
          <a:bodyPr wrap="square" rtlCol="0">
            <a:spAutoFit/>
          </a:bodyPr>
          <a:lstStyle/>
          <a:p>
            <a:pPr algn="ctr"/>
            <a:r>
              <a:rPr lang="id-ID" sz="11500" dirty="0" smtClean="0"/>
              <a:t>Ada pertanyaan ? </a:t>
            </a:r>
            <a:endParaRPr lang="id-ID" sz="2400" dirty="0" smtClean="0"/>
          </a:p>
        </p:txBody>
      </p:sp>
    </p:spTree>
    <p:extLst>
      <p:ext uri="{BB962C8B-B14F-4D97-AF65-F5344CB8AC3E}">
        <p14:creationId xmlns:p14="http://schemas.microsoft.com/office/powerpoint/2010/main" xmlns="" val="1283804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34280" y="1052736"/>
            <a:ext cx="6406480" cy="576063"/>
          </a:xfrm>
        </p:spPr>
        <p:txBody>
          <a:bodyPr/>
          <a:lstStyle/>
          <a:p>
            <a:pPr algn="l"/>
            <a:r>
              <a:rPr lang="id-ID" sz="2800" dirty="0" smtClean="0"/>
              <a:t>a. PENGENALAN &amp; TUJUAN</a:t>
            </a:r>
            <a:endParaRPr lang="en-US" sz="2800" dirty="0"/>
          </a:p>
        </p:txBody>
      </p:sp>
      <p:sp>
        <p:nvSpPr>
          <p:cNvPr id="7" name="TextBox 6"/>
          <p:cNvSpPr txBox="1"/>
          <p:nvPr/>
        </p:nvSpPr>
        <p:spPr>
          <a:xfrm>
            <a:off x="755576" y="1916832"/>
            <a:ext cx="7626075" cy="3231654"/>
          </a:xfrm>
          <a:prstGeom prst="rect">
            <a:avLst/>
          </a:prstGeom>
          <a:noFill/>
        </p:spPr>
        <p:txBody>
          <a:bodyPr wrap="square" rtlCol="0">
            <a:spAutoFit/>
          </a:bodyPr>
          <a:lstStyle/>
          <a:p>
            <a:r>
              <a:rPr lang="id-ID" dirty="0" smtClean="0"/>
              <a:t>Suatu program Pengendalian Data Terintegrasi Pemakaian Gas Pelanggan dibuat sebagaimana tujuan dibangunnya suatu software, yaitu sebagai suatu jalan keluar dimana pada saat ini sangat </a:t>
            </a:r>
            <a:r>
              <a:rPr lang="id-ID" dirty="0"/>
              <a:t>dibutuhkan suatu sistem </a:t>
            </a:r>
            <a:r>
              <a:rPr lang="id-ID" dirty="0" smtClean="0"/>
              <a:t>yang dapat membuat </a:t>
            </a:r>
            <a:r>
              <a:rPr lang="id-ID" dirty="0"/>
              <a:t>atau mengolah Laporan/data dengan mudah dan </a:t>
            </a:r>
            <a:r>
              <a:rPr lang="id-ID" dirty="0" smtClean="0"/>
              <a:t>cepat.</a:t>
            </a:r>
          </a:p>
          <a:p>
            <a:endParaRPr lang="id-ID" dirty="0"/>
          </a:p>
          <a:p>
            <a:r>
              <a:rPr lang="id-ID" dirty="0" smtClean="0"/>
              <a:t>Adapun keuntungan ketika kita menggunakan suatu software adalah :</a:t>
            </a:r>
          </a:p>
          <a:p>
            <a:r>
              <a:rPr lang="id-ID" dirty="0"/>
              <a:t>	</a:t>
            </a:r>
            <a:r>
              <a:rPr lang="id-ID" dirty="0" smtClean="0"/>
              <a:t>- Menghemat material (dokumen, kertas &amp; berkas lainnya)</a:t>
            </a:r>
          </a:p>
          <a:p>
            <a:r>
              <a:rPr lang="id-ID" dirty="0"/>
              <a:t>	</a:t>
            </a:r>
            <a:r>
              <a:rPr lang="id-ID" dirty="0" smtClean="0"/>
              <a:t>- Efisiensi waktu</a:t>
            </a:r>
          </a:p>
          <a:p>
            <a:r>
              <a:rPr lang="id-ID" dirty="0"/>
              <a:t>	</a:t>
            </a:r>
            <a:r>
              <a:rPr lang="id-ID" dirty="0" smtClean="0"/>
              <a:t>- Pengolahat output laporan menjadi lebih cepat</a:t>
            </a:r>
          </a:p>
          <a:p>
            <a:r>
              <a:rPr lang="id-ID" dirty="0"/>
              <a:t>	</a:t>
            </a:r>
            <a:r>
              <a:rPr lang="id-ID" dirty="0" smtClean="0"/>
              <a:t>- Keamanan data yang terjaga</a:t>
            </a:r>
          </a:p>
          <a:p>
            <a:endParaRPr lang="en-US" sz="2400" dirty="0"/>
          </a:p>
        </p:txBody>
      </p:sp>
    </p:spTree>
    <p:extLst>
      <p:ext uri="{BB962C8B-B14F-4D97-AF65-F5344CB8AC3E}">
        <p14:creationId xmlns:p14="http://schemas.microsoft.com/office/powerpoint/2010/main" xmlns="" val="3330499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SKEMA</a:t>
            </a:r>
            <a:endParaRPr lang="en-US" sz="2800" dirty="0"/>
          </a:p>
        </p:txBody>
      </p:sp>
      <p:pic>
        <p:nvPicPr>
          <p:cNvPr id="1026"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2708920"/>
            <a:ext cx="644979" cy="658665"/>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Program Files (x86)\Microsoft Office\MEDIA\CAGCAT10\j0196400.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2256" y="4067266"/>
            <a:ext cx="672612" cy="719216"/>
          </a:xfrm>
          <a:prstGeom prst="rect">
            <a:avLst/>
          </a:prstGeom>
          <a:noFill/>
          <a:extLst>
            <a:ext uri="{909E8E84-426E-40DD-AFC4-6F175D3DCCD1}">
              <a14:hiddenFill xmlns:a14="http://schemas.microsoft.com/office/drawing/2010/main" xmlns="">
                <a:solidFill>
                  <a:srgbClr val="FFFFFF"/>
                </a:solidFill>
              </a14:hiddenFill>
            </a:ext>
          </a:extLst>
        </p:spPr>
      </p:pic>
      <p:pic>
        <p:nvPicPr>
          <p:cNvPr id="1031" name="Picture 7" descr="C:\Program Files (x86)\Microsoft Office\MEDIA\CAGCAT10\j0187423.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02388" y="5686872"/>
            <a:ext cx="720080" cy="746678"/>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Program Files (x86)\Microsoft Office\MEDIA\CAGCAT10\j0300520.gif"/>
          <p:cNvPicPr>
            <a:picLocks noChangeAspect="1" noChangeArrowheads="1" noCrop="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623340" y="2132856"/>
            <a:ext cx="952500" cy="8191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mainfrm"/>
          <p:cNvSpPr>
            <a:spLocks noEditPoints="1" noChangeArrowheads="1"/>
          </p:cNvSpPr>
          <p:nvPr/>
        </p:nvSpPr>
        <p:spPr bwMode="auto">
          <a:xfrm>
            <a:off x="7638185" y="1340768"/>
            <a:ext cx="988415" cy="160883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5" name="Picture 11" descr="C:\Program Files (x86)\Microsoft Office\MEDIA\CAGCAT10\j0199549.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5590954"/>
            <a:ext cx="781656" cy="83941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Program Files (x86)\Microsoft Office\MEDIA\CAGCAT10\j0196400.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15292" y="4159060"/>
            <a:ext cx="672612" cy="719216"/>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7" descr="C:\Program Files (x86)\Microsoft Office\MEDIA\CAGCAT10\j0187423.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65424" y="5778666"/>
            <a:ext cx="720080" cy="74667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1" descr="C:\Program Files (x86)\Microsoft Office\MEDIA\CAGCAT10\j0199549.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4556" y="5682748"/>
            <a:ext cx="781656" cy="8394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Arrow Connector 7"/>
          <p:cNvCxnSpPr/>
          <p:nvPr/>
        </p:nvCxnSpPr>
        <p:spPr>
          <a:xfrm flipV="1">
            <a:off x="899592" y="4878276"/>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71600" y="4876562"/>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059832" y="4869160"/>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131840" y="4869160"/>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1002388" y="3038253"/>
            <a:ext cx="914400" cy="804416"/>
          </a:xfrm>
          <a:prstGeom prst="bentConnector3">
            <a:avLst>
              <a:gd name="adj1" fmla="val 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026" idx="3"/>
          </p:cNvCxnSpPr>
          <p:nvPr/>
        </p:nvCxnSpPr>
        <p:spPr>
          <a:xfrm rot="16200000" flipV="1">
            <a:off x="2419852" y="3243093"/>
            <a:ext cx="1043809" cy="634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977862">
            <a:off x="2514556" y="253670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693730">
            <a:off x="2604483" y="2436586"/>
            <a:ext cx="504056" cy="52974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rot="1397777">
            <a:off x="2760167" y="2315231"/>
            <a:ext cx="646208" cy="802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d-ID" dirty="0" smtClean="0"/>
              <a:t> </a:t>
            </a:r>
            <a:endParaRPr lang="en-US" dirty="0"/>
          </a:p>
        </p:txBody>
      </p:sp>
      <p:sp>
        <p:nvSpPr>
          <p:cNvPr id="62" name="Arc 61"/>
          <p:cNvSpPr/>
          <p:nvPr/>
        </p:nvSpPr>
        <p:spPr>
          <a:xfrm rot="1504430">
            <a:off x="2872825" y="2135801"/>
            <a:ext cx="936104" cy="109071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1387878">
            <a:off x="3196985" y="2005293"/>
            <a:ext cx="1080120" cy="128590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1387878">
            <a:off x="3443386" y="1886277"/>
            <a:ext cx="1245995" cy="147450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rot="1387878">
            <a:off x="3833135" y="1709032"/>
            <a:ext cx="1474610" cy="162687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1387878">
            <a:off x="4231759" y="1544371"/>
            <a:ext cx="1701587" cy="19154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6" name="Picture 12" descr="C:\Program Files (x86)\Microsoft Office\MEDIA\CAGCAT10\j0292020.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380312" y="4800745"/>
            <a:ext cx="1210228" cy="1148535"/>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84764" y="3510546"/>
            <a:ext cx="343220" cy="35050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4008" y="3870586"/>
            <a:ext cx="343220" cy="350502"/>
          </a:xfrm>
          <a:prstGeom prst="rect">
            <a:avLst/>
          </a:prstGeom>
          <a:noFill/>
          <a:extLst>
            <a:ext uri="{909E8E84-426E-40DD-AFC4-6F175D3DCCD1}">
              <a14:hiddenFill xmlns:a14="http://schemas.microsoft.com/office/drawing/2010/main" xmlns="">
                <a:solidFill>
                  <a:srgbClr val="FFFFFF"/>
                </a:solidFill>
              </a14:hiddenFill>
            </a:ext>
          </a:extLst>
        </p:spPr>
      </p:pic>
      <p:sp>
        <p:nvSpPr>
          <p:cNvPr id="77" name="Arc 76"/>
          <p:cNvSpPr/>
          <p:nvPr/>
        </p:nvSpPr>
        <p:spPr>
          <a:xfrm rot="18880907">
            <a:off x="7815744" y="446312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p:cNvSpPr/>
          <p:nvPr/>
        </p:nvSpPr>
        <p:spPr>
          <a:xfrm rot="19138479">
            <a:off x="7700392" y="4239033"/>
            <a:ext cx="504056" cy="52974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Arc 78"/>
          <p:cNvSpPr/>
          <p:nvPr/>
        </p:nvSpPr>
        <p:spPr>
          <a:xfrm rot="18838292">
            <a:off x="7665436" y="3956635"/>
            <a:ext cx="646208" cy="802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d-ID" dirty="0" smtClean="0"/>
              <a:t> </a:t>
            </a:r>
            <a:endParaRPr lang="en-US" dirty="0"/>
          </a:p>
        </p:txBody>
      </p:sp>
      <p:sp>
        <p:nvSpPr>
          <p:cNvPr id="80" name="Arc 79"/>
          <p:cNvSpPr/>
          <p:nvPr/>
        </p:nvSpPr>
        <p:spPr>
          <a:xfrm rot="18724152">
            <a:off x="7606719" y="3712340"/>
            <a:ext cx="805700" cy="96812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Arc 80"/>
          <p:cNvSpPr/>
          <p:nvPr/>
        </p:nvSpPr>
        <p:spPr>
          <a:xfrm rot="18724152">
            <a:off x="7580459" y="3414017"/>
            <a:ext cx="861471" cy="101478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p:cNvSpPr/>
          <p:nvPr/>
        </p:nvSpPr>
        <p:spPr>
          <a:xfrm rot="272275">
            <a:off x="4801153" y="3801044"/>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Arc 82"/>
          <p:cNvSpPr/>
          <p:nvPr/>
        </p:nvSpPr>
        <p:spPr>
          <a:xfrm rot="272275">
            <a:off x="4953553" y="372063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p:cNvSpPr/>
          <p:nvPr/>
        </p:nvSpPr>
        <p:spPr>
          <a:xfrm rot="272275">
            <a:off x="5089185" y="364863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272275">
            <a:off x="5233201" y="3576623"/>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272275">
            <a:off x="5377217" y="350461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272275">
            <a:off x="5521233" y="343260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272275">
            <a:off x="5665249" y="336059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272275">
            <a:off x="5809265" y="328859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rot="272275">
            <a:off x="4241806" y="350461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272275">
            <a:off x="4385822" y="343260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272275">
            <a:off x="4513121" y="336059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272275">
            <a:off x="4657137" y="328859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rot="272275">
            <a:off x="4801153" y="3216583"/>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Arc 94"/>
          <p:cNvSpPr/>
          <p:nvPr/>
        </p:nvSpPr>
        <p:spPr>
          <a:xfrm rot="272275">
            <a:off x="4961886" y="3152972"/>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p:cNvSpPr/>
          <p:nvPr/>
        </p:nvSpPr>
        <p:spPr>
          <a:xfrm rot="272275">
            <a:off x="5105902" y="307256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p:cNvSpPr/>
          <p:nvPr/>
        </p:nvSpPr>
        <p:spPr>
          <a:xfrm rot="272275">
            <a:off x="5233201" y="3008956"/>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lowchart: Connector 56">
            <a:hlinkClick r:id="rId9" action="ppaction://hlinksldjump"/>
          </p:cNvPr>
          <p:cNvSpPr/>
          <p:nvPr/>
        </p:nvSpPr>
        <p:spPr>
          <a:xfrm>
            <a:off x="323528" y="5013176"/>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en-US" dirty="0"/>
          </a:p>
        </p:txBody>
      </p:sp>
      <p:sp>
        <p:nvSpPr>
          <p:cNvPr id="99" name="Flowchart: Connector 98">
            <a:hlinkClick r:id="rId10" action="ppaction://hlinksldjump"/>
          </p:cNvPr>
          <p:cNvSpPr/>
          <p:nvPr/>
        </p:nvSpPr>
        <p:spPr>
          <a:xfrm>
            <a:off x="323528" y="3789040"/>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2</a:t>
            </a:r>
            <a:endParaRPr lang="en-US" dirty="0"/>
          </a:p>
        </p:txBody>
      </p:sp>
      <p:sp>
        <p:nvSpPr>
          <p:cNvPr id="100" name="Flowchart: Connector 99">
            <a:hlinkClick r:id="rId11" action="ppaction://hlinksldjump"/>
          </p:cNvPr>
          <p:cNvSpPr/>
          <p:nvPr/>
        </p:nvSpPr>
        <p:spPr>
          <a:xfrm>
            <a:off x="1763688" y="2203068"/>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3</a:t>
            </a:r>
            <a:endParaRPr lang="en-US" dirty="0"/>
          </a:p>
        </p:txBody>
      </p:sp>
      <p:sp>
        <p:nvSpPr>
          <p:cNvPr id="101" name="Flowchart: Connector 100">
            <a:hlinkClick r:id="rId12" action="ppaction://hlinksldjump"/>
          </p:cNvPr>
          <p:cNvSpPr/>
          <p:nvPr/>
        </p:nvSpPr>
        <p:spPr>
          <a:xfrm>
            <a:off x="8288946" y="864681"/>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4</a:t>
            </a:r>
            <a:endParaRPr lang="en-US" dirty="0"/>
          </a:p>
        </p:txBody>
      </p:sp>
      <p:sp>
        <p:nvSpPr>
          <p:cNvPr id="102" name="Flowchart: Connector 101">
            <a:hlinkClick r:id="rId13" action="ppaction://hlinksldjump"/>
          </p:cNvPr>
          <p:cNvSpPr/>
          <p:nvPr/>
        </p:nvSpPr>
        <p:spPr>
          <a:xfrm>
            <a:off x="8285628" y="4651340"/>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5</a:t>
            </a:r>
            <a:endParaRPr lang="en-US" dirty="0"/>
          </a:p>
        </p:txBody>
      </p:sp>
      <p:sp>
        <p:nvSpPr>
          <p:cNvPr id="58" name="TextBox 57"/>
          <p:cNvSpPr txBox="1"/>
          <p:nvPr/>
        </p:nvSpPr>
        <p:spPr>
          <a:xfrm>
            <a:off x="1403648" y="1124744"/>
            <a:ext cx="1872208" cy="276999"/>
          </a:xfrm>
          <a:prstGeom prst="rect">
            <a:avLst/>
          </a:prstGeom>
          <a:noFill/>
        </p:spPr>
        <p:txBody>
          <a:bodyPr wrap="square" rtlCol="0">
            <a:spAutoFit/>
          </a:bodyPr>
          <a:lstStyle/>
          <a:p>
            <a:pPr lvl="0"/>
            <a:r>
              <a:rPr lang="id-ID" sz="1200" dirty="0" smtClean="0">
                <a:hlinkClick r:id="rId14" action="ppaction://hlinkfile"/>
              </a:rPr>
              <a:t>[Klik Me !!]</a:t>
            </a:r>
            <a:endParaRPr lang="id-ID" sz="1200" dirty="0" smtClean="0"/>
          </a:p>
        </p:txBody>
      </p:sp>
    </p:spTree>
    <p:extLst>
      <p:ext uri="{BB962C8B-B14F-4D97-AF65-F5344CB8AC3E}">
        <p14:creationId xmlns:p14="http://schemas.microsoft.com/office/powerpoint/2010/main" xmlns="" val="2390215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PERTAMA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en-US" dirty="0"/>
          </a:p>
        </p:txBody>
      </p:sp>
      <p:sp>
        <p:nvSpPr>
          <p:cNvPr id="58" name="TextBox 57"/>
          <p:cNvSpPr txBox="1"/>
          <p:nvPr/>
        </p:nvSpPr>
        <p:spPr>
          <a:xfrm>
            <a:off x="1266405" y="1916832"/>
            <a:ext cx="7626075" cy="2677656"/>
          </a:xfrm>
          <a:prstGeom prst="rect">
            <a:avLst/>
          </a:prstGeom>
          <a:noFill/>
        </p:spPr>
        <p:txBody>
          <a:bodyPr wrap="square" rtlCol="0">
            <a:spAutoFit/>
          </a:bodyPr>
          <a:lstStyle/>
          <a:p>
            <a:r>
              <a:rPr lang="id-ID" dirty="0" smtClean="0"/>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dirty="0"/>
          </a:p>
          <a:p>
            <a:r>
              <a:rPr lang="id-ID" dirty="0" smtClean="0"/>
              <a:t>Adapun item pekerjaan yang tidak terlupakan adalah mencatat secara manual pengukuran pemakaian gas pelanggan secara berkala (1 Bulan) untuk selanjutnya dijadikan acuan penagihan (Billing) pemakaian gas pelanggan tersebut.</a:t>
            </a:r>
          </a:p>
          <a:p>
            <a:endParaRPr lang="en-US" sz="2400" dirty="0"/>
          </a:p>
        </p:txBody>
      </p:sp>
      <p:sp>
        <p:nvSpPr>
          <p:cNvPr id="3" name="Left Arrow 2">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9785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KEDUA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en-US" dirty="0"/>
          </a:p>
        </p:txBody>
      </p:sp>
      <p:sp>
        <p:nvSpPr>
          <p:cNvPr id="58" name="TextBox 57"/>
          <p:cNvSpPr txBox="1"/>
          <p:nvPr/>
        </p:nvSpPr>
        <p:spPr>
          <a:xfrm>
            <a:off x="1266405" y="1916832"/>
            <a:ext cx="7626075" cy="923330"/>
          </a:xfrm>
          <a:prstGeom prst="rect">
            <a:avLst/>
          </a:prstGeom>
          <a:noFill/>
        </p:spPr>
        <p:txBody>
          <a:bodyPr wrap="square" rtlCol="0">
            <a:spAutoFit/>
          </a:bodyPr>
          <a:lstStyle/>
          <a:p>
            <a:r>
              <a:rPr lang="id-ID" dirty="0" smtClean="0"/>
              <a:t>Sekembalinya dari lapangan teknisi mendokumentasikan dokumen yang dianggap arsip wilayah &amp; dokumen penagihan untuk selanjutnya dokumen penagihan tersebut diserahkan kepada dokumen control.</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633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ketiga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
        <p:nvSpPr>
          <p:cNvPr id="58" name="TextBox 57"/>
          <p:cNvSpPr txBox="1"/>
          <p:nvPr/>
        </p:nvSpPr>
        <p:spPr>
          <a:xfrm>
            <a:off x="1266405" y="1916832"/>
            <a:ext cx="7626075" cy="1200329"/>
          </a:xfrm>
          <a:prstGeom prst="rect">
            <a:avLst/>
          </a:prstGeom>
          <a:noFill/>
        </p:spPr>
        <p:txBody>
          <a:bodyPr wrap="square" rtlCol="0">
            <a:spAutoFit/>
          </a:bodyPr>
          <a:lstStyle/>
          <a:p>
            <a:r>
              <a:rPr lang="id-ID" dirty="0" smtClean="0"/>
              <a:t>Dokumen control menerima laporan pemakaian gas pelanggan secara berkala (1 bulan) dari teknisi lapangan untuk selanjutnya melakukan input data ke dalam sistem Penyediaan Data Terintegrasi Pemakaian Gas Pelanggan berbasis web (</a:t>
            </a:r>
            <a:r>
              <a:rPr lang="id-ID" i="1" dirty="0" smtClean="0"/>
              <a:t>WebBase</a:t>
            </a:r>
            <a:r>
              <a:rPr lang="id-ID" dirty="0" smtClean="0"/>
              <a:t>) pada setiap sore harinya setelah teknisi lapangan menyerahkan laporan tersebut.</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55287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KEEMPAT</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4</a:t>
            </a:r>
            <a:endParaRPr lang="en-US" dirty="0"/>
          </a:p>
        </p:txBody>
      </p:sp>
      <p:sp>
        <p:nvSpPr>
          <p:cNvPr id="58" name="TextBox 57"/>
          <p:cNvSpPr txBox="1"/>
          <p:nvPr/>
        </p:nvSpPr>
        <p:spPr>
          <a:xfrm>
            <a:off x="1266405" y="1916832"/>
            <a:ext cx="7626075" cy="3139321"/>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id-ID" dirty="0"/>
          </a:p>
          <a:p>
            <a:r>
              <a:rPr lang="id-ID" dirty="0" smtClean="0"/>
              <a:t>Dengan adanya 2 server yang disediakan (Web-Server &amp; Database-server) diharapkan agar sistem yang dikelola dapat berjalan secara lebih responsif</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96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KELIMA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5</a:t>
            </a:r>
            <a:endParaRPr lang="en-US" dirty="0"/>
          </a:p>
        </p:txBody>
      </p:sp>
      <p:sp>
        <p:nvSpPr>
          <p:cNvPr id="58" name="TextBox 57"/>
          <p:cNvSpPr txBox="1"/>
          <p:nvPr/>
        </p:nvSpPr>
        <p:spPr>
          <a:xfrm>
            <a:off x="1266405" y="1916832"/>
            <a:ext cx="7626075" cy="1200329"/>
          </a:xfrm>
          <a:prstGeom prst="rect">
            <a:avLst/>
          </a:prstGeom>
          <a:noFill/>
        </p:spPr>
        <p:txBody>
          <a:bodyPr wrap="square" rtlCol="0">
            <a:spAutoFit/>
          </a:bodyPr>
          <a:lstStyle/>
          <a:p>
            <a:r>
              <a:rPr lang="id-ID" dirty="0" smtClean="0"/>
              <a:t>Project Manager selaku pemimpin perusahaan memegang kuasa penuh atas informasi yang didapatkan dalam webbase tersebut, dengan adanya modul progress pada webbase tersebut project manager dapat memantau maupun memastikan seluruh kegiatan &amp; pekerjaan yang sedang berjalan pada setiap harinya.</a:t>
            </a:r>
            <a:endParaRPr lang="en-US" sz="2400" dirty="0"/>
          </a:p>
        </p:txBody>
      </p:sp>
    </p:spTree>
    <p:extLst>
      <p:ext uri="{BB962C8B-B14F-4D97-AF65-F5344CB8AC3E}">
        <p14:creationId xmlns:p14="http://schemas.microsoft.com/office/powerpoint/2010/main" xmlns="" val="41944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793</TotalTime>
  <Words>1072</Words>
  <Application>Microsoft Office PowerPoint</Application>
  <PresentationFormat>On-screen Show (4:3)</PresentationFormat>
  <Paragraphs>339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Horizon</vt:lpstr>
      <vt:lpstr>REKAYASA PERANGKAT LUNAK</vt:lpstr>
      <vt:lpstr>PEYEDIAAN DATA PEMAKAIAN GAS PELANGGAN</vt:lpstr>
      <vt:lpstr>a. PENGENALAN &amp; TUJUAN</vt:lpstr>
      <vt:lpstr>Slide 4</vt:lpstr>
      <vt:lpstr>Slide 5</vt:lpstr>
      <vt:lpstr>Slide 6</vt:lpstr>
      <vt:lpstr>Slide 7</vt:lpstr>
      <vt:lpstr>Slide 8</vt:lpstr>
      <vt:lpstr>Slide 9</vt:lpstr>
      <vt:lpstr>B. SIKLUS HIDUP</vt:lpstr>
      <vt:lpstr>B-I.Planning</vt:lpstr>
      <vt:lpstr>B-I.Planning</vt:lpstr>
      <vt:lpstr>B-I.Planning</vt:lpstr>
      <vt:lpstr>B-II.ANALISA RESIKO</vt:lpstr>
      <vt:lpstr>Slide 15</vt:lpstr>
      <vt:lpstr>B-III.SPESIFIKASI</vt:lpstr>
      <vt:lpstr>Slide 17</vt:lpstr>
      <vt:lpstr>B-Iv.DESAIN</vt:lpstr>
      <vt:lpstr>B-v.PENGKODEAN </vt:lpstr>
      <vt:lpstr>B-vI.PENGUJIAN</vt:lpstr>
      <vt:lpstr>B-vII.COSTUMER EVALUATION</vt:lpstr>
      <vt:lpstr>B-vIII.CUT OFF</vt:lpstr>
      <vt:lpstr>B-IX.PEMELIHARAAN</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PERANGKAT LUNAK</dc:title>
  <dc:creator>Rizky Pratama</dc:creator>
  <cp:lastModifiedBy>Rizky</cp:lastModifiedBy>
  <cp:revision>47</cp:revision>
  <dcterms:created xsi:type="dcterms:W3CDTF">2013-04-15T10:10:10Z</dcterms:created>
  <dcterms:modified xsi:type="dcterms:W3CDTF">2013-06-25T15:26:19Z</dcterms:modified>
</cp:coreProperties>
</file>