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wdp" ContentType="image/vnd.ms-photo"/>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2" r:id="rId3"/>
    <p:sldId id="261" r:id="rId4"/>
    <p:sldId id="263" r:id="rId5"/>
    <p:sldId id="277" r:id="rId6"/>
    <p:sldId id="281" r:id="rId7"/>
    <p:sldId id="280" r:id="rId8"/>
    <p:sldId id="279" r:id="rId9"/>
    <p:sldId id="278" r:id="rId10"/>
    <p:sldId id="265" r:id="rId11"/>
    <p:sldId id="266" r:id="rId12"/>
    <p:sldId id="267" r:id="rId13"/>
    <p:sldId id="268" r:id="rId14"/>
    <p:sldId id="269" r:id="rId15"/>
    <p:sldId id="271" r:id="rId16"/>
    <p:sldId id="272" r:id="rId17"/>
    <p:sldId id="273" r:id="rId18"/>
    <p:sldId id="274" r:id="rId19"/>
    <p:sldId id="276" r:id="rId20"/>
    <p:sldId id="258" r:id="rId21"/>
    <p:sldId id="259" r:id="rId22"/>
    <p:sldId id="275" r:id="rId23"/>
    <p:sldId id="257"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3261"/>
    <a:srgbClr val="4BACC6"/>
    <a:srgbClr val="009F3C"/>
    <a:srgbClr val="F58D01"/>
    <a:srgbClr val="464543"/>
    <a:srgbClr val="00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56" d="100"/>
          <a:sy n="56" d="100"/>
        </p:scale>
        <p:origin x="-186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
  <c:chart>
    <c:autoTitleDeleted val="1"/>
    <c:plotArea>
      <c:layout>
        <c:manualLayout>
          <c:layoutTarget val="inner"/>
          <c:xMode val="edge"/>
          <c:yMode val="edge"/>
          <c:x val="3.4577598864211266E-2"/>
          <c:y val="8.8555934166277012E-3"/>
          <c:w val="0.93084480227157784"/>
          <c:h val="0.88675996282731084"/>
        </c:manualLayout>
      </c:layout>
      <c:barChart>
        <c:barDir val="col"/>
        <c:grouping val="clustered"/>
        <c:ser>
          <c:idx val="0"/>
          <c:order val="0"/>
          <c:tx>
            <c:strRef>
              <c:f>Sheet1!$B$1</c:f>
              <c:strCache>
                <c:ptCount val="1"/>
                <c:pt idx="0">
                  <c:v>Series 1</c:v>
                </c:pt>
              </c:strCache>
            </c:strRef>
          </c:tx>
          <c:dPt>
            <c:idx val="3"/>
          </c:dPt>
          <c:dLbls>
            <c:txPr>
              <a:bodyPr/>
              <a:lstStyle/>
              <a:p>
                <a:pPr>
                  <a:defRPr b="1">
                    <a:solidFill>
                      <a:srgbClr val="F58D01"/>
                    </a:solidFill>
                  </a:defRPr>
                </a:pPr>
                <a:endParaRPr lang="en-US"/>
              </a:p>
            </c:txPr>
            <c:dLblPos val="inEnd"/>
            <c:showVal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dLbls/>
        <c:gapWidth val="58"/>
        <c:axId val="113421696"/>
        <c:axId val="96953472"/>
      </c:barChart>
      <c:catAx>
        <c:axId val="113421696"/>
        <c:scaling>
          <c:orientation val="minMax"/>
        </c:scaling>
        <c:axPos val="b"/>
        <c:tickLblPos val="nextTo"/>
        <c:txPr>
          <a:bodyPr/>
          <a:lstStyle/>
          <a:p>
            <a:pPr>
              <a:defRPr sz="1200"/>
            </a:pPr>
            <a:endParaRPr lang="en-US"/>
          </a:p>
        </c:txPr>
        <c:crossAx val="96953472"/>
        <c:crosses val="autoZero"/>
        <c:auto val="1"/>
        <c:lblAlgn val="ctr"/>
        <c:lblOffset val="100"/>
      </c:catAx>
      <c:valAx>
        <c:axId val="96953472"/>
        <c:scaling>
          <c:orientation val="minMax"/>
        </c:scaling>
        <c:delete val="1"/>
        <c:axPos val="l"/>
        <c:numFmt formatCode="General" sourceLinked="1"/>
        <c:tickLblPos val="none"/>
        <c:crossAx val="113421696"/>
        <c:crosses val="autoZero"/>
        <c:crossBetween val="between"/>
      </c:valAx>
    </c:plotArea>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tx>
            <c:strRef>
              <c:f>Sheet1!$B$1</c:f>
              <c:strCache>
                <c:ptCount val="1"/>
                <c:pt idx="0">
                  <c:v>Series 1</c:v>
                </c:pt>
              </c:strCache>
            </c:strRef>
          </c:tx>
          <c:spPr>
            <a:ln>
              <a:solidFill>
                <a:schemeClr val="accent5"/>
              </a:solidFill>
            </a:ln>
          </c:spPr>
          <c:marker>
            <c:symbol val="square"/>
            <c:size val="7"/>
            <c:spPr>
              <a:solidFill>
                <a:schemeClr val="accent5"/>
              </a:solidFill>
              <a:ln>
                <a:solidFill>
                  <a:schemeClr val="accent5"/>
                </a:solidFill>
              </a:ln>
            </c:spPr>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150000</c:v>
                </c:pt>
                <c:pt idx="1">
                  <c:v>167000</c:v>
                </c:pt>
                <c:pt idx="2">
                  <c:v>173000</c:v>
                </c:pt>
                <c:pt idx="3">
                  <c:v>200000</c:v>
                </c:pt>
              </c:numCache>
            </c:numRef>
          </c:val>
        </c:ser>
        <c:ser>
          <c:idx val="1"/>
          <c:order val="1"/>
          <c:tx>
            <c:strRef>
              <c:f>Sheet1!$C$1</c:f>
              <c:strCache>
                <c:ptCount val="1"/>
                <c:pt idx="0">
                  <c:v>Series 2</c:v>
                </c:pt>
              </c:strCache>
            </c:strRef>
          </c:tx>
          <c:spPr>
            <a:ln>
              <a:solidFill>
                <a:schemeClr val="tx1"/>
              </a:solidFill>
            </a:ln>
          </c:spPr>
          <c:marker>
            <c:spPr>
              <a:solidFill>
                <a:schemeClr val="tx1"/>
              </a:solidFill>
              <a:ln>
                <a:solidFill>
                  <a:schemeClr val="tx1"/>
                </a:solidFill>
              </a:ln>
            </c:spPr>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120000</c:v>
                </c:pt>
                <c:pt idx="1">
                  <c:v>125000</c:v>
                </c:pt>
                <c:pt idx="2">
                  <c:v>137000</c:v>
                </c:pt>
                <c:pt idx="3">
                  <c:v>143000</c:v>
                </c:pt>
              </c:numCache>
            </c:numRef>
          </c:val>
        </c:ser>
        <c:dLbls/>
        <c:marker val="1"/>
        <c:axId val="97007488"/>
        <c:axId val="97009024"/>
      </c:lineChart>
      <c:catAx>
        <c:axId val="97007488"/>
        <c:scaling>
          <c:orientation val="minMax"/>
        </c:scaling>
        <c:axPos val="b"/>
        <c:tickLblPos val="nextTo"/>
        <c:txPr>
          <a:bodyPr/>
          <a:lstStyle/>
          <a:p>
            <a:pPr>
              <a:defRPr sz="1200"/>
            </a:pPr>
            <a:endParaRPr lang="en-US"/>
          </a:p>
        </c:txPr>
        <c:crossAx val="97009024"/>
        <c:crosses val="autoZero"/>
        <c:auto val="1"/>
        <c:lblAlgn val="ctr"/>
        <c:lblOffset val="100"/>
      </c:catAx>
      <c:valAx>
        <c:axId val="97009024"/>
        <c:scaling>
          <c:orientation val="minMax"/>
        </c:scaling>
        <c:axPos val="l"/>
        <c:numFmt formatCode="#,##0" sourceLinked="1"/>
        <c:tickLblPos val="nextTo"/>
        <c:txPr>
          <a:bodyPr/>
          <a:lstStyle/>
          <a:p>
            <a:pPr>
              <a:defRPr sz="1200"/>
            </a:pPr>
            <a:endParaRPr lang="en-US"/>
          </a:p>
        </c:txPr>
        <c:crossAx val="97007488"/>
        <c:crosses val="autoZero"/>
        <c:crossBetween val="between"/>
      </c:valAx>
    </c:plotArea>
    <c:plotVisOnly val="1"/>
    <c:dispBlanksAs val="gap"/>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240D8-4D89-42AD-9EFE-E1B33BACB6F9}" type="datetimeFigureOut">
              <a:rPr lang="en-US" smtClean="0"/>
              <a:t>6/23/2013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E55CE-D8CA-4217-BED5-59FDF99A2E2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88B3-F718-4F86-845A-F150122CE28A}" type="datetimeFigureOut">
              <a:rPr lang="en-US" smtClean="0"/>
              <a:t>6/23/2013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05C1A-7FFB-483A-9159-F31ACA4018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105C1A-7FFB-483A-9159-F31ACA4018E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5796136" y="116632"/>
            <a:ext cx="3240360"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dirty="0" err="1" smtClean="0"/>
              <a:t>Rekayasa</a:t>
            </a:r>
            <a:r>
              <a:rPr lang="en-GB" sz="1800" baseline="0" dirty="0" smtClean="0"/>
              <a:t> </a:t>
            </a:r>
            <a:r>
              <a:rPr lang="en-GB" sz="1800" baseline="0" dirty="0" err="1" smtClean="0"/>
              <a:t>Perangkat</a:t>
            </a:r>
            <a:r>
              <a:rPr lang="en-GB" sz="1800" baseline="0" dirty="0" smtClean="0"/>
              <a:t> </a:t>
            </a:r>
            <a:r>
              <a:rPr lang="en-GB" sz="1800" baseline="0" dirty="0" err="1" smtClean="0"/>
              <a:t>Lunak</a:t>
            </a:r>
            <a:endParaRPr lang="en-GB" sz="1800" dirty="0"/>
          </a:p>
        </p:txBody>
      </p:sp>
    </p:spTree>
    <p:extLst>
      <p:ext uri="{BB962C8B-B14F-4D97-AF65-F5344CB8AC3E}">
        <p14:creationId xmlns:p14="http://schemas.microsoft.com/office/powerpoint/2010/main" xmlns=""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xmlns=""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err="1" smtClean="0"/>
              <a:t>Sistem</a:t>
            </a:r>
            <a:r>
              <a:rPr lang="en-GB" sz="1800" baseline="0" dirty="0" smtClean="0"/>
              <a:t> </a:t>
            </a:r>
            <a:r>
              <a:rPr lang="en-GB" sz="1800" baseline="0" dirty="0" err="1" smtClean="0"/>
              <a:t>Informasi</a:t>
            </a:r>
            <a:r>
              <a:rPr lang="en-GB" sz="1800" baseline="0" dirty="0" smtClean="0"/>
              <a:t> | </a:t>
            </a:r>
            <a:r>
              <a:rPr lang="en-GB" sz="1800" baseline="0" dirty="0" err="1" smtClean="0"/>
              <a:t>Universitas</a:t>
            </a:r>
            <a:r>
              <a:rPr lang="en-GB" sz="1800" baseline="0" dirty="0" smtClean="0"/>
              <a:t> </a:t>
            </a:r>
            <a:r>
              <a:rPr lang="en-GB" sz="1800" baseline="0" dirty="0" err="1" smtClean="0"/>
              <a:t>Mercubuana</a:t>
            </a:r>
            <a:endParaRPr lang="en-GB" sz="1800" dirty="0"/>
          </a:p>
        </p:txBody>
      </p:sp>
    </p:spTree>
    <p:extLst>
      <p:ext uri="{BB962C8B-B14F-4D97-AF65-F5344CB8AC3E}">
        <p14:creationId xmlns:p14="http://schemas.microsoft.com/office/powerpoint/2010/main" xmlns=""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Excel_Worksheet3.xlsx"/><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alesandrab.wordpress.com/" TargetMode="External"/><Relationship Id="rId3" Type="http://schemas.openxmlformats.org/officeDocument/2006/relationships/hyperlink" Target="mailto:alesandra@about.me" TargetMode="External"/><Relationship Id="rId7"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hyperlink" Target="https://plus.google.com/104553959934905819059/?rel=author" TargetMode="External"/><Relationship Id="rId11" Type="http://schemas.openxmlformats.org/officeDocument/2006/relationships/image" Target="../media/image56.png"/><Relationship Id="rId5" Type="http://schemas.openxmlformats.org/officeDocument/2006/relationships/hyperlink" Target="http://fr.linkedin.com/pub/alesandra-blakeston/60/30a/37b/" TargetMode="External"/><Relationship Id="rId10"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hyperlink" Target="http://about.me/alesandra"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xml"/><Relationship Id="rId5" Type="http://schemas.openxmlformats.org/officeDocument/2006/relationships/image" Target="../media/image17.png"/><Relationship Id="rId10" Type="http://schemas.openxmlformats.org/officeDocument/2006/relationships/image" Target="../media/image12.wmf"/><Relationship Id="rId4" Type="http://schemas.openxmlformats.org/officeDocument/2006/relationships/slide" Target="slide8.xml"/><Relationship Id="rId9"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err="1" smtClean="0"/>
              <a:t>Penyediaan</a:t>
            </a:r>
            <a:r>
              <a:rPr lang="en-US" sz="3200" dirty="0" smtClean="0"/>
              <a:t> Data </a:t>
            </a:r>
            <a:r>
              <a:rPr lang="en-US" sz="3200" dirty="0" err="1" smtClean="0"/>
              <a:t>Pemakaian</a:t>
            </a:r>
            <a:r>
              <a:rPr lang="en-US" sz="3200" dirty="0" smtClean="0"/>
              <a:t> Gas </a:t>
            </a:r>
            <a:r>
              <a:rPr lang="en-US" sz="3200" dirty="0" err="1" smtClean="0"/>
              <a:t>Pelanggan</a:t>
            </a:r>
            <a:endParaRPr lang="en-GB" sz="3200" dirty="0"/>
          </a:p>
        </p:txBody>
      </p:sp>
      <p:sp>
        <p:nvSpPr>
          <p:cNvPr id="3" name="Subtitle 2"/>
          <p:cNvSpPr>
            <a:spLocks noGrp="1"/>
          </p:cNvSpPr>
          <p:nvPr>
            <p:ph type="subTitle" idx="1"/>
          </p:nvPr>
        </p:nvSpPr>
        <p:spPr/>
        <p:txBody>
          <a:bodyPr/>
          <a:lstStyle/>
          <a:p>
            <a:r>
              <a:rPr lang="en-GB" dirty="0" err="1" smtClean="0"/>
              <a:t>Kelompok</a:t>
            </a:r>
            <a:r>
              <a:rPr lang="en-GB" dirty="0" smtClean="0"/>
              <a:t> A</a:t>
            </a:r>
            <a:endParaRPr lang="en-GB" dirty="0"/>
          </a:p>
        </p:txBody>
      </p:sp>
    </p:spTree>
    <p:extLst>
      <p:ext uri="{BB962C8B-B14F-4D97-AF65-F5344CB8AC3E}">
        <p14:creationId xmlns:p14="http://schemas.microsoft.com/office/powerpoint/2010/main" xmlns=""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smtClean="0"/>
              <a:t>Our values</a:t>
            </a:r>
            <a:endParaRPr lang="en-GB"/>
          </a:p>
        </p:txBody>
      </p:sp>
      <p:sp>
        <p:nvSpPr>
          <p:cNvPr id="31" name="Rectangle 30"/>
          <p:cNvSpPr/>
          <p:nvPr/>
        </p:nvSpPr>
        <p:spPr>
          <a:xfrm>
            <a:off x="458261" y="3933056"/>
            <a:ext cx="3945168" cy="2304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4726504" y="1376772"/>
            <a:ext cx="396029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15"/>
          <p:cNvSpPr/>
          <p:nvPr/>
        </p:nvSpPr>
        <p:spPr>
          <a:xfrm>
            <a:off x="4741632"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639841" y="1484784"/>
            <a:ext cx="3600400" cy="2088232"/>
          </a:xfrm>
          <a:prstGeom prst="rect">
            <a:avLst/>
          </a:prstGeom>
          <a:blipFill dpi="0" rotWithShape="1">
            <a:blip r:embed="rId2" cstate="print"/>
            <a:srcRect/>
            <a:stretch>
              <a:fillRect b="-13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932440" y="1484784"/>
            <a:ext cx="3600000" cy="2088000"/>
          </a:xfrm>
          <a:prstGeom prst="rect">
            <a:avLst/>
          </a:prstGeom>
          <a:blipFill dpi="0" rotWithShape="1">
            <a:blip r:embed="rId3" cstate="print"/>
            <a:srcRect/>
            <a:stretch>
              <a:fillRect b="-13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7091" y="4040940"/>
            <a:ext cx="3600000" cy="2088232"/>
          </a:xfrm>
          <a:prstGeom prst="rect">
            <a:avLst/>
          </a:prstGeom>
          <a:blipFill dpi="0" rotWithShape="1">
            <a:blip r:embed="rId4" cstate="print"/>
            <a:srcRect/>
            <a:stretch>
              <a:fillRect b="-13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919690" y="4040940"/>
            <a:ext cx="3600000" cy="2088232"/>
          </a:xfrm>
          <a:prstGeom prst="rect">
            <a:avLst/>
          </a:prstGeom>
          <a:blipFill dpi="0" rotWithShape="1">
            <a:blip r:embed="rId5" cstate="print"/>
            <a:srcRect/>
            <a:stretch>
              <a:fillRect b="-13000"/>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715826" y="1556792"/>
            <a:ext cx="1532471" cy="400110"/>
          </a:xfrm>
          <a:prstGeom prst="rect">
            <a:avLst/>
          </a:prstGeom>
          <a:noFill/>
        </p:spPr>
        <p:txBody>
          <a:bodyPr wrap="none" rtlCol="0">
            <a:spAutoFit/>
          </a:bodyPr>
          <a:lstStyle/>
          <a:p>
            <a:pPr algn="ctr"/>
            <a:r>
              <a:rPr lang="en-GB" sz="2000" smtClean="0">
                <a:solidFill>
                  <a:schemeClr val="bg1"/>
                </a:solidFill>
              </a:rPr>
              <a:t>Subtitle here</a:t>
            </a:r>
            <a:endParaRPr lang="en-GB" sz="2000">
              <a:solidFill>
                <a:schemeClr val="bg1"/>
              </a:solidFill>
            </a:endParaRPr>
          </a:p>
        </p:txBody>
      </p:sp>
      <p:sp>
        <p:nvSpPr>
          <p:cNvPr id="28" name="TextBox 27"/>
          <p:cNvSpPr txBox="1"/>
          <p:nvPr/>
        </p:nvSpPr>
        <p:spPr>
          <a:xfrm>
            <a:off x="6952401" y="1556792"/>
            <a:ext cx="1532471" cy="400110"/>
          </a:xfrm>
          <a:prstGeom prst="rect">
            <a:avLst/>
          </a:prstGeom>
          <a:noFill/>
        </p:spPr>
        <p:txBody>
          <a:bodyPr wrap="none" rtlCol="0">
            <a:spAutoFit/>
          </a:bodyPr>
          <a:lstStyle/>
          <a:p>
            <a:pPr algn="ctr"/>
            <a:r>
              <a:rPr lang="en-GB" sz="2000" smtClean="0">
                <a:solidFill>
                  <a:schemeClr val="bg1"/>
                </a:solidFill>
              </a:rPr>
              <a:t>Subtitle here</a:t>
            </a:r>
            <a:endParaRPr lang="en-GB" sz="2000">
              <a:solidFill>
                <a:schemeClr val="bg1"/>
              </a:solidFill>
            </a:endParaRPr>
          </a:p>
        </p:txBody>
      </p:sp>
      <p:sp>
        <p:nvSpPr>
          <p:cNvPr id="29" name="TextBox 28"/>
          <p:cNvSpPr txBox="1"/>
          <p:nvPr/>
        </p:nvSpPr>
        <p:spPr>
          <a:xfrm>
            <a:off x="6952401" y="4094639"/>
            <a:ext cx="1532471" cy="400110"/>
          </a:xfrm>
          <a:prstGeom prst="rect">
            <a:avLst/>
          </a:prstGeom>
          <a:noFill/>
        </p:spPr>
        <p:txBody>
          <a:bodyPr wrap="none" rtlCol="0">
            <a:spAutoFit/>
          </a:bodyPr>
          <a:lstStyle/>
          <a:p>
            <a:pPr algn="ctr"/>
            <a:r>
              <a:rPr lang="en-GB" sz="2000" smtClean="0">
                <a:solidFill>
                  <a:schemeClr val="bg1"/>
                </a:solidFill>
              </a:rPr>
              <a:t>Subtitle here</a:t>
            </a:r>
            <a:endParaRPr lang="en-GB" sz="2000">
              <a:solidFill>
                <a:schemeClr val="bg1"/>
              </a:solidFill>
            </a:endParaRPr>
          </a:p>
        </p:txBody>
      </p:sp>
      <p:sp>
        <p:nvSpPr>
          <p:cNvPr id="30" name="TextBox 29"/>
          <p:cNvSpPr txBox="1"/>
          <p:nvPr/>
        </p:nvSpPr>
        <p:spPr>
          <a:xfrm>
            <a:off x="2715826" y="4077072"/>
            <a:ext cx="1532471" cy="400110"/>
          </a:xfrm>
          <a:prstGeom prst="rect">
            <a:avLst/>
          </a:prstGeom>
          <a:noFill/>
        </p:spPr>
        <p:txBody>
          <a:bodyPr wrap="none" rtlCol="0">
            <a:spAutoFit/>
          </a:bodyPr>
          <a:lstStyle/>
          <a:p>
            <a:pPr algn="ctr"/>
            <a:r>
              <a:rPr lang="en-GB" sz="2000" smtClean="0">
                <a:solidFill>
                  <a:schemeClr val="bg1"/>
                </a:solidFill>
              </a:rPr>
              <a:t>Subtitle here</a:t>
            </a:r>
            <a:endParaRPr lang="en-GB" sz="2000">
              <a:solidFill>
                <a:schemeClr val="bg1"/>
              </a:solidFill>
            </a:endParaRPr>
          </a:p>
        </p:txBody>
      </p:sp>
    </p:spTree>
    <p:extLst>
      <p:ext uri="{BB962C8B-B14F-4D97-AF65-F5344CB8AC3E}">
        <p14:creationId xmlns:p14="http://schemas.microsoft.com/office/powerpoint/2010/main" xmlns="" val="1205388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smtClean="0"/>
              <a:t>Our results</a:t>
            </a:r>
            <a:endParaRPr lang="en-GB"/>
          </a:p>
        </p:txBody>
      </p:sp>
      <p:sp>
        <p:nvSpPr>
          <p:cNvPr id="31" name="Rectangle 30"/>
          <p:cNvSpPr/>
          <p:nvPr/>
        </p:nvSpPr>
        <p:spPr>
          <a:xfrm>
            <a:off x="458261" y="1376772"/>
            <a:ext cx="3945168"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4726504" y="1376772"/>
            <a:ext cx="3960296" cy="486028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TextBox 23"/>
          <p:cNvSpPr txBox="1"/>
          <p:nvPr/>
        </p:nvSpPr>
        <p:spPr>
          <a:xfrm>
            <a:off x="2439243" y="1548735"/>
            <a:ext cx="1789016" cy="400110"/>
          </a:xfrm>
          <a:prstGeom prst="rect">
            <a:avLst/>
          </a:prstGeom>
          <a:noFill/>
        </p:spPr>
        <p:txBody>
          <a:bodyPr wrap="none" rtlCol="0">
            <a:spAutoFit/>
          </a:bodyPr>
          <a:lstStyle/>
          <a:p>
            <a:pPr algn="r"/>
            <a:r>
              <a:rPr lang="en-GB" sz="2000" smtClean="0"/>
              <a:t>Chart title here</a:t>
            </a:r>
            <a:endParaRPr lang="en-GB" sz="2000"/>
          </a:p>
        </p:txBody>
      </p:sp>
      <p:sp>
        <p:nvSpPr>
          <p:cNvPr id="28" name="TextBox 27"/>
          <p:cNvSpPr txBox="1"/>
          <p:nvPr/>
        </p:nvSpPr>
        <p:spPr>
          <a:xfrm>
            <a:off x="6156176" y="1548735"/>
            <a:ext cx="2428550" cy="400110"/>
          </a:xfrm>
          <a:prstGeom prst="rect">
            <a:avLst/>
          </a:prstGeom>
          <a:noFill/>
        </p:spPr>
        <p:txBody>
          <a:bodyPr wrap="none" rtlCol="0">
            <a:spAutoFit/>
          </a:bodyPr>
          <a:lstStyle/>
          <a:p>
            <a:pPr algn="r"/>
            <a:r>
              <a:rPr lang="en-GB" sz="2000" smtClean="0"/>
              <a:t>Explanation title here</a:t>
            </a:r>
            <a:endParaRPr lang="en-GB" sz="2000"/>
          </a:p>
        </p:txBody>
      </p:sp>
      <p:sp>
        <p:nvSpPr>
          <p:cNvPr id="19" name="TextBox 18"/>
          <p:cNvSpPr txBox="1"/>
          <p:nvPr/>
        </p:nvSpPr>
        <p:spPr>
          <a:xfrm>
            <a:off x="4860032" y="1956902"/>
            <a:ext cx="3624840" cy="1015663"/>
          </a:xfrm>
          <a:prstGeom prst="rect">
            <a:avLst/>
          </a:prstGeom>
          <a:noFill/>
        </p:spPr>
        <p:txBody>
          <a:bodyPr wrap="square" rtlCol="0">
            <a:spAutoFit/>
          </a:bodyPr>
          <a:lstStyle/>
          <a:p>
            <a:pPr marL="342900" indent="-342900">
              <a:buFontTx/>
              <a:buChar char="-"/>
            </a:pPr>
            <a:r>
              <a:rPr lang="en-GB" sz="2000" smtClean="0"/>
              <a:t>Explanation goes here</a:t>
            </a:r>
          </a:p>
          <a:p>
            <a:pPr marL="342900" indent="-342900">
              <a:buFontTx/>
              <a:buChar char="-"/>
            </a:pPr>
            <a:r>
              <a:rPr lang="en-GB" sz="2000" smtClean="0"/>
              <a:t>Explanation goes here</a:t>
            </a:r>
          </a:p>
          <a:p>
            <a:pPr marL="342900" indent="-342900">
              <a:buFontTx/>
              <a:buChar char="-"/>
            </a:pPr>
            <a:r>
              <a:rPr lang="en-GB" sz="2000" smtClean="0"/>
              <a:t>Explanation goes here</a:t>
            </a:r>
            <a:endParaRPr lang="en-GB" sz="2000"/>
          </a:p>
        </p:txBody>
      </p:sp>
      <p:graphicFrame>
        <p:nvGraphicFramePr>
          <p:cNvPr id="20" name="Content Placeholder 3"/>
          <p:cNvGraphicFramePr>
            <a:graphicFrameLocks/>
          </p:cNvGraphicFramePr>
          <p:nvPr>
            <p:extLst>
              <p:ext uri="{D42A27DB-BD31-4B8C-83A1-F6EECF244321}">
                <p14:modId xmlns:p14="http://schemas.microsoft.com/office/powerpoint/2010/main" xmlns="" val="2010197217"/>
              </p:ext>
            </p:extLst>
          </p:nvPr>
        </p:nvGraphicFramePr>
        <p:xfrm>
          <a:off x="611560" y="2174875"/>
          <a:ext cx="3636737" cy="3951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468861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58261" y="1376772"/>
            <a:ext cx="3945168" cy="486028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Rectangle 13"/>
          <p:cNvSpPr/>
          <p:nvPr/>
        </p:nvSpPr>
        <p:spPr>
          <a:xfrm>
            <a:off x="4726504" y="1376772"/>
            <a:ext cx="3960296" cy="48602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chemeClr val="tx1"/>
              </a:solidFill>
            </a:endParaRPr>
          </a:p>
        </p:txBody>
      </p:sp>
      <p:sp>
        <p:nvSpPr>
          <p:cNvPr id="2" name="Title 1"/>
          <p:cNvSpPr>
            <a:spLocks noGrp="1"/>
          </p:cNvSpPr>
          <p:nvPr>
            <p:ph type="title"/>
          </p:nvPr>
        </p:nvSpPr>
        <p:spPr/>
        <p:txBody>
          <a:bodyPr>
            <a:normAutofit/>
          </a:bodyPr>
          <a:lstStyle/>
          <a:p>
            <a:r>
              <a:rPr lang="en-GB" dirty="0" smtClean="0"/>
              <a:t>Sample chart</a:t>
            </a:r>
            <a:endParaRPr lang="en-GB"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xmlns="" val="4146158917"/>
              </p:ext>
            </p:extLst>
          </p:nvPr>
        </p:nvGraphicFramePr>
        <p:xfrm>
          <a:off x="539552" y="2173436"/>
          <a:ext cx="3752156" cy="395128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rot="5400000">
            <a:off x="7183052" y="4728138"/>
            <a:ext cx="1296000" cy="1296000"/>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2"/>
          <p:cNvSpPr txBox="1">
            <a:spLocks/>
          </p:cNvSpPr>
          <p:nvPr/>
        </p:nvSpPr>
        <p:spPr>
          <a:xfrm>
            <a:off x="7300307" y="5016098"/>
            <a:ext cx="1061489" cy="72008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800" b="1" dirty="0" smtClean="0">
                <a:solidFill>
                  <a:schemeClr val="bg1"/>
                </a:solidFill>
              </a:rPr>
              <a:t>33% </a:t>
            </a:r>
          </a:p>
          <a:p>
            <a:pPr marL="0" indent="0" algn="ctr">
              <a:buNone/>
            </a:pPr>
            <a:r>
              <a:rPr lang="en-GB" sz="1800" b="1" dirty="0" smtClean="0">
                <a:solidFill>
                  <a:schemeClr val="bg1"/>
                </a:solidFill>
              </a:rPr>
              <a:t>increase</a:t>
            </a:r>
            <a:endParaRPr lang="en-GB" sz="1800" b="1" dirty="0">
              <a:solidFill>
                <a:schemeClr val="bg1"/>
              </a:solidFill>
            </a:endParaRPr>
          </a:p>
        </p:txBody>
      </p:sp>
      <p:sp>
        <p:nvSpPr>
          <p:cNvPr id="16" name="TextBox 15"/>
          <p:cNvSpPr txBox="1"/>
          <p:nvPr/>
        </p:nvSpPr>
        <p:spPr>
          <a:xfrm>
            <a:off x="2439243" y="1548735"/>
            <a:ext cx="1789016" cy="400110"/>
          </a:xfrm>
          <a:prstGeom prst="rect">
            <a:avLst/>
          </a:prstGeom>
          <a:noFill/>
        </p:spPr>
        <p:txBody>
          <a:bodyPr wrap="none" rtlCol="0">
            <a:spAutoFit/>
          </a:bodyPr>
          <a:lstStyle/>
          <a:p>
            <a:pPr algn="r"/>
            <a:r>
              <a:rPr lang="en-GB" sz="2000" smtClean="0"/>
              <a:t>Chart title here</a:t>
            </a:r>
            <a:endParaRPr lang="en-GB" sz="2000"/>
          </a:p>
        </p:txBody>
      </p:sp>
      <p:sp>
        <p:nvSpPr>
          <p:cNvPr id="17" name="TextBox 16"/>
          <p:cNvSpPr txBox="1"/>
          <p:nvPr/>
        </p:nvSpPr>
        <p:spPr>
          <a:xfrm>
            <a:off x="6723565" y="1602378"/>
            <a:ext cx="1757212" cy="584775"/>
          </a:xfrm>
          <a:prstGeom prst="rect">
            <a:avLst/>
          </a:prstGeom>
          <a:noFill/>
        </p:spPr>
        <p:txBody>
          <a:bodyPr wrap="none" rtlCol="0">
            <a:spAutoFit/>
          </a:bodyPr>
          <a:lstStyle/>
          <a:p>
            <a:pPr algn="r"/>
            <a:r>
              <a:rPr lang="en-GB" sz="3200" b="1" smtClean="0"/>
              <a:t>$200,000</a:t>
            </a:r>
          </a:p>
        </p:txBody>
      </p:sp>
      <p:sp>
        <p:nvSpPr>
          <p:cNvPr id="18" name="TextBox 17"/>
          <p:cNvSpPr txBox="1"/>
          <p:nvPr/>
        </p:nvSpPr>
        <p:spPr>
          <a:xfrm>
            <a:off x="4860032" y="2276872"/>
            <a:ext cx="3624840" cy="1015663"/>
          </a:xfrm>
          <a:prstGeom prst="rect">
            <a:avLst/>
          </a:prstGeom>
          <a:noFill/>
        </p:spPr>
        <p:txBody>
          <a:bodyPr wrap="square" rtlCol="0">
            <a:spAutoFit/>
          </a:bodyPr>
          <a:lstStyle/>
          <a:p>
            <a:pPr marL="342900" indent="-342900">
              <a:buFontTx/>
              <a:buChar char="-"/>
            </a:pPr>
            <a:r>
              <a:rPr lang="en-GB" sz="2000" smtClean="0"/>
              <a:t>Explanation goes here</a:t>
            </a:r>
          </a:p>
          <a:p>
            <a:pPr marL="342900" indent="-342900">
              <a:buFontTx/>
              <a:buChar char="-"/>
            </a:pPr>
            <a:r>
              <a:rPr lang="en-GB" sz="2000" smtClean="0"/>
              <a:t>Explanation goes here</a:t>
            </a:r>
          </a:p>
          <a:p>
            <a:pPr marL="342900" indent="-342900">
              <a:buFontTx/>
              <a:buChar char="-"/>
            </a:pPr>
            <a:r>
              <a:rPr lang="en-GB" sz="2000" smtClean="0"/>
              <a:t>Explanation goes here</a:t>
            </a:r>
            <a:endParaRPr lang="en-GB" sz="2000"/>
          </a:p>
        </p:txBody>
      </p:sp>
    </p:spTree>
    <p:extLst>
      <p:ext uri="{BB962C8B-B14F-4D97-AF65-F5344CB8AC3E}">
        <p14:creationId xmlns:p14="http://schemas.microsoft.com/office/powerpoint/2010/main" xmlns="" val="761104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8261" y="1376772"/>
            <a:ext cx="3945168"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Rectangle 12"/>
          <p:cNvSpPr/>
          <p:nvPr/>
        </p:nvSpPr>
        <p:spPr>
          <a:xfrm>
            <a:off x="4726504" y="1376772"/>
            <a:ext cx="3960296" cy="486028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itle 10"/>
          <p:cNvSpPr>
            <a:spLocks noGrp="1"/>
          </p:cNvSpPr>
          <p:nvPr>
            <p:ph type="title"/>
          </p:nvPr>
        </p:nvSpPr>
        <p:spPr/>
        <p:txBody>
          <a:bodyPr>
            <a:normAutofit/>
          </a:bodyPr>
          <a:lstStyle/>
          <a:p>
            <a:r>
              <a:rPr lang="en-GB" dirty="0" smtClean="0"/>
              <a:t>Table of results</a:t>
            </a:r>
            <a:endParaRPr lang="en-GB" dirty="0"/>
          </a:p>
        </p:txBody>
      </p:sp>
      <p:sp>
        <p:nvSpPr>
          <p:cNvPr id="3" name="Text Placeholder 2"/>
          <p:cNvSpPr>
            <a:spLocks noGrp="1"/>
          </p:cNvSpPr>
          <p:nvPr>
            <p:ph type="body" idx="4294967295"/>
          </p:nvPr>
        </p:nvSpPr>
        <p:spPr>
          <a:xfrm>
            <a:off x="458261" y="1535113"/>
            <a:ext cx="3945167" cy="639762"/>
          </a:xfrm>
        </p:spPr>
        <p:txBody>
          <a:bodyPr/>
          <a:lstStyle/>
          <a:p>
            <a:pPr marL="0" indent="0" algn="r">
              <a:buNone/>
            </a:pPr>
            <a:r>
              <a:rPr lang="en-GB" sz="2000" dirty="0" smtClean="0"/>
              <a:t>Table of results</a:t>
            </a:r>
            <a:endParaRPr lang="en-GB" sz="2000"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xmlns="" val="3611956641"/>
              </p:ext>
            </p:extLst>
          </p:nvPr>
        </p:nvGraphicFramePr>
        <p:xfrm>
          <a:off x="611561" y="2166405"/>
          <a:ext cx="3672408" cy="3235960"/>
        </p:xfrm>
        <a:graphic>
          <a:graphicData uri="http://schemas.openxmlformats.org/drawingml/2006/table">
            <a:tbl>
              <a:tblPr firstRow="1" bandRow="1">
                <a:tableStyleId>{8EC20E35-A176-4012-BC5E-935CFFF8708E}</a:tableStyleId>
              </a:tblPr>
              <a:tblGrid>
                <a:gridCol w="1224136"/>
                <a:gridCol w="1224136"/>
                <a:gridCol w="1224136"/>
              </a:tblGrid>
              <a:tr h="370840">
                <a:tc>
                  <a:txBody>
                    <a:bodyPr/>
                    <a:lstStyle/>
                    <a:p>
                      <a:pPr algn="ctr"/>
                      <a:r>
                        <a:rPr lang="en-GB" dirty="0" smtClean="0">
                          <a:solidFill>
                            <a:schemeClr val="tx1"/>
                          </a:solidFill>
                        </a:rPr>
                        <a:t>Heading 1</a:t>
                      </a:r>
                      <a:endParaRPr lang="en-GB" dirty="0">
                        <a:solidFill>
                          <a:schemeClr val="tx1"/>
                        </a:solidFill>
                      </a:endParaRPr>
                    </a:p>
                  </a:txBody>
                  <a:tcPr anchor="ctr">
                    <a:noFill/>
                  </a:tcPr>
                </a:tc>
                <a:tc>
                  <a:txBody>
                    <a:bodyPr/>
                    <a:lstStyle/>
                    <a:p>
                      <a:pPr algn="ctr"/>
                      <a:r>
                        <a:rPr lang="en-GB" dirty="0" smtClean="0">
                          <a:solidFill>
                            <a:schemeClr val="tx1"/>
                          </a:solidFill>
                        </a:rPr>
                        <a:t>Heading 2</a:t>
                      </a:r>
                      <a:endParaRPr lang="en-GB" dirty="0">
                        <a:solidFill>
                          <a:schemeClr val="tx1"/>
                        </a:solidFill>
                      </a:endParaRPr>
                    </a:p>
                  </a:txBody>
                  <a:tcPr anchor="ctr">
                    <a:noFill/>
                  </a:tcPr>
                </a:tc>
                <a:tc>
                  <a:txBody>
                    <a:bodyPr/>
                    <a:lstStyle/>
                    <a:p>
                      <a:pPr algn="ctr"/>
                      <a:r>
                        <a:rPr lang="en-GB" dirty="0" smtClean="0">
                          <a:solidFill>
                            <a:schemeClr val="tx1"/>
                          </a:solidFill>
                        </a:rPr>
                        <a:t>Heading 3</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r h="370840">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c>
                  <a:txBody>
                    <a:bodyPr/>
                    <a:lstStyle/>
                    <a:p>
                      <a:pPr algn="ctr"/>
                      <a:r>
                        <a:rPr lang="en-GB" dirty="0" smtClean="0">
                          <a:solidFill>
                            <a:schemeClr val="tx1"/>
                          </a:solidFill>
                        </a:rPr>
                        <a:t>Data</a:t>
                      </a:r>
                      <a:endParaRPr lang="en-GB" dirty="0">
                        <a:solidFill>
                          <a:schemeClr val="tx1"/>
                        </a:solidFill>
                      </a:endParaRPr>
                    </a:p>
                  </a:txBody>
                  <a:tcPr anchor="ctr">
                    <a:noFill/>
                  </a:tcPr>
                </a:tc>
              </a:tr>
            </a:tbl>
          </a:graphicData>
        </a:graphic>
      </p:graphicFrame>
      <p:sp>
        <p:nvSpPr>
          <p:cNvPr id="9" name="Text Placeholder 12"/>
          <p:cNvSpPr>
            <a:spLocks noGrp="1"/>
          </p:cNvSpPr>
          <p:nvPr>
            <p:ph type="body" sz="quarter" idx="4294967295"/>
          </p:nvPr>
        </p:nvSpPr>
        <p:spPr>
          <a:xfrm>
            <a:off x="4726505" y="1535113"/>
            <a:ext cx="3960295" cy="639762"/>
          </a:xfrm>
        </p:spPr>
        <p:txBody>
          <a:bodyPr>
            <a:normAutofit/>
          </a:bodyPr>
          <a:lstStyle/>
          <a:p>
            <a:pPr marL="0" indent="0" algn="r">
              <a:buNone/>
            </a:pPr>
            <a:r>
              <a:rPr lang="en-GB" sz="2000" dirty="0" smtClean="0"/>
              <a:t>Explanation</a:t>
            </a:r>
            <a:endParaRPr lang="en-GB" sz="2000" dirty="0"/>
          </a:p>
        </p:txBody>
      </p:sp>
      <p:sp>
        <p:nvSpPr>
          <p:cNvPr id="14" name="Rectangle 13"/>
          <p:cNvSpPr/>
          <p:nvPr/>
        </p:nvSpPr>
        <p:spPr>
          <a:xfrm>
            <a:off x="7115131" y="4690656"/>
            <a:ext cx="1296000" cy="129600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txBox="1">
            <a:spLocks/>
          </p:cNvSpPr>
          <p:nvPr/>
        </p:nvSpPr>
        <p:spPr>
          <a:xfrm>
            <a:off x="7006935" y="4942612"/>
            <a:ext cx="1512391" cy="79208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000" b="1" dirty="0" smtClean="0">
                <a:solidFill>
                  <a:schemeClr val="bg1"/>
                </a:solidFill>
              </a:rPr>
              <a:t>Message here</a:t>
            </a:r>
            <a:endParaRPr lang="en-GB" sz="2000" b="1" dirty="0">
              <a:solidFill>
                <a:schemeClr val="bg1"/>
              </a:solidFill>
            </a:endParaRPr>
          </a:p>
        </p:txBody>
      </p:sp>
      <p:sp>
        <p:nvSpPr>
          <p:cNvPr id="16" name="TextBox 15"/>
          <p:cNvSpPr txBox="1"/>
          <p:nvPr/>
        </p:nvSpPr>
        <p:spPr>
          <a:xfrm>
            <a:off x="4860032" y="2276872"/>
            <a:ext cx="3624840" cy="1015663"/>
          </a:xfrm>
          <a:prstGeom prst="rect">
            <a:avLst/>
          </a:prstGeom>
          <a:noFill/>
        </p:spPr>
        <p:txBody>
          <a:bodyPr wrap="square" rtlCol="0">
            <a:spAutoFit/>
          </a:bodyPr>
          <a:lstStyle/>
          <a:p>
            <a:pPr marL="342900" indent="-342900">
              <a:buFontTx/>
              <a:buChar char="-"/>
            </a:pPr>
            <a:r>
              <a:rPr lang="en-GB" sz="2000" dirty="0" smtClean="0"/>
              <a:t>Explanation goes here</a:t>
            </a:r>
          </a:p>
          <a:p>
            <a:pPr marL="342900" indent="-342900">
              <a:buFontTx/>
              <a:buChar char="-"/>
            </a:pPr>
            <a:r>
              <a:rPr lang="en-GB" sz="2000" dirty="0" smtClean="0"/>
              <a:t>Explanation goes here</a:t>
            </a:r>
          </a:p>
          <a:p>
            <a:pPr marL="342900" indent="-342900">
              <a:buFontTx/>
              <a:buChar char="-"/>
            </a:pPr>
            <a:r>
              <a:rPr lang="en-GB" sz="2000" dirty="0" smtClean="0"/>
              <a:t>Explanation goes here</a:t>
            </a:r>
            <a:endParaRPr lang="en-GB" sz="2000" dirty="0"/>
          </a:p>
        </p:txBody>
      </p:sp>
    </p:spTree>
    <p:extLst>
      <p:ext uri="{BB962C8B-B14F-4D97-AF65-F5344CB8AC3E}">
        <p14:creationId xmlns:p14="http://schemas.microsoft.com/office/powerpoint/2010/main" xmlns="" val="1399642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9552" y="1196752"/>
            <a:ext cx="4032448" cy="2340257"/>
          </a:xfrm>
          <a:prstGeom prst="roundRect">
            <a:avLst>
              <a:gd name="adj" fmla="val 7444"/>
            </a:avLst>
          </a:prstGeom>
          <a:blipFill dpi="0" rotWithShape="1">
            <a:blip r:embed="rId2" cstate="print">
              <a:extLst>
                <a:ext uri="{BEBA8EAE-BF5A-486C-A8C5-ECC9F3942E4B}">
                  <a14:imgProps xmlns:a14="http://schemas.microsoft.com/office/drawing/2010/main" xmlns="">
                    <a14:imgLayer r:embed="rId3">
                      <a14:imgEffect>
                        <a14:backgroundRemoval t="8600" b="100000" l="1467" r="90000">
                          <a14:foregroundMark x1="18800" y1="44800" x2="25333" y2="55800"/>
                          <a14:foregroundMark x1="12667" y1="57000" x2="8400" y2="71000"/>
                          <a14:foregroundMark x1="11867" y1="54400" x2="8400" y2="63000"/>
                          <a14:foregroundMark x1="11867" y1="52600" x2="8667" y2="58200"/>
                          <a14:foregroundMark x1="7867" y1="70400" x2="8267" y2="59400"/>
                          <a14:foregroundMark x1="17733" y1="40000" x2="14667" y2="49200"/>
                        </a14:backgroundRemoval>
                      </a14:imgEffect>
                    </a14:imgLayer>
                  </a14:imgProps>
                </a:ext>
              </a:extLst>
            </a:blip>
            <a:srcRect/>
            <a:stretch>
              <a:fillRect b="-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smtClean="0"/>
              <a:t>Ask the expert slide</a:t>
            </a:r>
            <a:endParaRPr lang="en-GB" dirty="0"/>
          </a:p>
        </p:txBody>
      </p:sp>
      <p:sp>
        <p:nvSpPr>
          <p:cNvPr id="4" name="Rectangle 3"/>
          <p:cNvSpPr/>
          <p:nvPr/>
        </p:nvSpPr>
        <p:spPr>
          <a:xfrm>
            <a:off x="539552" y="3537010"/>
            <a:ext cx="7776864" cy="2340261"/>
          </a:xfrm>
          <a:prstGeom prst="rect">
            <a:avLst/>
          </a:prstGeom>
          <a:solidFill>
            <a:srgbClr val="F58D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13"/>
          <p:cNvSpPr txBox="1">
            <a:spLocks/>
          </p:cNvSpPr>
          <p:nvPr/>
        </p:nvSpPr>
        <p:spPr>
          <a:xfrm>
            <a:off x="4572000" y="3907554"/>
            <a:ext cx="3528392" cy="159917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t>Explanation goes here</a:t>
            </a:r>
          </a:p>
          <a:p>
            <a:r>
              <a:rPr lang="en-GB" sz="2000" dirty="0" smtClean="0"/>
              <a:t>Explanation goes here</a:t>
            </a:r>
          </a:p>
          <a:p>
            <a:r>
              <a:rPr lang="en-GB" sz="2000" dirty="0" smtClean="0"/>
              <a:t>Explanation goes here</a:t>
            </a:r>
          </a:p>
          <a:p>
            <a:r>
              <a:rPr lang="en-GB" sz="2000" dirty="0" smtClean="0"/>
              <a:t>Explanation goes here</a:t>
            </a:r>
          </a:p>
        </p:txBody>
      </p:sp>
      <p:sp>
        <p:nvSpPr>
          <p:cNvPr id="7" name="Content Placeholder 13"/>
          <p:cNvSpPr txBox="1">
            <a:spLocks/>
          </p:cNvSpPr>
          <p:nvPr/>
        </p:nvSpPr>
        <p:spPr>
          <a:xfrm>
            <a:off x="827584" y="3907554"/>
            <a:ext cx="3744416" cy="159917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t>Explanation goes here</a:t>
            </a:r>
          </a:p>
          <a:p>
            <a:r>
              <a:rPr lang="en-GB" sz="2000" dirty="0" smtClean="0"/>
              <a:t>Explanation goes here</a:t>
            </a:r>
          </a:p>
          <a:p>
            <a:r>
              <a:rPr lang="en-GB" sz="2000" dirty="0" smtClean="0"/>
              <a:t>Explanation goes here</a:t>
            </a:r>
          </a:p>
          <a:p>
            <a:r>
              <a:rPr lang="en-GB" sz="2000" dirty="0" smtClean="0"/>
              <a:t>Explanation goes here</a:t>
            </a:r>
          </a:p>
        </p:txBody>
      </p:sp>
    </p:spTree>
    <p:extLst>
      <p:ext uri="{BB962C8B-B14F-4D97-AF65-F5344CB8AC3E}">
        <p14:creationId xmlns:p14="http://schemas.microsoft.com/office/powerpoint/2010/main" xmlns="" val="1400585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376772"/>
            <a:ext cx="8219256" cy="48602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chemeClr val="tx1"/>
              </a:solidFill>
            </a:endParaRPr>
          </a:p>
        </p:txBody>
      </p:sp>
      <p:sp>
        <p:nvSpPr>
          <p:cNvPr id="2" name="Title 1"/>
          <p:cNvSpPr>
            <a:spLocks noGrp="1"/>
          </p:cNvSpPr>
          <p:nvPr>
            <p:ph type="title"/>
          </p:nvPr>
        </p:nvSpPr>
        <p:spPr/>
        <p:txBody>
          <a:bodyPr>
            <a:normAutofit/>
          </a:bodyPr>
          <a:lstStyle/>
          <a:p>
            <a:r>
              <a:rPr lang="en-GB" dirty="0" smtClean="0"/>
              <a:t>Comparison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935256721"/>
              </p:ext>
            </p:extLst>
          </p:nvPr>
        </p:nvGraphicFramePr>
        <p:xfrm>
          <a:off x="467544" y="1505850"/>
          <a:ext cx="8219256" cy="4937760"/>
        </p:xfrm>
        <a:graphic>
          <a:graphicData uri="http://schemas.openxmlformats.org/drawingml/2006/table">
            <a:tbl>
              <a:tblPr firstRow="1" firstCol="1" bandRow="1">
                <a:tableStyleId>{8EC20E35-A176-4012-BC5E-935CFFF8708E}</a:tableStyleId>
              </a:tblPr>
              <a:tblGrid>
                <a:gridCol w="2054814"/>
                <a:gridCol w="2054814"/>
                <a:gridCol w="2054814"/>
                <a:gridCol w="2054814"/>
              </a:tblGrid>
              <a:tr h="370840">
                <a:tc>
                  <a:txBody>
                    <a:bodyPr/>
                    <a:lstStyle/>
                    <a:p>
                      <a:endParaRPr lang="en-GB" dirty="0">
                        <a:solidFill>
                          <a:schemeClr val="tx1"/>
                        </a:solidFill>
                      </a:endParaRPr>
                    </a:p>
                  </a:txBody>
                  <a:tcPr>
                    <a:noFill/>
                  </a:tcPr>
                </a:tc>
                <a:tc>
                  <a:txBody>
                    <a:bodyPr/>
                    <a:lstStyle/>
                    <a:p>
                      <a:pPr algn="ctr"/>
                      <a:r>
                        <a:rPr lang="en-GB" sz="2400" dirty="0" smtClean="0">
                          <a:solidFill>
                            <a:schemeClr val="tx1"/>
                          </a:solidFill>
                        </a:rPr>
                        <a:t>Our company</a:t>
                      </a:r>
                      <a:endParaRPr lang="en-GB" sz="2400" dirty="0">
                        <a:solidFill>
                          <a:schemeClr val="tx1"/>
                        </a:solidFill>
                      </a:endParaRPr>
                    </a:p>
                  </a:txBody>
                  <a:tcPr anchor="ctr">
                    <a:noFill/>
                  </a:tcPr>
                </a:tc>
                <a:tc>
                  <a:txBody>
                    <a:bodyPr/>
                    <a:lstStyle/>
                    <a:p>
                      <a:pPr algn="ctr"/>
                      <a:r>
                        <a:rPr lang="en-GB" sz="2400" dirty="0" smtClean="0">
                          <a:solidFill>
                            <a:schemeClr val="tx1"/>
                          </a:solidFill>
                        </a:rPr>
                        <a:t>Competitor 1</a:t>
                      </a:r>
                      <a:endParaRPr lang="en-GB" sz="2400" dirty="0">
                        <a:solidFill>
                          <a:schemeClr val="tx1"/>
                        </a:solidFill>
                      </a:endParaRPr>
                    </a:p>
                  </a:txBody>
                  <a:tcPr anchor="ctr">
                    <a:noFill/>
                  </a:tcPr>
                </a:tc>
                <a:tc>
                  <a:txBody>
                    <a:bodyPr/>
                    <a:lstStyle/>
                    <a:p>
                      <a:pPr algn="ctr"/>
                      <a:r>
                        <a:rPr lang="en-GB" sz="2400" dirty="0" smtClean="0">
                          <a:solidFill>
                            <a:schemeClr val="tx1"/>
                          </a:solidFill>
                        </a:rPr>
                        <a:t>Competitor 2</a:t>
                      </a:r>
                      <a:endParaRPr lang="en-GB" sz="2400" dirty="0">
                        <a:solidFill>
                          <a:schemeClr val="tx1"/>
                        </a:solidFill>
                      </a:endParaRPr>
                    </a:p>
                  </a:txBody>
                  <a:tcPr anchor="ctr">
                    <a:noFill/>
                  </a:tcPr>
                </a:tc>
              </a:tr>
              <a:tr h="370840">
                <a:tc>
                  <a:txBody>
                    <a:bodyPr/>
                    <a:lstStyle/>
                    <a:p>
                      <a:r>
                        <a:rPr lang="en-GB" dirty="0" smtClean="0">
                          <a:solidFill>
                            <a:schemeClr val="tx1"/>
                          </a:solidFill>
                        </a:rPr>
                        <a:t>Service 1</a:t>
                      </a:r>
                      <a:endParaRPr lang="en-GB" dirty="0">
                        <a:solidFill>
                          <a:schemeClr val="tx1"/>
                        </a:solidFill>
                      </a:endParaRPr>
                    </a:p>
                  </a:txBody>
                  <a:tcPr anchor="ctr">
                    <a:noFill/>
                  </a:tcPr>
                </a:tc>
                <a:tc>
                  <a:txBody>
                    <a:bodyPr/>
                    <a:lstStyle/>
                    <a:p>
                      <a:pPr algn="ctr"/>
                      <a:r>
                        <a:rPr lang="en-GB" sz="2400" dirty="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algn="ctr"/>
                      <a:endParaRPr lang="en-GB" sz="2400" dirty="0">
                        <a:solidFill>
                          <a:schemeClr val="tx1"/>
                        </a:solidFill>
                        <a:latin typeface="Wingdings 2" pitchFamily="18" charset="2"/>
                      </a:endParaRPr>
                    </a:p>
                  </a:txBody>
                  <a:tcPr anchor="ctr">
                    <a:noFill/>
                  </a:tcPr>
                </a:tc>
                <a:tc>
                  <a:txBody>
                    <a:bodyPr/>
                    <a:lstStyle/>
                    <a:p>
                      <a:pPr algn="ctr"/>
                      <a:r>
                        <a:rPr lang="en-GB" sz="2400" smtClean="0">
                          <a:solidFill>
                            <a:schemeClr val="tx1"/>
                          </a:solidFill>
                        </a:rPr>
                        <a:t>›</a:t>
                      </a:r>
                      <a:endParaRPr lang="en-GB" sz="2400" b="1" dirty="0">
                        <a:solidFill>
                          <a:schemeClr val="tx1"/>
                        </a:solidFill>
                        <a:latin typeface="Wingdings 2" pitchFamily="18" charset="2"/>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Service 2</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algn="ctr"/>
                      <a:r>
                        <a:rPr lang="en-GB" sz="240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3</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4</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algn="ctr"/>
                      <a:endParaRPr lang="en-GB" sz="2400" dirty="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a:t>
                      </a:r>
                      <a:r>
                        <a:rPr lang="en-GB" baseline="0" dirty="0" smtClean="0">
                          <a:solidFill>
                            <a:schemeClr val="tx1"/>
                          </a:solidFill>
                        </a:rPr>
                        <a:t> 5</a:t>
                      </a:r>
                      <a:endParaRPr lang="en-GB" dirty="0">
                        <a:solidFill>
                          <a:schemeClr val="tx1"/>
                        </a:solidFill>
                      </a:endParaRPr>
                    </a:p>
                  </a:txBody>
                  <a:tcPr anchor="ctr">
                    <a:noFill/>
                  </a:tcPr>
                </a:tc>
                <a:tc>
                  <a:txBody>
                    <a:bodyPr/>
                    <a:lstStyle/>
                    <a:p>
                      <a:pPr algn="ctr"/>
                      <a:r>
                        <a:rPr lang="en-GB" sz="240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algn="ctr"/>
                      <a:r>
                        <a:rPr lang="en-GB" sz="2400" dirty="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6</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7</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algn="ctr"/>
                      <a:endParaRPr lang="en-GB" sz="2400" dirty="0">
                        <a:solidFill>
                          <a:schemeClr val="tx1"/>
                        </a:solidFill>
                        <a:latin typeface="Wingdings 2" pitchFamily="18" charset="2"/>
                      </a:endParaRPr>
                    </a:p>
                  </a:txBody>
                  <a:tcPr anchor="ctr">
                    <a:noFill/>
                  </a:tcPr>
                </a:tc>
                <a:tc>
                  <a:txBody>
                    <a:bodyPr/>
                    <a:lstStyle/>
                    <a:p>
                      <a:pPr algn="ctr"/>
                      <a:r>
                        <a:rPr lang="en-GB" sz="2400" dirty="0" smtClean="0">
                          <a:solidFill>
                            <a:schemeClr val="tx1"/>
                          </a:solidFill>
                        </a:rPr>
                        <a:t>›</a:t>
                      </a:r>
                      <a:endParaRPr lang="en-GB" sz="2400" b="1" dirty="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8</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smtClean="0">
                          <a:solidFill>
                            <a:schemeClr val="tx1"/>
                          </a:solidFill>
                        </a:rPr>
                        <a:t>›</a:t>
                      </a:r>
                      <a:endParaRPr lang="en-GB" sz="2400" b="1" dirty="0" smtClean="0">
                        <a:solidFill>
                          <a:schemeClr val="tx1"/>
                        </a:solidFill>
                        <a:latin typeface="Wingdings 2" pitchFamily="18" charset="2"/>
                      </a:endParaRPr>
                    </a:p>
                  </a:txBody>
                  <a:tcPr anchor="ctr">
                    <a:noFill/>
                  </a:tcPr>
                </a:tc>
                <a:tc>
                  <a:txBody>
                    <a:bodyPr/>
                    <a:lstStyle/>
                    <a:p>
                      <a:pPr algn="ctr"/>
                      <a:r>
                        <a:rPr lang="en-GB" sz="2400" dirty="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latin typeface="Wingdings 2" pitchFamily="18" charset="2"/>
                      </a:endParaRPr>
                    </a:p>
                  </a:txBody>
                  <a:tcPr anchor="ctr">
                    <a:noFill/>
                  </a:tcPr>
                </a:tc>
              </a:tr>
              <a:tr h="370840">
                <a:tc>
                  <a:txBody>
                    <a:bodyPr/>
                    <a:lstStyle/>
                    <a:p>
                      <a:r>
                        <a:rPr lang="en-GB" dirty="0" smtClean="0">
                          <a:solidFill>
                            <a:schemeClr val="tx1"/>
                          </a:solidFill>
                        </a:rPr>
                        <a:t>Service 9</a:t>
                      </a:r>
                      <a:endParaRPr lang="en-GB"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smtClean="0">
                          <a:solidFill>
                            <a:schemeClr val="tx1"/>
                          </a:solidFill>
                        </a:rPr>
                        <a:t>›</a:t>
                      </a:r>
                      <a:endParaRPr lang="en-GB" sz="2400" b="1" dirty="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400" b="1" dirty="0" smtClean="0">
                        <a:solidFill>
                          <a:schemeClr val="tx1"/>
                        </a:solidFill>
                        <a:latin typeface="Wingdings 2" pitchFamily="18" charset="2"/>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smtClean="0">
                          <a:solidFill>
                            <a:schemeClr val="tx1"/>
                          </a:solidFill>
                        </a:rPr>
                        <a:t>›</a:t>
                      </a:r>
                      <a:endParaRPr lang="en-GB" sz="2400" b="1" dirty="0" smtClean="0">
                        <a:solidFill>
                          <a:schemeClr val="tx1"/>
                        </a:solidFill>
                        <a:latin typeface="Wingdings 2" pitchFamily="18" charset="2"/>
                      </a:endParaRPr>
                    </a:p>
                  </a:txBody>
                  <a:tcPr anchor="ctr">
                    <a:noFill/>
                  </a:tcPr>
                </a:tc>
              </a:tr>
            </a:tbl>
          </a:graphicData>
        </a:graphic>
      </p:graphicFrame>
    </p:spTree>
    <p:extLst>
      <p:ext uri="{BB962C8B-B14F-4D97-AF65-F5344CB8AC3E}">
        <p14:creationId xmlns:p14="http://schemas.microsoft.com/office/powerpoint/2010/main" xmlns="" val="2910405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Tag Cloud</a:t>
            </a:r>
            <a:endParaRPr lang="en-GB" dirty="0"/>
          </a:p>
        </p:txBody>
      </p:sp>
      <p:sp>
        <p:nvSpPr>
          <p:cNvPr id="6" name="TextBox 5"/>
          <p:cNvSpPr txBox="1"/>
          <p:nvPr/>
        </p:nvSpPr>
        <p:spPr>
          <a:xfrm>
            <a:off x="4836357" y="1556792"/>
            <a:ext cx="2392386" cy="1569660"/>
          </a:xfrm>
          <a:prstGeom prst="rect">
            <a:avLst/>
          </a:prstGeom>
          <a:noFill/>
        </p:spPr>
        <p:txBody>
          <a:bodyPr wrap="none" rtlCol="0">
            <a:spAutoFit/>
          </a:bodyPr>
          <a:lstStyle/>
          <a:p>
            <a:r>
              <a:rPr lang="en-GB" sz="9600" dirty="0" smtClean="0">
                <a:solidFill>
                  <a:schemeClr val="accent5"/>
                </a:solidFill>
                <a:latin typeface="+mj-lt"/>
                <a:cs typeface="Aharoni" pitchFamily="2" charset="-79"/>
              </a:rPr>
              <a:t>Tags</a:t>
            </a:r>
            <a:endParaRPr lang="en-GB" sz="9600" dirty="0">
              <a:solidFill>
                <a:schemeClr val="accent5"/>
              </a:solidFill>
              <a:latin typeface="+mj-lt"/>
              <a:cs typeface="Aharoni" pitchFamily="2" charset="-79"/>
            </a:endParaRPr>
          </a:p>
        </p:txBody>
      </p:sp>
      <p:sp>
        <p:nvSpPr>
          <p:cNvPr id="19" name="TextBox 18"/>
          <p:cNvSpPr txBox="1"/>
          <p:nvPr/>
        </p:nvSpPr>
        <p:spPr>
          <a:xfrm>
            <a:off x="1431543" y="2826015"/>
            <a:ext cx="3299301" cy="830997"/>
          </a:xfrm>
          <a:prstGeom prst="rect">
            <a:avLst/>
          </a:prstGeom>
          <a:noFill/>
        </p:spPr>
        <p:txBody>
          <a:bodyPr wrap="none" rtlCol="0">
            <a:spAutoFit/>
          </a:bodyPr>
          <a:lstStyle/>
          <a:p>
            <a:r>
              <a:rPr lang="en-GB" sz="4800" dirty="0" smtClean="0">
                <a:solidFill>
                  <a:schemeClr val="accent1"/>
                </a:solidFill>
                <a:latin typeface="+mj-lt"/>
                <a:cs typeface="Aharoni" pitchFamily="2" charset="-79"/>
              </a:rPr>
              <a:t>PowerPoint</a:t>
            </a:r>
            <a:endParaRPr lang="en-GB" sz="4800" dirty="0">
              <a:solidFill>
                <a:schemeClr val="accent1"/>
              </a:solidFill>
              <a:latin typeface="+mj-lt"/>
              <a:cs typeface="Aharoni" pitchFamily="2" charset="-79"/>
            </a:endParaRPr>
          </a:p>
        </p:txBody>
      </p:sp>
      <p:sp>
        <p:nvSpPr>
          <p:cNvPr id="20" name="TextBox 19"/>
          <p:cNvSpPr txBox="1"/>
          <p:nvPr/>
        </p:nvSpPr>
        <p:spPr>
          <a:xfrm>
            <a:off x="2829488" y="2531941"/>
            <a:ext cx="1911101" cy="584775"/>
          </a:xfrm>
          <a:prstGeom prst="rect">
            <a:avLst/>
          </a:prstGeom>
          <a:noFill/>
        </p:spPr>
        <p:txBody>
          <a:bodyPr wrap="none" rtlCol="0">
            <a:spAutoFit/>
          </a:bodyPr>
          <a:lstStyle/>
          <a:p>
            <a:r>
              <a:rPr lang="en-GB" sz="3200" dirty="0" smtClean="0">
                <a:solidFill>
                  <a:srgbClr val="009F3C"/>
                </a:solidFill>
              </a:rPr>
              <a:t>Questions</a:t>
            </a:r>
            <a:endParaRPr lang="en-GB" sz="3200" dirty="0">
              <a:solidFill>
                <a:srgbClr val="009F3C"/>
              </a:solidFill>
            </a:endParaRPr>
          </a:p>
        </p:txBody>
      </p:sp>
      <p:sp>
        <p:nvSpPr>
          <p:cNvPr id="21" name="TextBox 20"/>
          <p:cNvSpPr txBox="1"/>
          <p:nvPr/>
        </p:nvSpPr>
        <p:spPr>
          <a:xfrm rot="16200000">
            <a:off x="4891788" y="3492332"/>
            <a:ext cx="1261884" cy="523220"/>
          </a:xfrm>
          <a:prstGeom prst="rect">
            <a:avLst/>
          </a:prstGeom>
          <a:noFill/>
        </p:spPr>
        <p:txBody>
          <a:bodyPr wrap="none" rtlCol="0">
            <a:spAutoFit/>
          </a:bodyPr>
          <a:lstStyle/>
          <a:p>
            <a:r>
              <a:rPr lang="en-GB" sz="2800" dirty="0" smtClean="0">
                <a:solidFill>
                  <a:schemeClr val="tx1">
                    <a:lumMod val="40000"/>
                    <a:lumOff val="60000"/>
                  </a:schemeClr>
                </a:solidFill>
                <a:cs typeface="Aharoni" pitchFamily="2" charset="-79"/>
              </a:rPr>
              <a:t>Images</a:t>
            </a:r>
            <a:endParaRPr lang="en-GB" sz="2800" dirty="0">
              <a:solidFill>
                <a:schemeClr val="tx1">
                  <a:lumMod val="40000"/>
                  <a:lumOff val="60000"/>
                </a:schemeClr>
              </a:solidFill>
              <a:cs typeface="Aharoni" pitchFamily="2" charset="-79"/>
            </a:endParaRPr>
          </a:p>
        </p:txBody>
      </p:sp>
      <p:sp>
        <p:nvSpPr>
          <p:cNvPr id="22" name="TextBox 21"/>
          <p:cNvSpPr txBox="1"/>
          <p:nvPr/>
        </p:nvSpPr>
        <p:spPr>
          <a:xfrm>
            <a:off x="2843808" y="4893342"/>
            <a:ext cx="2919389" cy="707886"/>
          </a:xfrm>
          <a:prstGeom prst="rect">
            <a:avLst/>
          </a:prstGeom>
          <a:noFill/>
        </p:spPr>
        <p:txBody>
          <a:bodyPr wrap="none" rtlCol="0">
            <a:spAutoFit/>
          </a:bodyPr>
          <a:lstStyle/>
          <a:p>
            <a:r>
              <a:rPr lang="en-GB" sz="4000" dirty="0" smtClean="0">
                <a:solidFill>
                  <a:schemeClr val="accent1"/>
                </a:solidFill>
                <a:latin typeface="Bauhaus 93" pitchFamily="82" charset="0"/>
              </a:rPr>
              <a:t>Comparison</a:t>
            </a:r>
            <a:endParaRPr lang="en-GB" sz="4000" dirty="0">
              <a:solidFill>
                <a:schemeClr val="accent1"/>
              </a:solidFill>
              <a:latin typeface="Bauhaus 93" pitchFamily="82" charset="0"/>
            </a:endParaRPr>
          </a:p>
        </p:txBody>
      </p:sp>
      <p:sp>
        <p:nvSpPr>
          <p:cNvPr id="23" name="TextBox 22"/>
          <p:cNvSpPr txBox="1"/>
          <p:nvPr/>
        </p:nvSpPr>
        <p:spPr>
          <a:xfrm rot="16200000">
            <a:off x="1605284" y="1732502"/>
            <a:ext cx="1539204" cy="646331"/>
          </a:xfrm>
          <a:prstGeom prst="rect">
            <a:avLst/>
          </a:prstGeom>
          <a:noFill/>
        </p:spPr>
        <p:txBody>
          <a:bodyPr wrap="none" rtlCol="0">
            <a:spAutoFit/>
          </a:bodyPr>
          <a:lstStyle/>
          <a:p>
            <a:r>
              <a:rPr lang="en-GB" sz="3600" dirty="0" smtClean="0">
                <a:solidFill>
                  <a:schemeClr val="accent5"/>
                </a:solidFill>
                <a:cs typeface="Aharoni" pitchFamily="2" charset="-79"/>
              </a:rPr>
              <a:t>Picture</a:t>
            </a:r>
            <a:endParaRPr lang="en-GB" sz="3600" dirty="0">
              <a:solidFill>
                <a:schemeClr val="accent5"/>
              </a:solidFill>
              <a:cs typeface="Aharoni" pitchFamily="2" charset="-79"/>
            </a:endParaRPr>
          </a:p>
        </p:txBody>
      </p:sp>
      <p:sp>
        <p:nvSpPr>
          <p:cNvPr id="24" name="TextBox 23"/>
          <p:cNvSpPr txBox="1"/>
          <p:nvPr/>
        </p:nvSpPr>
        <p:spPr>
          <a:xfrm rot="16200000">
            <a:off x="6421001" y="2408703"/>
            <a:ext cx="2183611" cy="646331"/>
          </a:xfrm>
          <a:prstGeom prst="rect">
            <a:avLst/>
          </a:prstGeom>
          <a:noFill/>
        </p:spPr>
        <p:txBody>
          <a:bodyPr wrap="none" rtlCol="0">
            <a:spAutoFit/>
          </a:bodyPr>
          <a:lstStyle/>
          <a:p>
            <a:r>
              <a:rPr lang="en-GB" sz="3600" dirty="0" smtClean="0">
                <a:solidFill>
                  <a:srgbClr val="009F3C"/>
                </a:solidFill>
                <a:latin typeface="Bauhaus 93" pitchFamily="82" charset="0"/>
              </a:rPr>
              <a:t>Company</a:t>
            </a:r>
            <a:endParaRPr lang="en-GB" sz="3600" dirty="0">
              <a:solidFill>
                <a:srgbClr val="009F3C"/>
              </a:solidFill>
              <a:latin typeface="Bauhaus 93" pitchFamily="82" charset="0"/>
            </a:endParaRPr>
          </a:p>
        </p:txBody>
      </p:sp>
      <p:sp>
        <p:nvSpPr>
          <p:cNvPr id="25" name="TextBox 24"/>
          <p:cNvSpPr txBox="1"/>
          <p:nvPr/>
        </p:nvSpPr>
        <p:spPr>
          <a:xfrm rot="16200000">
            <a:off x="3361133" y="1878775"/>
            <a:ext cx="1212191" cy="584775"/>
          </a:xfrm>
          <a:prstGeom prst="rect">
            <a:avLst/>
          </a:prstGeom>
          <a:noFill/>
        </p:spPr>
        <p:txBody>
          <a:bodyPr wrap="none" rtlCol="0">
            <a:spAutoFit/>
          </a:bodyPr>
          <a:lstStyle/>
          <a:p>
            <a:r>
              <a:rPr lang="en-GB" sz="3200" dirty="0" smtClean="0">
                <a:solidFill>
                  <a:schemeClr val="tx2"/>
                </a:solidFill>
                <a:latin typeface="Bauhaus 93" pitchFamily="82" charset="0"/>
              </a:rPr>
              <a:t>Video</a:t>
            </a:r>
            <a:endParaRPr lang="en-GB" sz="3200" dirty="0">
              <a:solidFill>
                <a:schemeClr val="tx2"/>
              </a:solidFill>
              <a:latin typeface="Bauhaus 93" pitchFamily="82" charset="0"/>
            </a:endParaRPr>
          </a:p>
        </p:txBody>
      </p:sp>
      <p:sp>
        <p:nvSpPr>
          <p:cNvPr id="26" name="TextBox 25"/>
          <p:cNvSpPr txBox="1"/>
          <p:nvPr/>
        </p:nvSpPr>
        <p:spPr>
          <a:xfrm rot="16200000">
            <a:off x="2515738" y="4269950"/>
            <a:ext cx="1093569" cy="523220"/>
          </a:xfrm>
          <a:prstGeom prst="rect">
            <a:avLst/>
          </a:prstGeom>
          <a:noFill/>
        </p:spPr>
        <p:txBody>
          <a:bodyPr wrap="none" rtlCol="0">
            <a:spAutoFit/>
          </a:bodyPr>
          <a:lstStyle/>
          <a:p>
            <a:r>
              <a:rPr lang="en-GB" sz="2800" dirty="0" smtClean="0">
                <a:solidFill>
                  <a:schemeClr val="tx1">
                    <a:lumMod val="40000"/>
                    <a:lumOff val="60000"/>
                  </a:schemeClr>
                </a:solidFill>
                <a:latin typeface="Bauhaus 93" pitchFamily="82" charset="0"/>
              </a:rPr>
              <a:t>Chart</a:t>
            </a:r>
          </a:p>
        </p:txBody>
      </p:sp>
      <p:sp>
        <p:nvSpPr>
          <p:cNvPr id="27" name="TextBox 26"/>
          <p:cNvSpPr txBox="1"/>
          <p:nvPr/>
        </p:nvSpPr>
        <p:spPr>
          <a:xfrm rot="16200000">
            <a:off x="4342471" y="4205731"/>
            <a:ext cx="3283848" cy="923330"/>
          </a:xfrm>
          <a:prstGeom prst="rect">
            <a:avLst/>
          </a:prstGeom>
          <a:noFill/>
        </p:spPr>
        <p:txBody>
          <a:bodyPr wrap="none" rtlCol="0">
            <a:spAutoFit/>
          </a:bodyPr>
          <a:lstStyle/>
          <a:p>
            <a:r>
              <a:rPr lang="en-GB" sz="5400" dirty="0" smtClean="0">
                <a:solidFill>
                  <a:schemeClr val="accent5"/>
                </a:solidFill>
                <a:latin typeface="+mj-lt"/>
                <a:cs typeface="Aharoni" pitchFamily="2" charset="-79"/>
              </a:rPr>
              <a:t>Retro-style</a:t>
            </a:r>
            <a:endParaRPr lang="en-GB" sz="5400" dirty="0">
              <a:solidFill>
                <a:schemeClr val="accent5"/>
              </a:solidFill>
              <a:latin typeface="+mj-lt"/>
              <a:cs typeface="Aharoni" pitchFamily="2" charset="-79"/>
            </a:endParaRPr>
          </a:p>
        </p:txBody>
      </p:sp>
      <p:sp>
        <p:nvSpPr>
          <p:cNvPr id="29" name="TextBox 28"/>
          <p:cNvSpPr txBox="1"/>
          <p:nvPr/>
        </p:nvSpPr>
        <p:spPr>
          <a:xfrm rot="16200000">
            <a:off x="5294017" y="4205730"/>
            <a:ext cx="2552302" cy="923330"/>
          </a:xfrm>
          <a:prstGeom prst="rect">
            <a:avLst/>
          </a:prstGeom>
          <a:noFill/>
        </p:spPr>
        <p:txBody>
          <a:bodyPr wrap="none" rtlCol="0">
            <a:spAutoFit/>
          </a:bodyPr>
          <a:lstStyle/>
          <a:p>
            <a:r>
              <a:rPr lang="en-GB" sz="5400" dirty="0" smtClean="0">
                <a:solidFill>
                  <a:schemeClr val="tx1">
                    <a:lumMod val="40000"/>
                    <a:lumOff val="60000"/>
                  </a:schemeClr>
                </a:solidFill>
              </a:rPr>
              <a:t>Editable</a:t>
            </a:r>
            <a:endParaRPr lang="en-GB" sz="5400" dirty="0">
              <a:solidFill>
                <a:schemeClr val="tx1">
                  <a:lumMod val="40000"/>
                  <a:lumOff val="60000"/>
                </a:schemeClr>
              </a:solidFill>
            </a:endParaRPr>
          </a:p>
        </p:txBody>
      </p:sp>
      <p:sp>
        <p:nvSpPr>
          <p:cNvPr id="30" name="TextBox 29"/>
          <p:cNvSpPr txBox="1"/>
          <p:nvPr/>
        </p:nvSpPr>
        <p:spPr>
          <a:xfrm>
            <a:off x="1135670" y="3385444"/>
            <a:ext cx="2030428" cy="646331"/>
          </a:xfrm>
          <a:prstGeom prst="rect">
            <a:avLst/>
          </a:prstGeom>
          <a:noFill/>
        </p:spPr>
        <p:txBody>
          <a:bodyPr wrap="none" rtlCol="0">
            <a:spAutoFit/>
          </a:bodyPr>
          <a:lstStyle/>
          <a:p>
            <a:r>
              <a:rPr lang="en-GB" sz="3600" dirty="0" smtClean="0">
                <a:solidFill>
                  <a:schemeClr val="accent5"/>
                </a:solidFill>
              </a:rPr>
              <a:t>Workflow</a:t>
            </a:r>
            <a:endParaRPr lang="en-GB" sz="3600" dirty="0">
              <a:solidFill>
                <a:schemeClr val="accent5"/>
              </a:solidFill>
            </a:endParaRPr>
          </a:p>
        </p:txBody>
      </p:sp>
      <p:sp>
        <p:nvSpPr>
          <p:cNvPr id="31" name="TextBox 30"/>
          <p:cNvSpPr txBox="1"/>
          <p:nvPr/>
        </p:nvSpPr>
        <p:spPr>
          <a:xfrm>
            <a:off x="3201815" y="3523110"/>
            <a:ext cx="1473480" cy="461665"/>
          </a:xfrm>
          <a:prstGeom prst="rect">
            <a:avLst/>
          </a:prstGeom>
          <a:noFill/>
        </p:spPr>
        <p:txBody>
          <a:bodyPr wrap="none" rtlCol="0">
            <a:spAutoFit/>
          </a:bodyPr>
          <a:lstStyle/>
          <a:p>
            <a:r>
              <a:rPr lang="en-GB" sz="2400" dirty="0" smtClean="0">
                <a:solidFill>
                  <a:schemeClr val="tx2"/>
                </a:solidFill>
                <a:latin typeface="+mj-lt"/>
                <a:cs typeface="Aharoni" pitchFamily="2" charset="-79"/>
              </a:rPr>
              <a:t>Template</a:t>
            </a:r>
            <a:endParaRPr lang="en-GB" sz="2400" dirty="0">
              <a:solidFill>
                <a:schemeClr val="tx2"/>
              </a:solidFill>
              <a:latin typeface="+mj-lt"/>
              <a:cs typeface="Aharoni" pitchFamily="2" charset="-79"/>
            </a:endParaRPr>
          </a:p>
        </p:txBody>
      </p:sp>
      <p:sp>
        <p:nvSpPr>
          <p:cNvPr id="32" name="TextBox 31"/>
          <p:cNvSpPr txBox="1"/>
          <p:nvPr/>
        </p:nvSpPr>
        <p:spPr>
          <a:xfrm rot="16200000">
            <a:off x="661100" y="2477241"/>
            <a:ext cx="1205779" cy="584775"/>
          </a:xfrm>
          <a:prstGeom prst="rect">
            <a:avLst/>
          </a:prstGeom>
          <a:noFill/>
        </p:spPr>
        <p:txBody>
          <a:bodyPr wrap="none" rtlCol="0">
            <a:spAutoFit/>
          </a:bodyPr>
          <a:lstStyle/>
          <a:p>
            <a:r>
              <a:rPr lang="en-GB" sz="3200" dirty="0" smtClean="0">
                <a:solidFill>
                  <a:schemeClr val="tx2"/>
                </a:solidFill>
                <a:latin typeface="Bauhaus 93" pitchFamily="82" charset="0"/>
              </a:rPr>
              <a:t>Slides</a:t>
            </a:r>
            <a:endParaRPr lang="en-GB" sz="3200" dirty="0">
              <a:solidFill>
                <a:schemeClr val="tx2"/>
              </a:solidFill>
              <a:latin typeface="Bauhaus 93" pitchFamily="82" charset="0"/>
            </a:endParaRPr>
          </a:p>
        </p:txBody>
      </p:sp>
      <p:sp>
        <p:nvSpPr>
          <p:cNvPr id="33" name="TextBox 32"/>
          <p:cNvSpPr txBox="1"/>
          <p:nvPr/>
        </p:nvSpPr>
        <p:spPr>
          <a:xfrm rot="16200000">
            <a:off x="1680877" y="4522848"/>
            <a:ext cx="1768433" cy="646331"/>
          </a:xfrm>
          <a:prstGeom prst="rect">
            <a:avLst/>
          </a:prstGeom>
          <a:noFill/>
        </p:spPr>
        <p:txBody>
          <a:bodyPr wrap="none" rtlCol="0">
            <a:spAutoFit/>
          </a:bodyPr>
          <a:lstStyle/>
          <a:p>
            <a:r>
              <a:rPr lang="en-GB" sz="3600" dirty="0" smtClean="0">
                <a:solidFill>
                  <a:srgbClr val="009F3C"/>
                </a:solidFill>
                <a:latin typeface="Bauhaus 93" pitchFamily="82" charset="0"/>
              </a:rPr>
              <a:t>Agenda</a:t>
            </a:r>
            <a:endParaRPr lang="en-GB" sz="3600" dirty="0">
              <a:solidFill>
                <a:srgbClr val="009F3C"/>
              </a:solidFill>
              <a:latin typeface="Bauhaus 93" pitchFamily="82" charset="0"/>
            </a:endParaRPr>
          </a:p>
        </p:txBody>
      </p:sp>
      <p:sp>
        <p:nvSpPr>
          <p:cNvPr id="18" name="TextBox 17"/>
          <p:cNvSpPr txBox="1"/>
          <p:nvPr/>
        </p:nvSpPr>
        <p:spPr>
          <a:xfrm>
            <a:off x="3232733" y="4678235"/>
            <a:ext cx="734496" cy="400110"/>
          </a:xfrm>
          <a:prstGeom prst="rect">
            <a:avLst/>
          </a:prstGeom>
          <a:noFill/>
        </p:spPr>
        <p:txBody>
          <a:bodyPr wrap="none" rtlCol="0">
            <a:spAutoFit/>
          </a:bodyPr>
          <a:lstStyle/>
          <a:p>
            <a:r>
              <a:rPr lang="en-GB" sz="2000" dirty="0" smtClean="0">
                <a:solidFill>
                  <a:schemeClr val="accent4">
                    <a:lumMod val="60000"/>
                    <a:lumOff val="40000"/>
                  </a:schemeClr>
                </a:solidFill>
              </a:rPr>
              <a:t>Icons</a:t>
            </a:r>
            <a:endParaRPr lang="en-GB" sz="2000" dirty="0">
              <a:solidFill>
                <a:schemeClr val="accent4">
                  <a:lumMod val="60000"/>
                  <a:lumOff val="40000"/>
                </a:schemeClr>
              </a:solidFill>
            </a:endParaRPr>
          </a:p>
        </p:txBody>
      </p:sp>
      <p:sp>
        <p:nvSpPr>
          <p:cNvPr id="28" name="TextBox 27"/>
          <p:cNvSpPr txBox="1"/>
          <p:nvPr/>
        </p:nvSpPr>
        <p:spPr>
          <a:xfrm>
            <a:off x="3860470" y="3823674"/>
            <a:ext cx="1630575" cy="707886"/>
          </a:xfrm>
          <a:prstGeom prst="rect">
            <a:avLst/>
          </a:prstGeom>
          <a:noFill/>
        </p:spPr>
        <p:txBody>
          <a:bodyPr wrap="none" rtlCol="0">
            <a:spAutoFit/>
          </a:bodyPr>
          <a:lstStyle/>
          <a:p>
            <a:r>
              <a:rPr lang="en-GB" sz="4000" dirty="0" smtClean="0">
                <a:solidFill>
                  <a:srgbClr val="009F3C"/>
                </a:solidFill>
              </a:rPr>
              <a:t>Colour</a:t>
            </a:r>
            <a:endParaRPr lang="en-GB" sz="4000" dirty="0">
              <a:solidFill>
                <a:srgbClr val="009F3C"/>
              </a:solidFill>
            </a:endParaRPr>
          </a:p>
        </p:txBody>
      </p:sp>
      <p:sp>
        <p:nvSpPr>
          <p:cNvPr id="34" name="TextBox 33"/>
          <p:cNvSpPr txBox="1"/>
          <p:nvPr/>
        </p:nvSpPr>
        <p:spPr>
          <a:xfrm>
            <a:off x="765391" y="5563653"/>
            <a:ext cx="2467342" cy="584775"/>
          </a:xfrm>
          <a:prstGeom prst="rect">
            <a:avLst/>
          </a:prstGeom>
          <a:noFill/>
        </p:spPr>
        <p:txBody>
          <a:bodyPr wrap="none" rtlCol="0">
            <a:spAutoFit/>
          </a:bodyPr>
          <a:lstStyle/>
          <a:p>
            <a:r>
              <a:rPr lang="en-GB" sz="3200" dirty="0" smtClean="0">
                <a:solidFill>
                  <a:schemeClr val="tx2"/>
                </a:solidFill>
                <a:latin typeface="Bauhaus 93" pitchFamily="82" charset="0"/>
              </a:rPr>
              <a:t>Personalised</a:t>
            </a:r>
            <a:endParaRPr lang="en-GB" sz="3200" dirty="0">
              <a:solidFill>
                <a:schemeClr val="tx2"/>
              </a:solidFill>
              <a:latin typeface="Bauhaus 93" pitchFamily="82" charset="0"/>
            </a:endParaRPr>
          </a:p>
        </p:txBody>
      </p:sp>
      <p:sp>
        <p:nvSpPr>
          <p:cNvPr id="35" name="TextBox 34"/>
          <p:cNvSpPr txBox="1"/>
          <p:nvPr/>
        </p:nvSpPr>
        <p:spPr>
          <a:xfrm>
            <a:off x="4153461" y="4465768"/>
            <a:ext cx="1609736" cy="584775"/>
          </a:xfrm>
          <a:prstGeom prst="rect">
            <a:avLst/>
          </a:prstGeom>
          <a:noFill/>
        </p:spPr>
        <p:txBody>
          <a:bodyPr wrap="none" rtlCol="0">
            <a:spAutoFit/>
          </a:bodyPr>
          <a:lstStyle/>
          <a:p>
            <a:r>
              <a:rPr lang="en-GB" sz="3200" dirty="0" smtClean="0">
                <a:solidFill>
                  <a:schemeClr val="tx2"/>
                </a:solidFill>
                <a:latin typeface="Bauhaus 93" pitchFamily="82" charset="0"/>
              </a:rPr>
              <a:t>Bubbles</a:t>
            </a:r>
            <a:endParaRPr lang="en-GB" sz="3200" dirty="0">
              <a:solidFill>
                <a:schemeClr val="tx2"/>
              </a:solidFill>
              <a:latin typeface="Bauhaus 93" pitchFamily="82" charset="0"/>
            </a:endParaRPr>
          </a:p>
        </p:txBody>
      </p:sp>
      <p:sp>
        <p:nvSpPr>
          <p:cNvPr id="36" name="TextBox 35"/>
          <p:cNvSpPr txBox="1"/>
          <p:nvPr/>
        </p:nvSpPr>
        <p:spPr>
          <a:xfrm>
            <a:off x="4153461" y="2184853"/>
            <a:ext cx="939681" cy="584775"/>
          </a:xfrm>
          <a:prstGeom prst="rect">
            <a:avLst/>
          </a:prstGeom>
          <a:noFill/>
        </p:spPr>
        <p:txBody>
          <a:bodyPr wrap="none" rtlCol="0">
            <a:spAutoFit/>
          </a:bodyPr>
          <a:lstStyle/>
          <a:p>
            <a:r>
              <a:rPr lang="en-GB" sz="3200" dirty="0" smtClean="0">
                <a:solidFill>
                  <a:schemeClr val="accent1"/>
                </a:solidFill>
                <a:cs typeface="Aharoni" pitchFamily="2" charset="-79"/>
              </a:rPr>
              <a:t>Blue</a:t>
            </a:r>
            <a:endParaRPr lang="en-GB" sz="3200" dirty="0">
              <a:solidFill>
                <a:schemeClr val="accent1"/>
              </a:solidFill>
              <a:cs typeface="Aharoni" pitchFamily="2" charset="-79"/>
            </a:endParaRPr>
          </a:p>
        </p:txBody>
      </p:sp>
      <p:sp>
        <p:nvSpPr>
          <p:cNvPr id="37" name="TextBox 36"/>
          <p:cNvSpPr txBox="1"/>
          <p:nvPr/>
        </p:nvSpPr>
        <p:spPr>
          <a:xfrm>
            <a:off x="3232733" y="4263594"/>
            <a:ext cx="1015021" cy="584775"/>
          </a:xfrm>
          <a:prstGeom prst="rect">
            <a:avLst/>
          </a:prstGeom>
          <a:noFill/>
        </p:spPr>
        <p:txBody>
          <a:bodyPr wrap="none" rtlCol="0">
            <a:spAutoFit/>
          </a:bodyPr>
          <a:lstStyle/>
          <a:p>
            <a:r>
              <a:rPr lang="en-GB" sz="3200" dirty="0" smtClean="0">
                <a:solidFill>
                  <a:schemeClr val="bg1">
                    <a:lumMod val="65000"/>
                  </a:schemeClr>
                </a:solidFill>
                <a:latin typeface="+mj-lt"/>
                <a:cs typeface="Aharoni" pitchFamily="2" charset="-79"/>
              </a:rPr>
              <a:t>Grey</a:t>
            </a:r>
            <a:endParaRPr lang="en-GB" sz="3200" dirty="0">
              <a:solidFill>
                <a:schemeClr val="bg1">
                  <a:lumMod val="65000"/>
                </a:schemeClr>
              </a:solidFill>
              <a:latin typeface="+mj-lt"/>
              <a:cs typeface="Aharoni" pitchFamily="2" charset="-79"/>
            </a:endParaRPr>
          </a:p>
        </p:txBody>
      </p:sp>
      <p:sp>
        <p:nvSpPr>
          <p:cNvPr id="38" name="TextBox 37"/>
          <p:cNvSpPr txBox="1"/>
          <p:nvPr/>
        </p:nvSpPr>
        <p:spPr>
          <a:xfrm>
            <a:off x="6876255" y="4385847"/>
            <a:ext cx="1273105" cy="584775"/>
          </a:xfrm>
          <a:prstGeom prst="rect">
            <a:avLst/>
          </a:prstGeom>
          <a:noFill/>
        </p:spPr>
        <p:txBody>
          <a:bodyPr wrap="none" rtlCol="0">
            <a:spAutoFit/>
          </a:bodyPr>
          <a:lstStyle/>
          <a:p>
            <a:r>
              <a:rPr lang="en-GB" sz="3200" dirty="0" smtClean="0">
                <a:solidFill>
                  <a:schemeClr val="accent1"/>
                </a:solidFill>
                <a:cs typeface="Aharoni" pitchFamily="2" charset="-79"/>
              </a:rPr>
              <a:t>Frame</a:t>
            </a:r>
            <a:endParaRPr lang="en-GB" sz="3200" dirty="0">
              <a:solidFill>
                <a:schemeClr val="accent1"/>
              </a:solidFill>
              <a:cs typeface="Aharoni" pitchFamily="2" charset="-79"/>
            </a:endParaRPr>
          </a:p>
        </p:txBody>
      </p:sp>
    </p:spTree>
    <p:extLst>
      <p:ext uri="{BB962C8B-B14F-4D97-AF65-F5344CB8AC3E}">
        <p14:creationId xmlns:p14="http://schemas.microsoft.com/office/powerpoint/2010/main" xmlns="" val="417194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arn(inVertical)">
                                      <p:cBhvr>
                                        <p:cTn id="23" dur="500"/>
                                        <p:tgtEl>
                                          <p:spTgt spid="33"/>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par>
                          <p:cTn id="37" fill="hold">
                            <p:stCondLst>
                              <p:cond delay="500"/>
                            </p:stCondLst>
                            <p:childTnLst>
                              <p:par>
                                <p:cTn id="38" presetID="26"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80">
                                          <p:stCondLst>
                                            <p:cond delay="0"/>
                                          </p:stCondLst>
                                        </p:cTn>
                                        <p:tgtEl>
                                          <p:spTgt spid="25"/>
                                        </p:tgtEl>
                                      </p:cBhvr>
                                    </p:animEffect>
                                    <p:anim calcmode="lin" valueType="num">
                                      <p:cBhvr>
                                        <p:cTn id="41"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6" dur="26">
                                          <p:stCondLst>
                                            <p:cond delay="650"/>
                                          </p:stCondLst>
                                        </p:cTn>
                                        <p:tgtEl>
                                          <p:spTgt spid="25"/>
                                        </p:tgtEl>
                                      </p:cBhvr>
                                      <p:to x="100000" y="60000"/>
                                    </p:animScale>
                                    <p:animScale>
                                      <p:cBhvr>
                                        <p:cTn id="47" dur="166" decel="50000">
                                          <p:stCondLst>
                                            <p:cond delay="676"/>
                                          </p:stCondLst>
                                        </p:cTn>
                                        <p:tgtEl>
                                          <p:spTgt spid="25"/>
                                        </p:tgtEl>
                                      </p:cBhvr>
                                      <p:to x="100000" y="100000"/>
                                    </p:animScale>
                                    <p:animScale>
                                      <p:cBhvr>
                                        <p:cTn id="48" dur="26">
                                          <p:stCondLst>
                                            <p:cond delay="1312"/>
                                          </p:stCondLst>
                                        </p:cTn>
                                        <p:tgtEl>
                                          <p:spTgt spid="25"/>
                                        </p:tgtEl>
                                      </p:cBhvr>
                                      <p:to x="100000" y="80000"/>
                                    </p:animScale>
                                    <p:animScale>
                                      <p:cBhvr>
                                        <p:cTn id="49" dur="166" decel="50000">
                                          <p:stCondLst>
                                            <p:cond delay="1338"/>
                                          </p:stCondLst>
                                        </p:cTn>
                                        <p:tgtEl>
                                          <p:spTgt spid="25"/>
                                        </p:tgtEl>
                                      </p:cBhvr>
                                      <p:to x="100000" y="100000"/>
                                    </p:animScale>
                                    <p:animScale>
                                      <p:cBhvr>
                                        <p:cTn id="50" dur="26">
                                          <p:stCondLst>
                                            <p:cond delay="1642"/>
                                          </p:stCondLst>
                                        </p:cTn>
                                        <p:tgtEl>
                                          <p:spTgt spid="25"/>
                                        </p:tgtEl>
                                      </p:cBhvr>
                                      <p:to x="100000" y="90000"/>
                                    </p:animScale>
                                    <p:animScale>
                                      <p:cBhvr>
                                        <p:cTn id="51" dur="166" decel="50000">
                                          <p:stCondLst>
                                            <p:cond delay="1668"/>
                                          </p:stCondLst>
                                        </p:cTn>
                                        <p:tgtEl>
                                          <p:spTgt spid="25"/>
                                        </p:tgtEl>
                                      </p:cBhvr>
                                      <p:to x="100000" y="100000"/>
                                    </p:animScale>
                                    <p:animScale>
                                      <p:cBhvr>
                                        <p:cTn id="52" dur="26">
                                          <p:stCondLst>
                                            <p:cond delay="1808"/>
                                          </p:stCondLst>
                                        </p:cTn>
                                        <p:tgtEl>
                                          <p:spTgt spid="25"/>
                                        </p:tgtEl>
                                      </p:cBhvr>
                                      <p:to x="100000" y="95000"/>
                                    </p:animScale>
                                    <p:animScale>
                                      <p:cBhvr>
                                        <p:cTn id="53" dur="166" decel="50000">
                                          <p:stCondLst>
                                            <p:cond delay="1834"/>
                                          </p:stCondLst>
                                        </p:cTn>
                                        <p:tgtEl>
                                          <p:spTgt spid="25"/>
                                        </p:tgtEl>
                                      </p:cBhvr>
                                      <p:to x="100000" y="100000"/>
                                    </p:animScale>
                                  </p:childTnLst>
                                </p:cTn>
                              </p:par>
                            </p:childTnLst>
                          </p:cTn>
                        </p:par>
                        <p:par>
                          <p:cTn id="54" fill="hold">
                            <p:stCondLst>
                              <p:cond delay="2500"/>
                            </p:stCondLst>
                            <p:childTnLst>
                              <p:par>
                                <p:cTn id="55" presetID="45"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2000"/>
                                        <p:tgtEl>
                                          <p:spTgt spid="23"/>
                                        </p:tgtEl>
                                      </p:cBhvr>
                                    </p:animEffect>
                                    <p:anim calcmode="lin" valueType="num">
                                      <p:cBhvr>
                                        <p:cTn id="58" dur="2000" fill="hold"/>
                                        <p:tgtEl>
                                          <p:spTgt spid="23"/>
                                        </p:tgtEl>
                                        <p:attrNameLst>
                                          <p:attrName>ppt_w</p:attrName>
                                        </p:attrNameLst>
                                      </p:cBhvr>
                                      <p:tavLst>
                                        <p:tav tm="0" fmla="#ppt_w*sin(2.5*pi*$)">
                                          <p:val>
                                            <p:fltVal val="0"/>
                                          </p:val>
                                        </p:tav>
                                        <p:tav tm="100000">
                                          <p:val>
                                            <p:fltVal val="1"/>
                                          </p:val>
                                        </p:tav>
                                      </p:tavLst>
                                    </p:anim>
                                    <p:anim calcmode="lin" valueType="num">
                                      <p:cBhvr>
                                        <p:cTn id="59" dur="2000" fill="hold"/>
                                        <p:tgtEl>
                                          <p:spTgt spid="23"/>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childTnLst>
                          </p:cTn>
                        </p:par>
                        <p:par>
                          <p:cTn id="66" fill="hold">
                            <p:stCondLst>
                              <p:cond delay="5000"/>
                            </p:stCondLst>
                            <p:childTnLst>
                              <p:par>
                                <p:cTn id="67" presetID="45"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2000"/>
                                        <p:tgtEl>
                                          <p:spTgt spid="26"/>
                                        </p:tgtEl>
                                      </p:cBhvr>
                                    </p:animEffect>
                                    <p:anim calcmode="lin" valueType="num">
                                      <p:cBhvr>
                                        <p:cTn id="70" dur="2000" fill="hold"/>
                                        <p:tgtEl>
                                          <p:spTgt spid="26"/>
                                        </p:tgtEl>
                                        <p:attrNameLst>
                                          <p:attrName>ppt_w</p:attrName>
                                        </p:attrNameLst>
                                      </p:cBhvr>
                                      <p:tavLst>
                                        <p:tav tm="0" fmla="#ppt_w*sin(2.5*pi*$)">
                                          <p:val>
                                            <p:fltVal val="0"/>
                                          </p:val>
                                        </p:tav>
                                        <p:tav tm="100000">
                                          <p:val>
                                            <p:fltVal val="1"/>
                                          </p:val>
                                        </p:tav>
                                      </p:tavLst>
                                    </p:anim>
                                    <p:anim calcmode="lin" valueType="num">
                                      <p:cBhvr>
                                        <p:cTn id="71" dur="2000" fill="hold"/>
                                        <p:tgtEl>
                                          <p:spTgt spid="26"/>
                                        </p:tgtEl>
                                        <p:attrNameLst>
                                          <p:attrName>ppt_h</p:attrName>
                                        </p:attrNameLst>
                                      </p:cBhvr>
                                      <p:tavLst>
                                        <p:tav tm="0">
                                          <p:val>
                                            <p:strVal val="#ppt_h"/>
                                          </p:val>
                                        </p:tav>
                                        <p:tav tm="100000">
                                          <p:val>
                                            <p:strVal val="#ppt_h"/>
                                          </p:val>
                                        </p:tav>
                                      </p:tavLst>
                                    </p:anim>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down)">
                                      <p:cBhvr>
                                        <p:cTn id="75" dur="500"/>
                                        <p:tgtEl>
                                          <p:spTgt spid="18"/>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42"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1500"/>
                            </p:stCondLst>
                            <p:childTnLst>
                              <p:par>
                                <p:cTn id="97" presetID="6" presetClass="entr" presetSubtype="16" fill="hold" grpId="0" nodeType="after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circle(in)">
                                      <p:cBhvr>
                                        <p:cTn id="99" dur="2000"/>
                                        <p:tgtEl>
                                          <p:spTgt spid="21"/>
                                        </p:tgtEl>
                                      </p:cBhvr>
                                    </p:animEffect>
                                  </p:childTnLst>
                                </p:cTn>
                              </p:par>
                            </p:childTnLst>
                          </p:cTn>
                        </p:par>
                        <p:par>
                          <p:cTn id="100" fill="hold">
                            <p:stCondLst>
                              <p:cond delay="3500"/>
                            </p:stCondLst>
                            <p:childTnLst>
                              <p:par>
                                <p:cTn id="101" presetID="2" presetClass="entr" presetSubtype="4"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200" fill="hold"/>
                                        <p:tgtEl>
                                          <p:spTgt spid="30"/>
                                        </p:tgtEl>
                                        <p:attrNameLst>
                                          <p:attrName>ppt_x</p:attrName>
                                        </p:attrNameLst>
                                      </p:cBhvr>
                                      <p:tavLst>
                                        <p:tav tm="0">
                                          <p:val>
                                            <p:strVal val="#ppt_x"/>
                                          </p:val>
                                        </p:tav>
                                        <p:tav tm="100000">
                                          <p:val>
                                            <p:strVal val="#ppt_x"/>
                                          </p:val>
                                        </p:tav>
                                      </p:tavLst>
                                    </p:anim>
                                    <p:anim calcmode="lin" valueType="num">
                                      <p:cBhvr additive="base">
                                        <p:cTn id="104" dur="2200" fill="hold"/>
                                        <p:tgtEl>
                                          <p:spTgt spid="30"/>
                                        </p:tgtEl>
                                        <p:attrNameLst>
                                          <p:attrName>ppt_y</p:attrName>
                                        </p:attrNameLst>
                                      </p:cBhvr>
                                      <p:tavLst>
                                        <p:tav tm="0">
                                          <p:val>
                                            <p:strVal val="1+#ppt_h/2"/>
                                          </p:val>
                                        </p:tav>
                                        <p:tav tm="100000">
                                          <p:val>
                                            <p:strVal val="#ppt_y"/>
                                          </p:val>
                                        </p:tav>
                                      </p:tavLst>
                                    </p:anim>
                                  </p:childTnLst>
                                </p:cTn>
                              </p:par>
                            </p:childTnLst>
                          </p:cTn>
                        </p:par>
                        <p:par>
                          <p:cTn id="105" fill="hold">
                            <p:stCondLst>
                              <p:cond delay="5700"/>
                            </p:stCondLst>
                            <p:childTnLst>
                              <p:par>
                                <p:cTn id="106" presetID="26" presetClass="entr" presetSubtype="0"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wipe(down)">
                                      <p:cBhvr>
                                        <p:cTn id="108" dur="580">
                                          <p:stCondLst>
                                            <p:cond delay="0"/>
                                          </p:stCondLst>
                                        </p:cTn>
                                        <p:tgtEl>
                                          <p:spTgt spid="22"/>
                                        </p:tgtEl>
                                      </p:cBhvr>
                                    </p:animEffect>
                                    <p:anim calcmode="lin" valueType="num">
                                      <p:cBhvr>
                                        <p:cTn id="109"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14" dur="26">
                                          <p:stCondLst>
                                            <p:cond delay="650"/>
                                          </p:stCondLst>
                                        </p:cTn>
                                        <p:tgtEl>
                                          <p:spTgt spid="22"/>
                                        </p:tgtEl>
                                      </p:cBhvr>
                                      <p:to x="100000" y="60000"/>
                                    </p:animScale>
                                    <p:animScale>
                                      <p:cBhvr>
                                        <p:cTn id="115" dur="166" decel="50000">
                                          <p:stCondLst>
                                            <p:cond delay="676"/>
                                          </p:stCondLst>
                                        </p:cTn>
                                        <p:tgtEl>
                                          <p:spTgt spid="22"/>
                                        </p:tgtEl>
                                      </p:cBhvr>
                                      <p:to x="100000" y="100000"/>
                                    </p:animScale>
                                    <p:animScale>
                                      <p:cBhvr>
                                        <p:cTn id="116" dur="26">
                                          <p:stCondLst>
                                            <p:cond delay="1312"/>
                                          </p:stCondLst>
                                        </p:cTn>
                                        <p:tgtEl>
                                          <p:spTgt spid="22"/>
                                        </p:tgtEl>
                                      </p:cBhvr>
                                      <p:to x="100000" y="80000"/>
                                    </p:animScale>
                                    <p:animScale>
                                      <p:cBhvr>
                                        <p:cTn id="117" dur="166" decel="50000">
                                          <p:stCondLst>
                                            <p:cond delay="1338"/>
                                          </p:stCondLst>
                                        </p:cTn>
                                        <p:tgtEl>
                                          <p:spTgt spid="22"/>
                                        </p:tgtEl>
                                      </p:cBhvr>
                                      <p:to x="100000" y="100000"/>
                                    </p:animScale>
                                    <p:animScale>
                                      <p:cBhvr>
                                        <p:cTn id="118" dur="26">
                                          <p:stCondLst>
                                            <p:cond delay="1642"/>
                                          </p:stCondLst>
                                        </p:cTn>
                                        <p:tgtEl>
                                          <p:spTgt spid="22"/>
                                        </p:tgtEl>
                                      </p:cBhvr>
                                      <p:to x="100000" y="90000"/>
                                    </p:animScale>
                                    <p:animScale>
                                      <p:cBhvr>
                                        <p:cTn id="119" dur="166" decel="50000">
                                          <p:stCondLst>
                                            <p:cond delay="1668"/>
                                          </p:stCondLst>
                                        </p:cTn>
                                        <p:tgtEl>
                                          <p:spTgt spid="22"/>
                                        </p:tgtEl>
                                      </p:cBhvr>
                                      <p:to x="100000" y="100000"/>
                                    </p:animScale>
                                    <p:animScale>
                                      <p:cBhvr>
                                        <p:cTn id="120" dur="26">
                                          <p:stCondLst>
                                            <p:cond delay="1808"/>
                                          </p:stCondLst>
                                        </p:cTn>
                                        <p:tgtEl>
                                          <p:spTgt spid="22"/>
                                        </p:tgtEl>
                                      </p:cBhvr>
                                      <p:to x="100000" y="95000"/>
                                    </p:animScale>
                                    <p:animScale>
                                      <p:cBhvr>
                                        <p:cTn id="121" dur="166" decel="50000">
                                          <p:stCondLst>
                                            <p:cond delay="1834"/>
                                          </p:stCondLst>
                                        </p:cTn>
                                        <p:tgtEl>
                                          <p:spTgt spid="22"/>
                                        </p:tgtEl>
                                      </p:cBhvr>
                                      <p:to x="100000" y="100000"/>
                                    </p:animScale>
                                  </p:childTnLst>
                                </p:cTn>
                              </p:par>
                            </p:childTnLst>
                          </p:cTn>
                        </p:par>
                        <p:par>
                          <p:cTn id="122" fill="hold">
                            <p:stCondLst>
                              <p:cond delay="7700"/>
                            </p:stCondLst>
                            <p:childTnLst>
                              <p:par>
                                <p:cTn id="123" presetID="16" presetClass="entr" presetSubtype="21" fill="hold" grpId="0" nodeType="after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barn(inVertical)">
                                      <p:cBhvr>
                                        <p:cTn id="125" dur="500"/>
                                        <p:tgtEl>
                                          <p:spTgt spid="28"/>
                                        </p:tgtEl>
                                      </p:cBhvr>
                                    </p:animEffect>
                                  </p:childTnLst>
                                </p:cTn>
                              </p:par>
                            </p:childTnLst>
                          </p:cTn>
                        </p:par>
                        <p:par>
                          <p:cTn id="126" fill="hold">
                            <p:stCondLst>
                              <p:cond delay="8200"/>
                            </p:stCondLst>
                            <p:childTnLst>
                              <p:par>
                                <p:cTn id="127" presetID="26"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wipe(down)">
                                      <p:cBhvr>
                                        <p:cTn id="129" dur="580">
                                          <p:stCondLst>
                                            <p:cond delay="0"/>
                                          </p:stCondLst>
                                        </p:cTn>
                                        <p:tgtEl>
                                          <p:spTgt spid="34"/>
                                        </p:tgtEl>
                                      </p:cBhvr>
                                    </p:animEffect>
                                    <p:anim calcmode="lin" valueType="num">
                                      <p:cBhvr>
                                        <p:cTn id="13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5" dur="26">
                                          <p:stCondLst>
                                            <p:cond delay="650"/>
                                          </p:stCondLst>
                                        </p:cTn>
                                        <p:tgtEl>
                                          <p:spTgt spid="34"/>
                                        </p:tgtEl>
                                      </p:cBhvr>
                                      <p:to x="100000" y="60000"/>
                                    </p:animScale>
                                    <p:animScale>
                                      <p:cBhvr>
                                        <p:cTn id="136" dur="166" decel="50000">
                                          <p:stCondLst>
                                            <p:cond delay="676"/>
                                          </p:stCondLst>
                                        </p:cTn>
                                        <p:tgtEl>
                                          <p:spTgt spid="34"/>
                                        </p:tgtEl>
                                      </p:cBhvr>
                                      <p:to x="100000" y="100000"/>
                                    </p:animScale>
                                    <p:animScale>
                                      <p:cBhvr>
                                        <p:cTn id="137" dur="26">
                                          <p:stCondLst>
                                            <p:cond delay="1312"/>
                                          </p:stCondLst>
                                        </p:cTn>
                                        <p:tgtEl>
                                          <p:spTgt spid="34"/>
                                        </p:tgtEl>
                                      </p:cBhvr>
                                      <p:to x="100000" y="80000"/>
                                    </p:animScale>
                                    <p:animScale>
                                      <p:cBhvr>
                                        <p:cTn id="138" dur="166" decel="50000">
                                          <p:stCondLst>
                                            <p:cond delay="1338"/>
                                          </p:stCondLst>
                                        </p:cTn>
                                        <p:tgtEl>
                                          <p:spTgt spid="34"/>
                                        </p:tgtEl>
                                      </p:cBhvr>
                                      <p:to x="100000" y="100000"/>
                                    </p:animScale>
                                    <p:animScale>
                                      <p:cBhvr>
                                        <p:cTn id="139" dur="26">
                                          <p:stCondLst>
                                            <p:cond delay="1642"/>
                                          </p:stCondLst>
                                        </p:cTn>
                                        <p:tgtEl>
                                          <p:spTgt spid="34"/>
                                        </p:tgtEl>
                                      </p:cBhvr>
                                      <p:to x="100000" y="90000"/>
                                    </p:animScale>
                                    <p:animScale>
                                      <p:cBhvr>
                                        <p:cTn id="140" dur="166" decel="50000">
                                          <p:stCondLst>
                                            <p:cond delay="1668"/>
                                          </p:stCondLst>
                                        </p:cTn>
                                        <p:tgtEl>
                                          <p:spTgt spid="34"/>
                                        </p:tgtEl>
                                      </p:cBhvr>
                                      <p:to x="100000" y="100000"/>
                                    </p:animScale>
                                    <p:animScale>
                                      <p:cBhvr>
                                        <p:cTn id="141" dur="26">
                                          <p:stCondLst>
                                            <p:cond delay="1808"/>
                                          </p:stCondLst>
                                        </p:cTn>
                                        <p:tgtEl>
                                          <p:spTgt spid="34"/>
                                        </p:tgtEl>
                                      </p:cBhvr>
                                      <p:to x="100000" y="95000"/>
                                    </p:animScale>
                                    <p:animScale>
                                      <p:cBhvr>
                                        <p:cTn id="142" dur="166" decel="50000">
                                          <p:stCondLst>
                                            <p:cond delay="1834"/>
                                          </p:stCondLst>
                                        </p:cTn>
                                        <p:tgtEl>
                                          <p:spTgt spid="34"/>
                                        </p:tgtEl>
                                      </p:cBhvr>
                                      <p:to x="100000" y="100000"/>
                                    </p:animScale>
                                  </p:childTnLst>
                                </p:cTn>
                              </p:par>
                            </p:childTnLst>
                          </p:cTn>
                        </p:par>
                        <p:par>
                          <p:cTn id="143" fill="hold">
                            <p:stCondLst>
                              <p:cond delay="10200"/>
                            </p:stCondLst>
                            <p:childTnLst>
                              <p:par>
                                <p:cTn id="144" presetID="53" presetClass="entr" presetSubtype="16" fill="hold" grpId="0" nodeType="afterEffect">
                                  <p:stCondLst>
                                    <p:cond delay="0"/>
                                  </p:stCondLst>
                                  <p:childTnLst>
                                    <p:set>
                                      <p:cBhvr>
                                        <p:cTn id="145" dur="1" fill="hold">
                                          <p:stCondLst>
                                            <p:cond delay="0"/>
                                          </p:stCondLst>
                                        </p:cTn>
                                        <p:tgtEl>
                                          <p:spTgt spid="35"/>
                                        </p:tgtEl>
                                        <p:attrNameLst>
                                          <p:attrName>style.visibility</p:attrName>
                                        </p:attrNameLst>
                                      </p:cBhvr>
                                      <p:to>
                                        <p:strVal val="visible"/>
                                      </p:to>
                                    </p:set>
                                    <p:anim calcmode="lin" valueType="num">
                                      <p:cBhvr>
                                        <p:cTn id="146" dur="500" fill="hold"/>
                                        <p:tgtEl>
                                          <p:spTgt spid="35"/>
                                        </p:tgtEl>
                                        <p:attrNameLst>
                                          <p:attrName>ppt_w</p:attrName>
                                        </p:attrNameLst>
                                      </p:cBhvr>
                                      <p:tavLst>
                                        <p:tav tm="0">
                                          <p:val>
                                            <p:fltVal val="0"/>
                                          </p:val>
                                        </p:tav>
                                        <p:tav tm="100000">
                                          <p:val>
                                            <p:strVal val="#ppt_w"/>
                                          </p:val>
                                        </p:tav>
                                      </p:tavLst>
                                    </p:anim>
                                    <p:anim calcmode="lin" valueType="num">
                                      <p:cBhvr>
                                        <p:cTn id="147" dur="500" fill="hold"/>
                                        <p:tgtEl>
                                          <p:spTgt spid="35"/>
                                        </p:tgtEl>
                                        <p:attrNameLst>
                                          <p:attrName>ppt_h</p:attrName>
                                        </p:attrNameLst>
                                      </p:cBhvr>
                                      <p:tavLst>
                                        <p:tav tm="0">
                                          <p:val>
                                            <p:fltVal val="0"/>
                                          </p:val>
                                        </p:tav>
                                        <p:tav tm="100000">
                                          <p:val>
                                            <p:strVal val="#ppt_h"/>
                                          </p:val>
                                        </p:tav>
                                      </p:tavLst>
                                    </p:anim>
                                    <p:animEffect transition="in" filter="fade">
                                      <p:cBhvr>
                                        <p:cTn id="1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1" grpId="0"/>
      <p:bldP spid="22" grpId="0"/>
      <p:bldP spid="23" grpId="0"/>
      <p:bldP spid="24" grpId="0"/>
      <p:bldP spid="25" grpId="0"/>
      <p:bldP spid="26" grpId="0"/>
      <p:bldP spid="27" grpId="0"/>
      <p:bldP spid="29" grpId="0"/>
      <p:bldP spid="30" grpId="0"/>
      <p:bldP spid="31" grpId="0"/>
      <p:bldP spid="32" grpId="0"/>
      <p:bldP spid="33" grpId="0"/>
      <p:bldP spid="18" grpId="0"/>
      <p:bldP spid="28" grpId="0"/>
      <p:bldP spid="34" grpId="0"/>
      <p:bldP spid="35" grpId="0"/>
      <p:bldP spid="36" grpId="0"/>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Video Slide</a:t>
            </a:r>
            <a:endParaRPr lang="en-GB" dirty="0"/>
          </a:p>
        </p:txBody>
      </p:sp>
      <p:sp>
        <p:nvSpPr>
          <p:cNvPr id="4" name="Rectangle 3"/>
          <p:cNvSpPr/>
          <p:nvPr/>
        </p:nvSpPr>
        <p:spPr>
          <a:xfrm>
            <a:off x="539552" y="1690892"/>
            <a:ext cx="4248472" cy="30963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13"/>
          <p:cNvSpPr txBox="1">
            <a:spLocks/>
          </p:cNvSpPr>
          <p:nvPr/>
        </p:nvSpPr>
        <p:spPr>
          <a:xfrm>
            <a:off x="5292080" y="1918009"/>
            <a:ext cx="3024336" cy="3198341"/>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t>Explanation goes here</a:t>
            </a:r>
          </a:p>
          <a:p>
            <a:r>
              <a:rPr lang="en-GB" sz="2000" dirty="0" smtClean="0"/>
              <a:t>Explanation goes here</a:t>
            </a:r>
          </a:p>
          <a:p>
            <a:r>
              <a:rPr lang="en-GB" sz="2000" dirty="0" smtClean="0"/>
              <a:t>Explanation goes here</a:t>
            </a:r>
          </a:p>
          <a:p>
            <a:r>
              <a:rPr lang="en-GB" sz="2000" dirty="0" smtClean="0"/>
              <a:t>Explanation goes here</a:t>
            </a:r>
          </a:p>
          <a:p>
            <a:r>
              <a:rPr lang="en-GB" sz="2000" dirty="0" smtClean="0"/>
              <a:t>Explanation goes here</a:t>
            </a:r>
          </a:p>
          <a:p>
            <a:r>
              <a:rPr lang="en-GB" sz="2000" dirty="0" smtClean="0"/>
              <a:t>Explanation goes here</a:t>
            </a:r>
          </a:p>
          <a:p>
            <a:endParaRPr lang="en-GB" sz="2000" dirty="0"/>
          </a:p>
        </p:txBody>
      </p:sp>
      <p:sp>
        <p:nvSpPr>
          <p:cNvPr id="7" name="Text Placeholder 12"/>
          <p:cNvSpPr txBox="1">
            <a:spLocks/>
          </p:cNvSpPr>
          <p:nvPr/>
        </p:nvSpPr>
        <p:spPr>
          <a:xfrm>
            <a:off x="1332669" y="3517180"/>
            <a:ext cx="2662238" cy="63976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800" dirty="0" smtClean="0"/>
              <a:t>Your video goes here</a:t>
            </a:r>
            <a:endParaRPr lang="en-GB" sz="1800" dirty="0"/>
          </a:p>
        </p:txBody>
      </p:sp>
      <p:sp>
        <p:nvSpPr>
          <p:cNvPr id="8" name="Right Arrow 7"/>
          <p:cNvSpPr/>
          <p:nvPr/>
        </p:nvSpPr>
        <p:spPr>
          <a:xfrm>
            <a:off x="2447764" y="3023040"/>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503780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260" y="1376772"/>
            <a:ext cx="8218195"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normAutofit/>
          </a:bodyPr>
          <a:lstStyle/>
          <a:p>
            <a:r>
              <a:rPr lang="en-GB" dirty="0" smtClean="0"/>
              <a:t>Timeline</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xmlns="" val="3902405030"/>
              </p:ext>
            </p:extLst>
          </p:nvPr>
        </p:nvGraphicFramePr>
        <p:xfrm>
          <a:off x="462459" y="1704270"/>
          <a:ext cx="8218195" cy="4205288"/>
        </p:xfrm>
        <a:graphic>
          <a:graphicData uri="http://schemas.openxmlformats.org/presentationml/2006/ole">
            <p:oleObj spid="_x0000_s1030" name="Worksheet" r:id="rId3" imgW="8010576" imgH="4200532" progId="Excel.Sheet.12">
              <p:embed/>
            </p:oleObj>
          </a:graphicData>
        </a:graphic>
      </p:graphicFrame>
    </p:spTree>
    <p:extLst>
      <p:ext uri="{BB962C8B-B14F-4D97-AF65-F5344CB8AC3E}">
        <p14:creationId xmlns:p14="http://schemas.microsoft.com/office/powerpoint/2010/main" xmlns="" val="2280949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75446" y="4437112"/>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1858000" y="443711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3" name="Rectangle 62"/>
          <p:cNvSpPr/>
          <p:nvPr/>
        </p:nvSpPr>
        <p:spPr>
          <a:xfrm>
            <a:off x="3240554" y="4437112"/>
            <a:ext cx="1296000"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0" name="Rectangle 49"/>
          <p:cNvSpPr/>
          <p:nvPr/>
        </p:nvSpPr>
        <p:spPr>
          <a:xfrm>
            <a:off x="475446" y="3054477"/>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1858000" y="3054477"/>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3" name="Rectangle 52"/>
          <p:cNvSpPr/>
          <p:nvPr/>
        </p:nvSpPr>
        <p:spPr>
          <a:xfrm>
            <a:off x="3240554" y="3054477"/>
            <a:ext cx="1296000"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5" name="Rectangle 54"/>
          <p:cNvSpPr/>
          <p:nvPr/>
        </p:nvSpPr>
        <p:spPr>
          <a:xfrm>
            <a:off x="4623108" y="3054477"/>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6" name="Rectangle 55"/>
          <p:cNvSpPr/>
          <p:nvPr/>
        </p:nvSpPr>
        <p:spPr>
          <a:xfrm>
            <a:off x="6005662" y="3054477"/>
            <a:ext cx="1296000" cy="1296144"/>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8" name="Rectangle 57"/>
          <p:cNvSpPr/>
          <p:nvPr/>
        </p:nvSpPr>
        <p:spPr>
          <a:xfrm>
            <a:off x="7388214" y="3054477"/>
            <a:ext cx="1296000" cy="1296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475446" y="1651415"/>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1858000" y="1651415"/>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Rectangle 44"/>
          <p:cNvSpPr/>
          <p:nvPr/>
        </p:nvSpPr>
        <p:spPr>
          <a:xfrm>
            <a:off x="3240554" y="1651415"/>
            <a:ext cx="1296000"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Rectangle 45"/>
          <p:cNvSpPr/>
          <p:nvPr/>
        </p:nvSpPr>
        <p:spPr>
          <a:xfrm>
            <a:off x="4623108" y="1651415"/>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Rectangle 46"/>
          <p:cNvSpPr/>
          <p:nvPr/>
        </p:nvSpPr>
        <p:spPr>
          <a:xfrm>
            <a:off x="6005662" y="1651415"/>
            <a:ext cx="1296000" cy="1296144"/>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Rectangle 48"/>
          <p:cNvSpPr/>
          <p:nvPr/>
        </p:nvSpPr>
        <p:spPr>
          <a:xfrm>
            <a:off x="7388214" y="1651415"/>
            <a:ext cx="1296000" cy="1296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smtClean="0"/>
              <a:t>Sample icons</a:t>
            </a:r>
            <a:endParaRPr lang="en-GB" dirty="0"/>
          </a:p>
        </p:txBody>
      </p:sp>
      <p:sp>
        <p:nvSpPr>
          <p:cNvPr id="6" name="Freeform 5"/>
          <p:cNvSpPr>
            <a:spLocks noEditPoints="1"/>
          </p:cNvSpPr>
          <p:nvPr/>
        </p:nvSpPr>
        <p:spPr bwMode="auto">
          <a:xfrm>
            <a:off x="4857565" y="1858956"/>
            <a:ext cx="827087" cy="881063"/>
          </a:xfrm>
          <a:custGeom>
            <a:avLst/>
            <a:gdLst>
              <a:gd name="T0" fmla="*/ 3022 w 10931"/>
              <a:gd name="T1" fmla="*/ 11627 h 11627"/>
              <a:gd name="T2" fmla="*/ 0 w 10931"/>
              <a:gd name="T3" fmla="*/ 11627 h 11627"/>
              <a:gd name="T4" fmla="*/ 0 w 10931"/>
              <a:gd name="T5" fmla="*/ 8694 h 11627"/>
              <a:gd name="T6" fmla="*/ 3022 w 10931"/>
              <a:gd name="T7" fmla="*/ 8694 h 11627"/>
              <a:gd name="T8" fmla="*/ 3022 w 10931"/>
              <a:gd name="T9" fmla="*/ 11627 h 11627"/>
              <a:gd name="T10" fmla="*/ 6963 w 10931"/>
              <a:gd name="T11" fmla="*/ 7301 h 11627"/>
              <a:gd name="T12" fmla="*/ 3911 w 10931"/>
              <a:gd name="T13" fmla="*/ 7301 h 11627"/>
              <a:gd name="T14" fmla="*/ 3911 w 10931"/>
              <a:gd name="T15" fmla="*/ 11627 h 11627"/>
              <a:gd name="T16" fmla="*/ 6963 w 10931"/>
              <a:gd name="T17" fmla="*/ 11627 h 11627"/>
              <a:gd name="T18" fmla="*/ 6963 w 10931"/>
              <a:gd name="T19" fmla="*/ 7301 h 11627"/>
              <a:gd name="T20" fmla="*/ 10874 w 10931"/>
              <a:gd name="T21" fmla="*/ 5405 h 11627"/>
              <a:gd name="T22" fmla="*/ 7822 w 10931"/>
              <a:gd name="T23" fmla="*/ 5405 h 11627"/>
              <a:gd name="T24" fmla="*/ 7822 w 10931"/>
              <a:gd name="T25" fmla="*/ 11627 h 11627"/>
              <a:gd name="T26" fmla="*/ 10874 w 10931"/>
              <a:gd name="T27" fmla="*/ 11627 h 11627"/>
              <a:gd name="T28" fmla="*/ 10874 w 10931"/>
              <a:gd name="T29" fmla="*/ 5405 h 11627"/>
              <a:gd name="T30" fmla="*/ 10931 w 10931"/>
              <a:gd name="T31" fmla="*/ 0 h 11627"/>
              <a:gd name="T32" fmla="*/ 8458 w 10931"/>
              <a:gd name="T33" fmla="*/ 427 h 11627"/>
              <a:gd name="T34" fmla="*/ 9002 w 10931"/>
              <a:gd name="T35" fmla="*/ 977 h 11627"/>
              <a:gd name="T36" fmla="*/ 5282 w 10931"/>
              <a:gd name="T37" fmla="*/ 4552 h 11627"/>
              <a:gd name="T38" fmla="*/ 3931 w 10931"/>
              <a:gd name="T39" fmla="*/ 3275 h 11627"/>
              <a:gd name="T40" fmla="*/ 149 w 10931"/>
              <a:gd name="T41" fmla="*/ 7043 h 11627"/>
              <a:gd name="T42" fmla="*/ 1080 w 10931"/>
              <a:gd name="T43" fmla="*/ 7958 h 11627"/>
              <a:gd name="T44" fmla="*/ 3892 w 10931"/>
              <a:gd name="T45" fmla="*/ 5146 h 11627"/>
              <a:gd name="T46" fmla="*/ 5285 w 10931"/>
              <a:gd name="T47" fmla="*/ 6464 h 11627"/>
              <a:gd name="T48" fmla="*/ 9929 w 10931"/>
              <a:gd name="T49" fmla="*/ 1931 h 11627"/>
              <a:gd name="T50" fmla="*/ 10457 w 10931"/>
              <a:gd name="T51" fmla="*/ 2464 h 11627"/>
              <a:gd name="T52" fmla="*/ 10931 w 10931"/>
              <a:gd name="T53" fmla="*/ 0 h 1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931" h="11627">
                <a:moveTo>
                  <a:pt x="3022" y="11627"/>
                </a:moveTo>
                <a:lnTo>
                  <a:pt x="0" y="11627"/>
                </a:lnTo>
                <a:lnTo>
                  <a:pt x="0" y="8694"/>
                </a:lnTo>
                <a:lnTo>
                  <a:pt x="3022" y="8694"/>
                </a:lnTo>
                <a:lnTo>
                  <a:pt x="3022" y="11627"/>
                </a:lnTo>
                <a:close/>
                <a:moveTo>
                  <a:pt x="6963" y="7301"/>
                </a:moveTo>
                <a:lnTo>
                  <a:pt x="3911" y="7301"/>
                </a:lnTo>
                <a:lnTo>
                  <a:pt x="3911" y="11627"/>
                </a:lnTo>
                <a:lnTo>
                  <a:pt x="6963" y="11627"/>
                </a:lnTo>
                <a:lnTo>
                  <a:pt x="6963" y="7301"/>
                </a:lnTo>
                <a:close/>
                <a:moveTo>
                  <a:pt x="10874" y="5405"/>
                </a:moveTo>
                <a:lnTo>
                  <a:pt x="7822" y="5405"/>
                </a:lnTo>
                <a:lnTo>
                  <a:pt x="7822" y="11627"/>
                </a:lnTo>
                <a:lnTo>
                  <a:pt x="10874" y="11627"/>
                </a:lnTo>
                <a:lnTo>
                  <a:pt x="10874" y="5405"/>
                </a:lnTo>
                <a:close/>
                <a:moveTo>
                  <a:pt x="10931" y="0"/>
                </a:moveTo>
                <a:lnTo>
                  <a:pt x="8458" y="427"/>
                </a:lnTo>
                <a:lnTo>
                  <a:pt x="9002" y="977"/>
                </a:lnTo>
                <a:lnTo>
                  <a:pt x="5282" y="4552"/>
                </a:lnTo>
                <a:lnTo>
                  <a:pt x="3931" y="3275"/>
                </a:lnTo>
                <a:lnTo>
                  <a:pt x="149" y="7043"/>
                </a:lnTo>
                <a:lnTo>
                  <a:pt x="1080" y="7958"/>
                </a:lnTo>
                <a:lnTo>
                  <a:pt x="3892" y="5146"/>
                </a:lnTo>
                <a:lnTo>
                  <a:pt x="5285" y="6464"/>
                </a:lnTo>
                <a:lnTo>
                  <a:pt x="9929" y="1931"/>
                </a:lnTo>
                <a:lnTo>
                  <a:pt x="10457" y="2464"/>
                </a:lnTo>
                <a:lnTo>
                  <a:pt x="1093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9"/>
          <p:cNvSpPr>
            <a:spLocks noEditPoints="1"/>
          </p:cNvSpPr>
          <p:nvPr/>
        </p:nvSpPr>
        <p:spPr bwMode="auto">
          <a:xfrm>
            <a:off x="720618" y="1895072"/>
            <a:ext cx="805657" cy="808831"/>
          </a:xfrm>
          <a:custGeom>
            <a:avLst/>
            <a:gdLst>
              <a:gd name="T0" fmla="*/ 11546 w 11628"/>
              <a:gd name="T1" fmla="*/ 9516 h 11703"/>
              <a:gd name="T2" fmla="*/ 8241 w 11628"/>
              <a:gd name="T3" fmla="*/ 6211 h 11703"/>
              <a:gd name="T4" fmla="*/ 4334 w 11628"/>
              <a:gd name="T5" fmla="*/ 0 h 11703"/>
              <a:gd name="T6" fmla="*/ 0 w 11628"/>
              <a:gd name="T7" fmla="*/ 4335 h 11703"/>
              <a:gd name="T8" fmla="*/ 6105 w 11628"/>
              <a:gd name="T9" fmla="*/ 8291 h 11703"/>
              <a:gd name="T10" fmla="*/ 9438 w 11628"/>
              <a:gd name="T11" fmla="*/ 11624 h 11703"/>
              <a:gd name="T12" fmla="*/ 11546 w 11628"/>
              <a:gd name="T13" fmla="*/ 9516 h 11703"/>
              <a:gd name="T14" fmla="*/ 4334 w 11628"/>
              <a:gd name="T15" fmla="*/ 7229 h 11703"/>
              <a:gd name="T16" fmla="*/ 1441 w 11628"/>
              <a:gd name="T17" fmla="*/ 4335 h 11703"/>
              <a:gd name="T18" fmla="*/ 4334 w 11628"/>
              <a:gd name="T19" fmla="*/ 1441 h 11703"/>
              <a:gd name="T20" fmla="*/ 7228 w 11628"/>
              <a:gd name="T21" fmla="*/ 4335 h 11703"/>
              <a:gd name="T22" fmla="*/ 4334 w 11628"/>
              <a:gd name="T23" fmla="*/ 7229 h 1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28" h="11703">
                <a:moveTo>
                  <a:pt x="11546" y="9516"/>
                </a:moveTo>
                <a:lnTo>
                  <a:pt x="8241" y="6211"/>
                </a:lnTo>
                <a:cubicBezTo>
                  <a:pt x="9615" y="3364"/>
                  <a:pt x="7539" y="0"/>
                  <a:pt x="4334" y="0"/>
                </a:cubicBezTo>
                <a:cubicBezTo>
                  <a:pt x="1944" y="0"/>
                  <a:pt x="0" y="1945"/>
                  <a:pt x="0" y="4335"/>
                </a:cubicBezTo>
                <a:cubicBezTo>
                  <a:pt x="0" y="7488"/>
                  <a:pt x="3265" y="9567"/>
                  <a:pt x="6105" y="8291"/>
                </a:cubicBezTo>
                <a:lnTo>
                  <a:pt x="9438" y="11624"/>
                </a:lnTo>
                <a:cubicBezTo>
                  <a:pt x="10386" y="11703"/>
                  <a:pt x="11628" y="10497"/>
                  <a:pt x="11546" y="9516"/>
                </a:cubicBezTo>
                <a:close/>
                <a:moveTo>
                  <a:pt x="4334" y="7229"/>
                </a:moveTo>
                <a:cubicBezTo>
                  <a:pt x="2739" y="7229"/>
                  <a:pt x="1441" y="5931"/>
                  <a:pt x="1441" y="4335"/>
                </a:cubicBezTo>
                <a:cubicBezTo>
                  <a:pt x="1441" y="2739"/>
                  <a:pt x="2739" y="1441"/>
                  <a:pt x="4334" y="1441"/>
                </a:cubicBezTo>
                <a:cubicBezTo>
                  <a:pt x="5930" y="1441"/>
                  <a:pt x="7228" y="2739"/>
                  <a:pt x="7228" y="4335"/>
                </a:cubicBezTo>
                <a:cubicBezTo>
                  <a:pt x="7228" y="5931"/>
                  <a:pt x="5930" y="7229"/>
                  <a:pt x="4334" y="722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8"/>
          <p:cNvSpPr>
            <a:spLocks noEditPoints="1"/>
          </p:cNvSpPr>
          <p:nvPr/>
        </p:nvSpPr>
        <p:spPr bwMode="auto">
          <a:xfrm>
            <a:off x="6300192" y="2276872"/>
            <a:ext cx="763395" cy="937023"/>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5"/>
          <p:cNvSpPr>
            <a:spLocks noEditPoints="1"/>
          </p:cNvSpPr>
          <p:nvPr/>
        </p:nvSpPr>
        <p:spPr bwMode="auto">
          <a:xfrm>
            <a:off x="3564477" y="1977374"/>
            <a:ext cx="648154" cy="644227"/>
          </a:xfrm>
          <a:custGeom>
            <a:avLst/>
            <a:gdLst>
              <a:gd name="T0" fmla="*/ 7014 w 11627"/>
              <a:gd name="T1" fmla="*/ 1857 h 11569"/>
              <a:gd name="T2" fmla="*/ 697 w 11627"/>
              <a:gd name="T3" fmla="*/ 8174 h 11569"/>
              <a:gd name="T4" fmla="*/ 0 w 11627"/>
              <a:gd name="T5" fmla="*/ 11569 h 11569"/>
              <a:gd name="T6" fmla="*/ 3453 w 11627"/>
              <a:gd name="T7" fmla="*/ 10931 h 11569"/>
              <a:gd name="T8" fmla="*/ 9771 w 11627"/>
              <a:gd name="T9" fmla="*/ 4613 h 11569"/>
              <a:gd name="T10" fmla="*/ 7014 w 11627"/>
              <a:gd name="T11" fmla="*/ 1857 h 11569"/>
              <a:gd name="T12" fmla="*/ 1408 w 11627"/>
              <a:gd name="T13" fmla="*/ 8881 h 11569"/>
              <a:gd name="T14" fmla="*/ 7018 w 11627"/>
              <a:gd name="T15" fmla="*/ 3271 h 11569"/>
              <a:gd name="T16" fmla="*/ 7366 w 11627"/>
              <a:gd name="T17" fmla="*/ 3618 h 11569"/>
              <a:gd name="T18" fmla="*/ 1755 w 11627"/>
              <a:gd name="T19" fmla="*/ 9228 h 11569"/>
              <a:gd name="T20" fmla="*/ 1408 w 11627"/>
              <a:gd name="T21" fmla="*/ 8881 h 11569"/>
              <a:gd name="T22" fmla="*/ 2740 w 11627"/>
              <a:gd name="T23" fmla="*/ 10220 h 11569"/>
              <a:gd name="T24" fmla="*/ 2392 w 11627"/>
              <a:gd name="T25" fmla="*/ 9873 h 11569"/>
              <a:gd name="T26" fmla="*/ 8003 w 11627"/>
              <a:gd name="T27" fmla="*/ 4263 h 11569"/>
              <a:gd name="T28" fmla="*/ 8350 w 11627"/>
              <a:gd name="T29" fmla="*/ 4610 h 11569"/>
              <a:gd name="T30" fmla="*/ 2740 w 11627"/>
              <a:gd name="T31" fmla="*/ 10220 h 11569"/>
              <a:gd name="T32" fmla="*/ 11627 w 11627"/>
              <a:gd name="T33" fmla="*/ 2757 h 11569"/>
              <a:gd name="T34" fmla="*/ 10389 w 11627"/>
              <a:gd name="T35" fmla="*/ 3995 h 11569"/>
              <a:gd name="T36" fmla="*/ 7632 w 11627"/>
              <a:gd name="T37" fmla="*/ 1239 h 11569"/>
              <a:gd name="T38" fmla="*/ 8871 w 11627"/>
              <a:gd name="T39" fmla="*/ 0 h 11569"/>
              <a:gd name="T40" fmla="*/ 11627 w 11627"/>
              <a:gd name="T41" fmla="*/ 2757 h 1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27" h="11569">
                <a:moveTo>
                  <a:pt x="7014" y="1857"/>
                </a:moveTo>
                <a:lnTo>
                  <a:pt x="697" y="8174"/>
                </a:lnTo>
                <a:lnTo>
                  <a:pt x="0" y="11569"/>
                </a:lnTo>
                <a:lnTo>
                  <a:pt x="3453" y="10931"/>
                </a:lnTo>
                <a:lnTo>
                  <a:pt x="9771" y="4613"/>
                </a:lnTo>
                <a:lnTo>
                  <a:pt x="7014" y="1857"/>
                </a:lnTo>
                <a:close/>
                <a:moveTo>
                  <a:pt x="1408" y="8881"/>
                </a:moveTo>
                <a:lnTo>
                  <a:pt x="7018" y="3271"/>
                </a:lnTo>
                <a:lnTo>
                  <a:pt x="7366" y="3618"/>
                </a:lnTo>
                <a:lnTo>
                  <a:pt x="1755" y="9228"/>
                </a:lnTo>
                <a:lnTo>
                  <a:pt x="1408" y="8881"/>
                </a:lnTo>
                <a:close/>
                <a:moveTo>
                  <a:pt x="2740" y="10220"/>
                </a:moveTo>
                <a:lnTo>
                  <a:pt x="2392" y="9873"/>
                </a:lnTo>
                <a:lnTo>
                  <a:pt x="8003" y="4263"/>
                </a:lnTo>
                <a:lnTo>
                  <a:pt x="8350" y="4610"/>
                </a:lnTo>
                <a:lnTo>
                  <a:pt x="2740" y="10220"/>
                </a:lnTo>
                <a:close/>
                <a:moveTo>
                  <a:pt x="11627" y="2757"/>
                </a:moveTo>
                <a:lnTo>
                  <a:pt x="10389" y="3995"/>
                </a:lnTo>
                <a:lnTo>
                  <a:pt x="7632" y="1239"/>
                </a:lnTo>
                <a:lnTo>
                  <a:pt x="8871" y="0"/>
                </a:lnTo>
                <a:lnTo>
                  <a:pt x="11627" y="275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3"/>
          <p:cNvSpPr>
            <a:spLocks noEditPoints="1"/>
          </p:cNvSpPr>
          <p:nvPr/>
        </p:nvSpPr>
        <p:spPr bwMode="auto">
          <a:xfrm>
            <a:off x="6660232" y="4653136"/>
            <a:ext cx="841720" cy="672548"/>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5"/>
          <p:cNvSpPr>
            <a:spLocks noEditPoints="1"/>
          </p:cNvSpPr>
          <p:nvPr/>
        </p:nvSpPr>
        <p:spPr bwMode="auto">
          <a:xfrm>
            <a:off x="7623675" y="3290219"/>
            <a:ext cx="825078" cy="824660"/>
          </a:xfrm>
          <a:custGeom>
            <a:avLst/>
            <a:gdLst>
              <a:gd name="T0" fmla="*/ 7916 w 11628"/>
              <a:gd name="T1" fmla="*/ 7263 h 11619"/>
              <a:gd name="T2" fmla="*/ 8537 w 11628"/>
              <a:gd name="T3" fmla="*/ 6807 h 11619"/>
              <a:gd name="T4" fmla="*/ 9052 w 11628"/>
              <a:gd name="T5" fmla="*/ 7304 h 11619"/>
              <a:gd name="T6" fmla="*/ 3126 w 11628"/>
              <a:gd name="T7" fmla="*/ 7380 h 11619"/>
              <a:gd name="T8" fmla="*/ 2786 w 11628"/>
              <a:gd name="T9" fmla="*/ 6736 h 11619"/>
              <a:gd name="T10" fmla="*/ 3499 w 11628"/>
              <a:gd name="T11" fmla="*/ 6723 h 11619"/>
              <a:gd name="T12" fmla="*/ 3126 w 11628"/>
              <a:gd name="T13" fmla="*/ 7380 h 11619"/>
              <a:gd name="T14" fmla="*/ 6599 w 11628"/>
              <a:gd name="T15" fmla="*/ 6524 h 11619"/>
              <a:gd name="T16" fmla="*/ 7710 w 11628"/>
              <a:gd name="T17" fmla="*/ 6485 h 11619"/>
              <a:gd name="T18" fmla="*/ 4223 w 11628"/>
              <a:gd name="T19" fmla="*/ 6982 h 11619"/>
              <a:gd name="T20" fmla="*/ 4735 w 11628"/>
              <a:gd name="T21" fmla="*/ 5995 h 11619"/>
              <a:gd name="T22" fmla="*/ 4223 w 11628"/>
              <a:gd name="T23" fmla="*/ 6982 h 11619"/>
              <a:gd name="T24" fmla="*/ 5786 w 11628"/>
              <a:gd name="T25" fmla="*/ 6209 h 11619"/>
              <a:gd name="T26" fmla="*/ 5253 w 11628"/>
              <a:gd name="T27" fmla="*/ 5719 h 11619"/>
              <a:gd name="T28" fmla="*/ 6389 w 11628"/>
              <a:gd name="T29" fmla="*/ 5746 h 11619"/>
              <a:gd name="T30" fmla="*/ 9795 w 11628"/>
              <a:gd name="T31" fmla="*/ 6204 h 11619"/>
              <a:gd name="T32" fmla="*/ 9795 w 11628"/>
              <a:gd name="T33" fmla="*/ 7163 h 11619"/>
              <a:gd name="T34" fmla="*/ 9795 w 11628"/>
              <a:gd name="T35" fmla="*/ 6204 h 11619"/>
              <a:gd name="T36" fmla="*/ 1356 w 11628"/>
              <a:gd name="T37" fmla="*/ 6683 h 11619"/>
              <a:gd name="T38" fmla="*/ 2316 w 11628"/>
              <a:gd name="T39" fmla="*/ 6683 h 11619"/>
              <a:gd name="T40" fmla="*/ 11628 w 11628"/>
              <a:gd name="T41" fmla="*/ 1838 h 11619"/>
              <a:gd name="T42" fmla="*/ 7950 w 11628"/>
              <a:gd name="T43" fmla="*/ 1838 h 11619"/>
              <a:gd name="T44" fmla="*/ 11628 w 11628"/>
              <a:gd name="T45" fmla="*/ 1838 h 11619"/>
              <a:gd name="T46" fmla="*/ 9789 w 11628"/>
              <a:gd name="T47" fmla="*/ 1134 h 11619"/>
              <a:gd name="T48" fmla="*/ 9789 w 11628"/>
              <a:gd name="T49" fmla="*/ 2453 h 11619"/>
              <a:gd name="T50" fmla="*/ 10780 w 11628"/>
              <a:gd name="T51" fmla="*/ 5316 h 11619"/>
              <a:gd name="T52" fmla="*/ 8664 w 11628"/>
              <a:gd name="T53" fmla="*/ 10514 h 11619"/>
              <a:gd name="T54" fmla="*/ 8240 w 11628"/>
              <a:gd name="T55" fmla="*/ 7968 h 11619"/>
              <a:gd name="T56" fmla="*/ 5931 w 11628"/>
              <a:gd name="T57" fmla="*/ 8974 h 11619"/>
              <a:gd name="T58" fmla="*/ 5527 w 11628"/>
              <a:gd name="T59" fmla="*/ 6846 h 11619"/>
              <a:gd name="T60" fmla="*/ 3275 w 11628"/>
              <a:gd name="T61" fmla="*/ 10467 h 11619"/>
              <a:gd name="T62" fmla="*/ 2851 w 11628"/>
              <a:gd name="T63" fmla="*/ 7968 h 11619"/>
              <a:gd name="T64" fmla="*/ 848 w 11628"/>
              <a:gd name="T65" fmla="*/ 9365 h 11619"/>
              <a:gd name="T66" fmla="*/ 2851 w 11628"/>
              <a:gd name="T67" fmla="*/ 4031 h 11619"/>
              <a:gd name="T68" fmla="*/ 3275 w 11628"/>
              <a:gd name="T69" fmla="*/ 6175 h 11619"/>
              <a:gd name="T70" fmla="*/ 5527 w 11628"/>
              <a:gd name="T71" fmla="*/ 2883 h 11619"/>
              <a:gd name="T72" fmla="*/ 5931 w 11628"/>
              <a:gd name="T73" fmla="*/ 5110 h 11619"/>
              <a:gd name="T74" fmla="*/ 7934 w 11628"/>
              <a:gd name="T75" fmla="*/ 3896 h 11619"/>
              <a:gd name="T76" fmla="*/ 5729 w 11628"/>
              <a:gd name="T77" fmla="*/ 1818 h 11619"/>
              <a:gd name="T78" fmla="*/ 0 w 11628"/>
              <a:gd name="T79" fmla="*/ 1554 h 11619"/>
              <a:gd name="T80" fmla="*/ 3082 w 11628"/>
              <a:gd name="T81" fmla="*/ 11619 h 11619"/>
              <a:gd name="T82" fmla="*/ 8433 w 11628"/>
              <a:gd name="T83" fmla="*/ 11619 h 11619"/>
              <a:gd name="T84" fmla="*/ 11628 w 11628"/>
              <a:gd name="T85" fmla="*/ 3916 h 11619"/>
              <a:gd name="T86" fmla="*/ 10780 w 11628"/>
              <a:gd name="T87" fmla="*/ 5316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28" h="11619">
                <a:moveTo>
                  <a:pt x="8537" y="7391"/>
                </a:moveTo>
                <a:cubicBezTo>
                  <a:pt x="8322" y="7391"/>
                  <a:pt x="8113" y="7348"/>
                  <a:pt x="7916" y="7263"/>
                </a:cubicBezTo>
                <a:lnTo>
                  <a:pt x="8147" y="6727"/>
                </a:lnTo>
                <a:cubicBezTo>
                  <a:pt x="8271" y="6780"/>
                  <a:pt x="8402" y="6807"/>
                  <a:pt x="8537" y="6807"/>
                </a:cubicBezTo>
                <a:cubicBezTo>
                  <a:pt x="8647" y="6807"/>
                  <a:pt x="8756" y="6789"/>
                  <a:pt x="8860" y="6753"/>
                </a:cubicBezTo>
                <a:lnTo>
                  <a:pt x="9052" y="7304"/>
                </a:lnTo>
                <a:cubicBezTo>
                  <a:pt x="8886" y="7362"/>
                  <a:pt x="8713" y="7391"/>
                  <a:pt x="8537" y="7391"/>
                </a:cubicBezTo>
                <a:close/>
                <a:moveTo>
                  <a:pt x="3126" y="7380"/>
                </a:moveTo>
                <a:cubicBezTo>
                  <a:pt x="2940" y="7380"/>
                  <a:pt x="2758" y="7348"/>
                  <a:pt x="2584" y="7284"/>
                </a:cubicBezTo>
                <a:lnTo>
                  <a:pt x="2786" y="6736"/>
                </a:lnTo>
                <a:cubicBezTo>
                  <a:pt x="2895" y="6776"/>
                  <a:pt x="3009" y="6797"/>
                  <a:pt x="3125" y="6797"/>
                </a:cubicBezTo>
                <a:cubicBezTo>
                  <a:pt x="3254" y="6797"/>
                  <a:pt x="3380" y="6772"/>
                  <a:pt x="3499" y="6723"/>
                </a:cubicBezTo>
                <a:lnTo>
                  <a:pt x="3720" y="7263"/>
                </a:lnTo>
                <a:cubicBezTo>
                  <a:pt x="3531" y="7341"/>
                  <a:pt x="3331" y="7380"/>
                  <a:pt x="3126" y="7380"/>
                </a:cubicBezTo>
                <a:close/>
                <a:moveTo>
                  <a:pt x="7421" y="6992"/>
                </a:moveTo>
                <a:lnTo>
                  <a:pt x="6599" y="6524"/>
                </a:lnTo>
                <a:lnTo>
                  <a:pt x="6888" y="6017"/>
                </a:lnTo>
                <a:lnTo>
                  <a:pt x="7710" y="6485"/>
                </a:lnTo>
                <a:lnTo>
                  <a:pt x="7421" y="6992"/>
                </a:lnTo>
                <a:close/>
                <a:moveTo>
                  <a:pt x="4223" y="6982"/>
                </a:moveTo>
                <a:lnTo>
                  <a:pt x="3923" y="6482"/>
                </a:lnTo>
                <a:lnTo>
                  <a:pt x="4735" y="5995"/>
                </a:lnTo>
                <a:lnTo>
                  <a:pt x="5035" y="6496"/>
                </a:lnTo>
                <a:lnTo>
                  <a:pt x="4223" y="6982"/>
                </a:lnTo>
                <a:close/>
                <a:moveTo>
                  <a:pt x="6164" y="6285"/>
                </a:moveTo>
                <a:cubicBezTo>
                  <a:pt x="6044" y="6234"/>
                  <a:pt x="5916" y="6209"/>
                  <a:pt x="5786" y="6209"/>
                </a:cubicBezTo>
                <a:cubicBezTo>
                  <a:pt x="5671" y="6209"/>
                  <a:pt x="5559" y="6229"/>
                  <a:pt x="5451" y="6268"/>
                </a:cubicBezTo>
                <a:lnTo>
                  <a:pt x="5253" y="5719"/>
                </a:lnTo>
                <a:cubicBezTo>
                  <a:pt x="5424" y="5657"/>
                  <a:pt x="5603" y="5625"/>
                  <a:pt x="5785" y="5625"/>
                </a:cubicBezTo>
                <a:cubicBezTo>
                  <a:pt x="5994" y="5625"/>
                  <a:pt x="6197" y="5666"/>
                  <a:pt x="6389" y="5746"/>
                </a:cubicBezTo>
                <a:lnTo>
                  <a:pt x="6164" y="6285"/>
                </a:lnTo>
                <a:close/>
                <a:moveTo>
                  <a:pt x="9795" y="6204"/>
                </a:moveTo>
                <a:cubicBezTo>
                  <a:pt x="9530" y="6204"/>
                  <a:pt x="9315" y="6419"/>
                  <a:pt x="9315" y="6683"/>
                </a:cubicBezTo>
                <a:cubicBezTo>
                  <a:pt x="9315" y="6948"/>
                  <a:pt x="9530" y="7163"/>
                  <a:pt x="9795" y="7163"/>
                </a:cubicBezTo>
                <a:cubicBezTo>
                  <a:pt x="10060" y="7163"/>
                  <a:pt x="10275" y="6948"/>
                  <a:pt x="10275" y="6683"/>
                </a:cubicBezTo>
                <a:cubicBezTo>
                  <a:pt x="10275" y="6419"/>
                  <a:pt x="10060" y="6204"/>
                  <a:pt x="9795" y="6204"/>
                </a:cubicBezTo>
                <a:close/>
                <a:moveTo>
                  <a:pt x="1836" y="6204"/>
                </a:moveTo>
                <a:cubicBezTo>
                  <a:pt x="1571" y="6204"/>
                  <a:pt x="1356" y="6419"/>
                  <a:pt x="1356" y="6683"/>
                </a:cubicBezTo>
                <a:cubicBezTo>
                  <a:pt x="1356" y="6948"/>
                  <a:pt x="1571" y="7163"/>
                  <a:pt x="1836" y="7163"/>
                </a:cubicBezTo>
                <a:cubicBezTo>
                  <a:pt x="2101" y="7163"/>
                  <a:pt x="2316" y="6948"/>
                  <a:pt x="2316" y="6683"/>
                </a:cubicBezTo>
                <a:cubicBezTo>
                  <a:pt x="2316" y="6419"/>
                  <a:pt x="2101" y="6204"/>
                  <a:pt x="1836" y="6204"/>
                </a:cubicBezTo>
                <a:close/>
                <a:moveTo>
                  <a:pt x="11628" y="1838"/>
                </a:moveTo>
                <a:cubicBezTo>
                  <a:pt x="11628" y="823"/>
                  <a:pt x="10804" y="0"/>
                  <a:pt x="9789" y="0"/>
                </a:cubicBezTo>
                <a:cubicBezTo>
                  <a:pt x="8773" y="0"/>
                  <a:pt x="7950" y="823"/>
                  <a:pt x="7950" y="1838"/>
                </a:cubicBezTo>
                <a:cubicBezTo>
                  <a:pt x="7950" y="3348"/>
                  <a:pt x="9396" y="3508"/>
                  <a:pt x="9789" y="5805"/>
                </a:cubicBezTo>
                <a:cubicBezTo>
                  <a:pt x="10182" y="3508"/>
                  <a:pt x="11628" y="3348"/>
                  <a:pt x="11628" y="1838"/>
                </a:cubicBezTo>
                <a:close/>
                <a:moveTo>
                  <a:pt x="9129" y="1794"/>
                </a:moveTo>
                <a:cubicBezTo>
                  <a:pt x="9129" y="1430"/>
                  <a:pt x="9425" y="1134"/>
                  <a:pt x="9789" y="1134"/>
                </a:cubicBezTo>
                <a:cubicBezTo>
                  <a:pt x="10153" y="1134"/>
                  <a:pt x="10448" y="1430"/>
                  <a:pt x="10448" y="1794"/>
                </a:cubicBezTo>
                <a:cubicBezTo>
                  <a:pt x="10448" y="2158"/>
                  <a:pt x="10153" y="2453"/>
                  <a:pt x="9789" y="2453"/>
                </a:cubicBezTo>
                <a:cubicBezTo>
                  <a:pt x="9425" y="2453"/>
                  <a:pt x="9129" y="2158"/>
                  <a:pt x="9129" y="1794"/>
                </a:cubicBezTo>
                <a:close/>
                <a:moveTo>
                  <a:pt x="10780" y="5316"/>
                </a:moveTo>
                <a:lnTo>
                  <a:pt x="10780" y="9365"/>
                </a:lnTo>
                <a:lnTo>
                  <a:pt x="8664" y="10514"/>
                </a:lnTo>
                <a:lnTo>
                  <a:pt x="8664" y="7968"/>
                </a:lnTo>
                <a:lnTo>
                  <a:pt x="8240" y="7968"/>
                </a:lnTo>
                <a:lnTo>
                  <a:pt x="8240" y="10467"/>
                </a:lnTo>
                <a:lnTo>
                  <a:pt x="5931" y="8974"/>
                </a:lnTo>
                <a:lnTo>
                  <a:pt x="5931" y="6846"/>
                </a:lnTo>
                <a:lnTo>
                  <a:pt x="5527" y="6846"/>
                </a:lnTo>
                <a:lnTo>
                  <a:pt x="5527" y="8974"/>
                </a:lnTo>
                <a:lnTo>
                  <a:pt x="3275" y="10467"/>
                </a:lnTo>
                <a:lnTo>
                  <a:pt x="3275" y="7968"/>
                </a:lnTo>
                <a:lnTo>
                  <a:pt x="2851" y="7968"/>
                </a:lnTo>
                <a:lnTo>
                  <a:pt x="2851" y="10514"/>
                </a:lnTo>
                <a:lnTo>
                  <a:pt x="848" y="9365"/>
                </a:lnTo>
                <a:lnTo>
                  <a:pt x="848" y="2960"/>
                </a:lnTo>
                <a:lnTo>
                  <a:pt x="2851" y="4031"/>
                </a:lnTo>
                <a:lnTo>
                  <a:pt x="2851" y="6175"/>
                </a:lnTo>
                <a:lnTo>
                  <a:pt x="3275" y="6175"/>
                </a:lnTo>
                <a:lnTo>
                  <a:pt x="3275" y="4051"/>
                </a:lnTo>
                <a:lnTo>
                  <a:pt x="5527" y="2883"/>
                </a:lnTo>
                <a:lnTo>
                  <a:pt x="5527" y="5110"/>
                </a:lnTo>
                <a:lnTo>
                  <a:pt x="5931" y="5110"/>
                </a:lnTo>
                <a:lnTo>
                  <a:pt x="5931" y="2883"/>
                </a:lnTo>
                <a:lnTo>
                  <a:pt x="7934" y="3896"/>
                </a:lnTo>
                <a:cubicBezTo>
                  <a:pt x="7643" y="3530"/>
                  <a:pt x="7341" y="3122"/>
                  <a:pt x="7194" y="2564"/>
                </a:cubicBezTo>
                <a:lnTo>
                  <a:pt x="5729" y="1818"/>
                </a:lnTo>
                <a:lnTo>
                  <a:pt x="3082" y="3194"/>
                </a:lnTo>
                <a:lnTo>
                  <a:pt x="0" y="1554"/>
                </a:lnTo>
                <a:lnTo>
                  <a:pt x="0" y="9860"/>
                </a:lnTo>
                <a:lnTo>
                  <a:pt x="3082" y="11619"/>
                </a:lnTo>
                <a:lnTo>
                  <a:pt x="5729" y="9860"/>
                </a:lnTo>
                <a:lnTo>
                  <a:pt x="8433" y="11619"/>
                </a:lnTo>
                <a:lnTo>
                  <a:pt x="11628" y="9860"/>
                </a:lnTo>
                <a:lnTo>
                  <a:pt x="11628" y="3916"/>
                </a:lnTo>
                <a:cubicBezTo>
                  <a:pt x="11609" y="3940"/>
                  <a:pt x="11590" y="3963"/>
                  <a:pt x="11572" y="3986"/>
                </a:cubicBezTo>
                <a:cubicBezTo>
                  <a:pt x="11267" y="4367"/>
                  <a:pt x="10976" y="4733"/>
                  <a:pt x="10780" y="531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0"/>
          <p:cNvSpPr>
            <a:spLocks noEditPoints="1"/>
          </p:cNvSpPr>
          <p:nvPr/>
        </p:nvSpPr>
        <p:spPr bwMode="auto">
          <a:xfrm>
            <a:off x="3520375" y="4718122"/>
            <a:ext cx="736358" cy="734124"/>
          </a:xfrm>
          <a:custGeom>
            <a:avLst/>
            <a:gdLst>
              <a:gd name="T0" fmla="*/ 11649 w 11649"/>
              <a:gd name="T1" fmla="*/ 9098 h 11609"/>
              <a:gd name="T2" fmla="*/ 10234 w 11649"/>
              <a:gd name="T3" fmla="*/ 9098 h 11609"/>
              <a:gd name="T4" fmla="*/ 10234 w 11649"/>
              <a:gd name="T5" fmla="*/ 7683 h 11609"/>
              <a:gd name="T6" fmla="*/ 9141 w 11649"/>
              <a:gd name="T7" fmla="*/ 7683 h 11609"/>
              <a:gd name="T8" fmla="*/ 9141 w 11649"/>
              <a:gd name="T9" fmla="*/ 9098 h 11609"/>
              <a:gd name="T10" fmla="*/ 7726 w 11649"/>
              <a:gd name="T11" fmla="*/ 9098 h 11609"/>
              <a:gd name="T12" fmla="*/ 7726 w 11649"/>
              <a:gd name="T13" fmla="*/ 10191 h 11609"/>
              <a:gd name="T14" fmla="*/ 9141 w 11649"/>
              <a:gd name="T15" fmla="*/ 10191 h 11609"/>
              <a:gd name="T16" fmla="*/ 9141 w 11649"/>
              <a:gd name="T17" fmla="*/ 11606 h 11609"/>
              <a:gd name="T18" fmla="*/ 10234 w 11649"/>
              <a:gd name="T19" fmla="*/ 11606 h 11609"/>
              <a:gd name="T20" fmla="*/ 10234 w 11649"/>
              <a:gd name="T21" fmla="*/ 10191 h 11609"/>
              <a:gd name="T22" fmla="*/ 11649 w 11649"/>
              <a:gd name="T23" fmla="*/ 10191 h 11609"/>
              <a:gd name="T24" fmla="*/ 11649 w 11649"/>
              <a:gd name="T25" fmla="*/ 9098 h 11609"/>
              <a:gd name="T26" fmla="*/ 7550 w 11649"/>
              <a:gd name="T27" fmla="*/ 7861 h 11609"/>
              <a:gd name="T28" fmla="*/ 6522 w 11649"/>
              <a:gd name="T29" fmla="*/ 7386 h 11609"/>
              <a:gd name="T30" fmla="*/ 7591 w 11649"/>
              <a:gd name="T31" fmla="*/ 2010 h 11609"/>
              <a:gd name="T32" fmla="*/ 5853 w 11649"/>
              <a:gd name="T33" fmla="*/ 1132 h 11609"/>
              <a:gd name="T34" fmla="*/ 4100 w 11649"/>
              <a:gd name="T35" fmla="*/ 2026 h 11609"/>
              <a:gd name="T36" fmla="*/ 4718 w 11649"/>
              <a:gd name="T37" fmla="*/ 6267 h 11609"/>
              <a:gd name="T38" fmla="*/ 4856 w 11649"/>
              <a:gd name="T39" fmla="*/ 7659 h 11609"/>
              <a:gd name="T40" fmla="*/ 2122 w 11649"/>
              <a:gd name="T41" fmla="*/ 9017 h 11609"/>
              <a:gd name="T42" fmla="*/ 1171 w 11649"/>
              <a:gd name="T43" fmla="*/ 10477 h 11609"/>
              <a:gd name="T44" fmla="*/ 6673 w 11649"/>
              <a:gd name="T45" fmla="*/ 10477 h 11609"/>
              <a:gd name="T46" fmla="*/ 6673 w 11649"/>
              <a:gd name="T47" fmla="*/ 11609 h 11609"/>
              <a:gd name="T48" fmla="*/ 41 w 11649"/>
              <a:gd name="T49" fmla="*/ 11609 h 11609"/>
              <a:gd name="T50" fmla="*/ 259 w 11649"/>
              <a:gd name="T51" fmla="*/ 9023 h 11609"/>
              <a:gd name="T52" fmla="*/ 1867 w 11649"/>
              <a:gd name="T53" fmla="*/ 7914 h 11609"/>
              <a:gd name="T54" fmla="*/ 3723 w 11649"/>
              <a:gd name="T55" fmla="*/ 6807 h 11609"/>
              <a:gd name="T56" fmla="*/ 3127 w 11649"/>
              <a:gd name="T57" fmla="*/ 1447 h 11609"/>
              <a:gd name="T58" fmla="*/ 5852 w 11649"/>
              <a:gd name="T59" fmla="*/ 0 h 11609"/>
              <a:gd name="T60" fmla="*/ 8561 w 11649"/>
              <a:gd name="T61" fmla="*/ 1426 h 11609"/>
              <a:gd name="T62" fmla="*/ 7550 w 11649"/>
              <a:gd name="T63" fmla="*/ 7861 h 1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49" h="11609">
                <a:moveTo>
                  <a:pt x="11649" y="9098"/>
                </a:moveTo>
                <a:lnTo>
                  <a:pt x="10234" y="9098"/>
                </a:lnTo>
                <a:lnTo>
                  <a:pt x="10234" y="7683"/>
                </a:lnTo>
                <a:lnTo>
                  <a:pt x="9141" y="7683"/>
                </a:lnTo>
                <a:lnTo>
                  <a:pt x="9141" y="9098"/>
                </a:lnTo>
                <a:lnTo>
                  <a:pt x="7726" y="9098"/>
                </a:lnTo>
                <a:lnTo>
                  <a:pt x="7726" y="10191"/>
                </a:lnTo>
                <a:lnTo>
                  <a:pt x="9141" y="10191"/>
                </a:lnTo>
                <a:lnTo>
                  <a:pt x="9141" y="11606"/>
                </a:lnTo>
                <a:lnTo>
                  <a:pt x="10234" y="11606"/>
                </a:lnTo>
                <a:lnTo>
                  <a:pt x="10234" y="10191"/>
                </a:lnTo>
                <a:lnTo>
                  <a:pt x="11649" y="10191"/>
                </a:lnTo>
                <a:lnTo>
                  <a:pt x="11649" y="9098"/>
                </a:lnTo>
                <a:close/>
                <a:moveTo>
                  <a:pt x="7550" y="7861"/>
                </a:moveTo>
                <a:lnTo>
                  <a:pt x="6522" y="7386"/>
                </a:lnTo>
                <a:cubicBezTo>
                  <a:pt x="6789" y="6808"/>
                  <a:pt x="8623" y="3725"/>
                  <a:pt x="7591" y="2010"/>
                </a:cubicBezTo>
                <a:cubicBezTo>
                  <a:pt x="7250" y="1444"/>
                  <a:pt x="6633" y="1132"/>
                  <a:pt x="5853" y="1132"/>
                </a:cubicBezTo>
                <a:cubicBezTo>
                  <a:pt x="5065" y="1132"/>
                  <a:pt x="4443" y="1449"/>
                  <a:pt x="4100" y="2026"/>
                </a:cubicBezTo>
                <a:cubicBezTo>
                  <a:pt x="3540" y="2967"/>
                  <a:pt x="3765" y="4512"/>
                  <a:pt x="4718" y="6267"/>
                </a:cubicBezTo>
                <a:cubicBezTo>
                  <a:pt x="4996" y="6778"/>
                  <a:pt x="5042" y="7247"/>
                  <a:pt x="4856" y="7659"/>
                </a:cubicBezTo>
                <a:cubicBezTo>
                  <a:pt x="4480" y="8492"/>
                  <a:pt x="3329" y="8739"/>
                  <a:pt x="2122" y="9017"/>
                </a:cubicBezTo>
                <a:cubicBezTo>
                  <a:pt x="1238" y="9221"/>
                  <a:pt x="1171" y="9458"/>
                  <a:pt x="1171" y="10477"/>
                </a:cubicBezTo>
                <a:lnTo>
                  <a:pt x="6673" y="10477"/>
                </a:lnTo>
                <a:lnTo>
                  <a:pt x="6673" y="11609"/>
                </a:lnTo>
                <a:lnTo>
                  <a:pt x="41" y="11609"/>
                </a:lnTo>
                <a:cubicBezTo>
                  <a:pt x="41" y="10167"/>
                  <a:pt x="0" y="9583"/>
                  <a:pt x="259" y="9023"/>
                </a:cubicBezTo>
                <a:cubicBezTo>
                  <a:pt x="519" y="8459"/>
                  <a:pt x="1030" y="8107"/>
                  <a:pt x="1867" y="7914"/>
                </a:cubicBezTo>
                <a:cubicBezTo>
                  <a:pt x="3976" y="7428"/>
                  <a:pt x="3970" y="7262"/>
                  <a:pt x="3723" y="6807"/>
                </a:cubicBezTo>
                <a:cubicBezTo>
                  <a:pt x="2558" y="4662"/>
                  <a:pt x="2347" y="2759"/>
                  <a:pt x="3127" y="1447"/>
                </a:cubicBezTo>
                <a:cubicBezTo>
                  <a:pt x="3674" y="527"/>
                  <a:pt x="4668" y="0"/>
                  <a:pt x="5852" y="0"/>
                </a:cubicBezTo>
                <a:cubicBezTo>
                  <a:pt x="7028" y="0"/>
                  <a:pt x="8016" y="520"/>
                  <a:pt x="8561" y="1426"/>
                </a:cubicBezTo>
                <a:cubicBezTo>
                  <a:pt x="9927" y="3697"/>
                  <a:pt x="7938" y="7041"/>
                  <a:pt x="7550" y="786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5"/>
          <p:cNvSpPr>
            <a:spLocks noEditPoints="1"/>
          </p:cNvSpPr>
          <p:nvPr/>
        </p:nvSpPr>
        <p:spPr bwMode="auto">
          <a:xfrm>
            <a:off x="2159130" y="1981512"/>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30"/>
          <p:cNvSpPr>
            <a:spLocks noEditPoints="1"/>
          </p:cNvSpPr>
          <p:nvPr/>
        </p:nvSpPr>
        <p:spPr bwMode="auto">
          <a:xfrm>
            <a:off x="2070318" y="4660336"/>
            <a:ext cx="871364" cy="849697"/>
          </a:xfrm>
          <a:custGeom>
            <a:avLst/>
            <a:gdLst>
              <a:gd name="T0" fmla="*/ 7601 w 12081"/>
              <a:gd name="T1" fmla="*/ 8193 h 11777"/>
              <a:gd name="T2" fmla="*/ 7620 w 12081"/>
              <a:gd name="T3" fmla="*/ 9454 h 11777"/>
              <a:gd name="T4" fmla="*/ 5855 w 12081"/>
              <a:gd name="T5" fmla="*/ 11759 h 11777"/>
              <a:gd name="T6" fmla="*/ 113 w 12081"/>
              <a:gd name="T7" fmla="*/ 7008 h 11777"/>
              <a:gd name="T8" fmla="*/ 2082 w 12081"/>
              <a:gd name="T9" fmla="*/ 4773 h 11777"/>
              <a:gd name="T10" fmla="*/ 3213 w 12081"/>
              <a:gd name="T11" fmla="*/ 4614 h 11777"/>
              <a:gd name="T12" fmla="*/ 7601 w 12081"/>
              <a:gd name="T13" fmla="*/ 8193 h 11777"/>
              <a:gd name="T14" fmla="*/ 281 w 12081"/>
              <a:gd name="T15" fmla="*/ 4204 h 11777"/>
              <a:gd name="T16" fmla="*/ 18 w 12081"/>
              <a:gd name="T17" fmla="*/ 6114 h 11777"/>
              <a:gd name="T18" fmla="*/ 1751 w 12081"/>
              <a:gd name="T19" fmla="*/ 4310 h 11777"/>
              <a:gd name="T20" fmla="*/ 1741 w 12081"/>
              <a:gd name="T21" fmla="*/ 4270 h 11777"/>
              <a:gd name="T22" fmla="*/ 281 w 12081"/>
              <a:gd name="T23" fmla="*/ 4204 h 11777"/>
              <a:gd name="T24" fmla="*/ 11430 w 12081"/>
              <a:gd name="T25" fmla="*/ 4381 h 11777"/>
              <a:gd name="T26" fmla="*/ 9085 w 12081"/>
              <a:gd name="T27" fmla="*/ 3333 h 11777"/>
              <a:gd name="T28" fmla="*/ 8785 w 12081"/>
              <a:gd name="T29" fmla="*/ 3629 h 11777"/>
              <a:gd name="T30" fmla="*/ 8750 w 12081"/>
              <a:gd name="T31" fmla="*/ 8110 h 11777"/>
              <a:gd name="T32" fmla="*/ 8788 w 12081"/>
              <a:gd name="T33" fmla="*/ 9418 h 11777"/>
              <a:gd name="T34" fmla="*/ 9128 w 12081"/>
              <a:gd name="T35" fmla="*/ 10733 h 11777"/>
              <a:gd name="T36" fmla="*/ 11430 w 12081"/>
              <a:gd name="T37" fmla="*/ 4381 h 11777"/>
              <a:gd name="T38" fmla="*/ 7393 w 12081"/>
              <a:gd name="T39" fmla="*/ 3075 h 11777"/>
              <a:gd name="T40" fmla="*/ 3427 w 12081"/>
              <a:gd name="T41" fmla="*/ 3920 h 11777"/>
              <a:gd name="T42" fmla="*/ 3433 w 12081"/>
              <a:gd name="T43" fmla="*/ 4089 h 11777"/>
              <a:gd name="T44" fmla="*/ 8114 w 12081"/>
              <a:gd name="T45" fmla="*/ 7943 h 11777"/>
              <a:gd name="T46" fmla="*/ 8210 w 12081"/>
              <a:gd name="T47" fmla="*/ 7935 h 11777"/>
              <a:gd name="T48" fmla="*/ 8224 w 12081"/>
              <a:gd name="T49" fmla="*/ 3725 h 11777"/>
              <a:gd name="T50" fmla="*/ 7393 w 12081"/>
              <a:gd name="T51" fmla="*/ 3075 h 11777"/>
              <a:gd name="T52" fmla="*/ 8203 w 12081"/>
              <a:gd name="T53" fmla="*/ 2047 h 11777"/>
              <a:gd name="T54" fmla="*/ 9141 w 12081"/>
              <a:gd name="T55" fmla="*/ 2762 h 11777"/>
              <a:gd name="T56" fmla="*/ 11120 w 12081"/>
              <a:gd name="T57" fmla="*/ 3532 h 11777"/>
              <a:gd name="T58" fmla="*/ 7037 w 12081"/>
              <a:gd name="T59" fmla="*/ 257 h 11777"/>
              <a:gd name="T60" fmla="*/ 8203 w 12081"/>
              <a:gd name="T61" fmla="*/ 2047 h 11777"/>
              <a:gd name="T62" fmla="*/ 494 w 12081"/>
              <a:gd name="T63" fmla="*/ 3633 h 11777"/>
              <a:gd name="T64" fmla="*/ 1809 w 12081"/>
              <a:gd name="T65" fmla="*/ 3708 h 11777"/>
              <a:gd name="T66" fmla="*/ 3160 w 12081"/>
              <a:gd name="T67" fmla="*/ 3417 h 11777"/>
              <a:gd name="T68" fmla="*/ 7400 w 12081"/>
              <a:gd name="T69" fmla="*/ 2510 h 11777"/>
              <a:gd name="T70" fmla="*/ 7645 w 12081"/>
              <a:gd name="T71" fmla="*/ 2204 h 11777"/>
              <a:gd name="T72" fmla="*/ 6159 w 12081"/>
              <a:gd name="T73" fmla="*/ 141 h 11777"/>
              <a:gd name="T74" fmla="*/ 494 w 12081"/>
              <a:gd name="T75" fmla="*/ 3633 h 11777"/>
              <a:gd name="T76" fmla="*/ 8155 w 12081"/>
              <a:gd name="T77" fmla="*/ 9658 h 11777"/>
              <a:gd name="T78" fmla="*/ 6736 w 12081"/>
              <a:gd name="T79" fmla="*/ 11688 h 11777"/>
              <a:gd name="T80" fmla="*/ 8607 w 12081"/>
              <a:gd name="T81" fmla="*/ 11054 h 11777"/>
              <a:gd name="T82" fmla="*/ 8268 w 12081"/>
              <a:gd name="T83" fmla="*/ 9654 h 11777"/>
              <a:gd name="T84" fmla="*/ 8155 w 12081"/>
              <a:gd name="T85" fmla="*/ 9658 h 1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81" h="11777">
                <a:moveTo>
                  <a:pt x="7601" y="8193"/>
                </a:moveTo>
                <a:cubicBezTo>
                  <a:pt x="7234" y="8551"/>
                  <a:pt x="7244" y="9130"/>
                  <a:pt x="7620" y="9454"/>
                </a:cubicBezTo>
                <a:cubicBezTo>
                  <a:pt x="7174" y="10326"/>
                  <a:pt x="6573" y="11106"/>
                  <a:pt x="5855" y="11759"/>
                </a:cubicBezTo>
                <a:cubicBezTo>
                  <a:pt x="3039" y="11777"/>
                  <a:pt x="621" y="9754"/>
                  <a:pt x="113" y="7008"/>
                </a:cubicBezTo>
                <a:cubicBezTo>
                  <a:pt x="626" y="6147"/>
                  <a:pt x="1296" y="5388"/>
                  <a:pt x="2082" y="4773"/>
                </a:cubicBezTo>
                <a:cubicBezTo>
                  <a:pt x="2436" y="5012"/>
                  <a:pt x="2922" y="4944"/>
                  <a:pt x="3213" y="4614"/>
                </a:cubicBezTo>
                <a:cubicBezTo>
                  <a:pt x="5071" y="5240"/>
                  <a:pt x="6627" y="6526"/>
                  <a:pt x="7601" y="8193"/>
                </a:cubicBezTo>
                <a:close/>
                <a:moveTo>
                  <a:pt x="281" y="4204"/>
                </a:moveTo>
                <a:cubicBezTo>
                  <a:pt x="89" y="4817"/>
                  <a:pt x="0" y="5457"/>
                  <a:pt x="18" y="6114"/>
                </a:cubicBezTo>
                <a:cubicBezTo>
                  <a:pt x="504" y="5436"/>
                  <a:pt x="1082" y="4831"/>
                  <a:pt x="1751" y="4310"/>
                </a:cubicBezTo>
                <a:cubicBezTo>
                  <a:pt x="1747" y="4297"/>
                  <a:pt x="1744" y="4283"/>
                  <a:pt x="1741" y="4270"/>
                </a:cubicBezTo>
                <a:cubicBezTo>
                  <a:pt x="1240" y="4202"/>
                  <a:pt x="763" y="4182"/>
                  <a:pt x="281" y="4204"/>
                </a:cubicBezTo>
                <a:close/>
                <a:moveTo>
                  <a:pt x="11430" y="4381"/>
                </a:moveTo>
                <a:cubicBezTo>
                  <a:pt x="10718" y="3914"/>
                  <a:pt x="9929" y="3556"/>
                  <a:pt x="9085" y="3333"/>
                </a:cubicBezTo>
                <a:cubicBezTo>
                  <a:pt x="9017" y="3458"/>
                  <a:pt x="8913" y="3560"/>
                  <a:pt x="8785" y="3629"/>
                </a:cubicBezTo>
                <a:cubicBezTo>
                  <a:pt x="9165" y="5093"/>
                  <a:pt x="9154" y="6649"/>
                  <a:pt x="8750" y="8110"/>
                </a:cubicBezTo>
                <a:cubicBezTo>
                  <a:pt x="9167" y="8429"/>
                  <a:pt x="9187" y="9049"/>
                  <a:pt x="8788" y="9418"/>
                </a:cubicBezTo>
                <a:cubicBezTo>
                  <a:pt x="8936" y="9845"/>
                  <a:pt x="9049" y="10284"/>
                  <a:pt x="9128" y="10733"/>
                </a:cubicBezTo>
                <a:cubicBezTo>
                  <a:pt x="11223" y="9287"/>
                  <a:pt x="12081" y="6717"/>
                  <a:pt x="11430" y="4381"/>
                </a:cubicBezTo>
                <a:close/>
                <a:moveTo>
                  <a:pt x="7393" y="3075"/>
                </a:moveTo>
                <a:cubicBezTo>
                  <a:pt x="6012" y="3013"/>
                  <a:pt x="4653" y="3303"/>
                  <a:pt x="3427" y="3920"/>
                </a:cubicBezTo>
                <a:cubicBezTo>
                  <a:pt x="3436" y="3985"/>
                  <a:pt x="3436" y="4037"/>
                  <a:pt x="3433" y="4089"/>
                </a:cubicBezTo>
                <a:cubicBezTo>
                  <a:pt x="5472" y="4782"/>
                  <a:pt x="7111" y="6207"/>
                  <a:pt x="8114" y="7943"/>
                </a:cubicBezTo>
                <a:cubicBezTo>
                  <a:pt x="8148" y="7938"/>
                  <a:pt x="8173" y="7936"/>
                  <a:pt x="8210" y="7935"/>
                </a:cubicBezTo>
                <a:cubicBezTo>
                  <a:pt x="8588" y="6562"/>
                  <a:pt x="8593" y="5103"/>
                  <a:pt x="8224" y="3725"/>
                </a:cubicBezTo>
                <a:cubicBezTo>
                  <a:pt x="7836" y="3672"/>
                  <a:pt x="7513" y="3405"/>
                  <a:pt x="7393" y="3075"/>
                </a:cubicBezTo>
                <a:close/>
                <a:moveTo>
                  <a:pt x="8203" y="2047"/>
                </a:moveTo>
                <a:cubicBezTo>
                  <a:pt x="8646" y="2068"/>
                  <a:pt x="9030" y="2376"/>
                  <a:pt x="9141" y="2762"/>
                </a:cubicBezTo>
                <a:cubicBezTo>
                  <a:pt x="9831" y="2935"/>
                  <a:pt x="10495" y="3194"/>
                  <a:pt x="11120" y="3532"/>
                </a:cubicBezTo>
                <a:cubicBezTo>
                  <a:pt x="10365" y="1879"/>
                  <a:pt x="8858" y="642"/>
                  <a:pt x="7037" y="257"/>
                </a:cubicBezTo>
                <a:cubicBezTo>
                  <a:pt x="7503" y="808"/>
                  <a:pt x="7893" y="1409"/>
                  <a:pt x="8203" y="2047"/>
                </a:cubicBezTo>
                <a:close/>
                <a:moveTo>
                  <a:pt x="494" y="3633"/>
                </a:moveTo>
                <a:cubicBezTo>
                  <a:pt x="931" y="3625"/>
                  <a:pt x="1360" y="3648"/>
                  <a:pt x="1809" y="3708"/>
                </a:cubicBezTo>
                <a:cubicBezTo>
                  <a:pt x="2062" y="3189"/>
                  <a:pt x="2739" y="3042"/>
                  <a:pt x="3160" y="3417"/>
                </a:cubicBezTo>
                <a:cubicBezTo>
                  <a:pt x="4500" y="2741"/>
                  <a:pt x="5962" y="2448"/>
                  <a:pt x="7400" y="2510"/>
                </a:cubicBezTo>
                <a:cubicBezTo>
                  <a:pt x="7452" y="2387"/>
                  <a:pt x="7537" y="2283"/>
                  <a:pt x="7645" y="2204"/>
                </a:cubicBezTo>
                <a:cubicBezTo>
                  <a:pt x="7260" y="1439"/>
                  <a:pt x="6757" y="743"/>
                  <a:pt x="6159" y="141"/>
                </a:cubicBezTo>
                <a:cubicBezTo>
                  <a:pt x="3645" y="0"/>
                  <a:pt x="1434" y="1467"/>
                  <a:pt x="494" y="3633"/>
                </a:cubicBezTo>
                <a:close/>
                <a:moveTo>
                  <a:pt x="8155" y="9658"/>
                </a:moveTo>
                <a:cubicBezTo>
                  <a:pt x="7787" y="10392"/>
                  <a:pt x="7311" y="11075"/>
                  <a:pt x="6736" y="11688"/>
                </a:cubicBezTo>
                <a:cubicBezTo>
                  <a:pt x="7404" y="11584"/>
                  <a:pt x="8035" y="11365"/>
                  <a:pt x="8607" y="11054"/>
                </a:cubicBezTo>
                <a:cubicBezTo>
                  <a:pt x="8536" y="10572"/>
                  <a:pt x="8421" y="10104"/>
                  <a:pt x="8268" y="9654"/>
                </a:cubicBezTo>
                <a:cubicBezTo>
                  <a:pt x="8234" y="9657"/>
                  <a:pt x="8203" y="9659"/>
                  <a:pt x="8155" y="965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80" name="Freeform 35"/>
          <p:cNvSpPr>
            <a:spLocks noEditPoints="1"/>
          </p:cNvSpPr>
          <p:nvPr/>
        </p:nvSpPr>
        <p:spPr bwMode="auto">
          <a:xfrm>
            <a:off x="683568" y="5085184"/>
            <a:ext cx="914019" cy="60300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14" name="Freeform 9"/>
          <p:cNvSpPr>
            <a:spLocks noEditPoints="1"/>
          </p:cNvSpPr>
          <p:nvPr/>
        </p:nvSpPr>
        <p:spPr bwMode="auto">
          <a:xfrm>
            <a:off x="6252411" y="3331077"/>
            <a:ext cx="802502" cy="742945"/>
          </a:xfrm>
          <a:custGeom>
            <a:avLst/>
            <a:gdLst>
              <a:gd name="T0" fmla="*/ 7269 w 11628"/>
              <a:gd name="T1" fmla="*/ 6062 h 10777"/>
              <a:gd name="T2" fmla="*/ 8269 w 11628"/>
              <a:gd name="T3" fmla="*/ 5063 h 10777"/>
              <a:gd name="T4" fmla="*/ 9268 w 11628"/>
              <a:gd name="T5" fmla="*/ 6062 h 10777"/>
              <a:gd name="T6" fmla="*/ 8269 w 11628"/>
              <a:gd name="T7" fmla="*/ 7062 h 10777"/>
              <a:gd name="T8" fmla="*/ 7269 w 11628"/>
              <a:gd name="T9" fmla="*/ 6062 h 10777"/>
              <a:gd name="T10" fmla="*/ 11628 w 11628"/>
              <a:gd name="T11" fmla="*/ 3684 h 10777"/>
              <a:gd name="T12" fmla="*/ 11628 w 11628"/>
              <a:gd name="T13" fmla="*/ 10777 h 10777"/>
              <a:gd name="T14" fmla="*/ 4856 w 11628"/>
              <a:gd name="T15" fmla="*/ 10777 h 10777"/>
              <a:gd name="T16" fmla="*/ 4856 w 11628"/>
              <a:gd name="T17" fmla="*/ 9762 h 10777"/>
              <a:gd name="T18" fmla="*/ 4085 w 11628"/>
              <a:gd name="T19" fmla="*/ 9952 h 10777"/>
              <a:gd name="T20" fmla="*/ 2389 w 11628"/>
              <a:gd name="T21" fmla="*/ 3065 h 10777"/>
              <a:gd name="T22" fmla="*/ 7022 w 11628"/>
              <a:gd name="T23" fmla="*/ 1924 h 10777"/>
              <a:gd name="T24" fmla="*/ 6312 w 11628"/>
              <a:gd name="T25" fmla="*/ 2099 h 10777"/>
              <a:gd name="T26" fmla="*/ 5764 w 11628"/>
              <a:gd name="T27" fmla="*/ 962 h 10777"/>
              <a:gd name="T28" fmla="*/ 963 w 11628"/>
              <a:gd name="T29" fmla="*/ 3275 h 10777"/>
              <a:gd name="T30" fmla="*/ 3023 w 11628"/>
              <a:gd name="T31" fmla="*/ 7552 h 10777"/>
              <a:gd name="T32" fmla="*/ 3444 w 11628"/>
              <a:gd name="T33" fmla="*/ 7349 h 10777"/>
              <a:gd name="T34" fmla="*/ 3841 w 11628"/>
              <a:gd name="T35" fmla="*/ 8961 h 10777"/>
              <a:gd name="T36" fmla="*/ 3078 w 11628"/>
              <a:gd name="T37" fmla="*/ 9329 h 10777"/>
              <a:gd name="T38" fmla="*/ 0 w 11628"/>
              <a:gd name="T39" fmla="*/ 2939 h 10777"/>
              <a:gd name="T40" fmla="*/ 6101 w 11628"/>
              <a:gd name="T41" fmla="*/ 0 h 10777"/>
              <a:gd name="T42" fmla="*/ 7027 w 11628"/>
              <a:gd name="T43" fmla="*/ 1922 h 10777"/>
              <a:gd name="T44" fmla="*/ 8964 w 11628"/>
              <a:gd name="T45" fmla="*/ 1445 h 10777"/>
              <a:gd name="T46" fmla="*/ 9515 w 11628"/>
              <a:gd name="T47" fmla="*/ 3684 h 10777"/>
              <a:gd name="T48" fmla="*/ 11628 w 11628"/>
              <a:gd name="T49" fmla="*/ 3684 h 10777"/>
              <a:gd name="T50" fmla="*/ 4856 w 11628"/>
              <a:gd name="T51" fmla="*/ 3684 h 10777"/>
              <a:gd name="T52" fmla="*/ 8773 w 11628"/>
              <a:gd name="T53" fmla="*/ 3684 h 10777"/>
              <a:gd name="T54" fmla="*/ 8436 w 11628"/>
              <a:gd name="T55" fmla="*/ 2318 h 10777"/>
              <a:gd name="T56" fmla="*/ 3261 w 11628"/>
              <a:gd name="T57" fmla="*/ 3592 h 10777"/>
              <a:gd name="T58" fmla="*/ 4397 w 11628"/>
              <a:gd name="T59" fmla="*/ 8202 h 10777"/>
              <a:gd name="T60" fmla="*/ 4856 w 11628"/>
              <a:gd name="T61" fmla="*/ 8088 h 10777"/>
              <a:gd name="T62" fmla="*/ 4856 w 11628"/>
              <a:gd name="T63" fmla="*/ 3684 h 10777"/>
              <a:gd name="T64" fmla="*/ 10907 w 11628"/>
              <a:gd name="T65" fmla="*/ 4405 h 10777"/>
              <a:gd name="T66" fmla="*/ 5577 w 11628"/>
              <a:gd name="T67" fmla="*/ 4405 h 10777"/>
              <a:gd name="T68" fmla="*/ 5577 w 11628"/>
              <a:gd name="T69" fmla="*/ 9152 h 10777"/>
              <a:gd name="T70" fmla="*/ 10907 w 11628"/>
              <a:gd name="T71" fmla="*/ 9152 h 10777"/>
              <a:gd name="T72" fmla="*/ 10907 w 11628"/>
              <a:gd name="T73" fmla="*/ 4405 h 10777"/>
              <a:gd name="T74" fmla="*/ 9093 w 11628"/>
              <a:gd name="T75" fmla="*/ 7109 h 10777"/>
              <a:gd name="T76" fmla="*/ 8269 w 11628"/>
              <a:gd name="T77" fmla="*/ 7395 h 10777"/>
              <a:gd name="T78" fmla="*/ 7436 w 11628"/>
              <a:gd name="T79" fmla="*/ 7103 h 10777"/>
              <a:gd name="T80" fmla="*/ 6544 w 11628"/>
              <a:gd name="T81" fmla="*/ 8482 h 10777"/>
              <a:gd name="T82" fmla="*/ 9975 w 11628"/>
              <a:gd name="T83" fmla="*/ 8482 h 10777"/>
              <a:gd name="T84" fmla="*/ 9093 w 11628"/>
              <a:gd name="T85" fmla="*/ 7109 h 10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28" h="10777">
                <a:moveTo>
                  <a:pt x="7269" y="6062"/>
                </a:moveTo>
                <a:cubicBezTo>
                  <a:pt x="7269" y="5510"/>
                  <a:pt x="7717" y="5063"/>
                  <a:pt x="8269" y="5063"/>
                </a:cubicBezTo>
                <a:cubicBezTo>
                  <a:pt x="8821" y="5063"/>
                  <a:pt x="9268" y="5510"/>
                  <a:pt x="9268" y="6062"/>
                </a:cubicBezTo>
                <a:cubicBezTo>
                  <a:pt x="9268" y="6614"/>
                  <a:pt x="8820" y="7062"/>
                  <a:pt x="8269" y="7062"/>
                </a:cubicBezTo>
                <a:cubicBezTo>
                  <a:pt x="7717" y="7062"/>
                  <a:pt x="7269" y="6614"/>
                  <a:pt x="7269" y="6062"/>
                </a:cubicBezTo>
                <a:close/>
                <a:moveTo>
                  <a:pt x="11628" y="3684"/>
                </a:moveTo>
                <a:lnTo>
                  <a:pt x="11628" y="10777"/>
                </a:lnTo>
                <a:lnTo>
                  <a:pt x="4856" y="10777"/>
                </a:lnTo>
                <a:lnTo>
                  <a:pt x="4856" y="9762"/>
                </a:lnTo>
                <a:lnTo>
                  <a:pt x="4085" y="9952"/>
                </a:lnTo>
                <a:lnTo>
                  <a:pt x="2389" y="3065"/>
                </a:lnTo>
                <a:lnTo>
                  <a:pt x="7022" y="1924"/>
                </a:lnTo>
                <a:lnTo>
                  <a:pt x="6312" y="2099"/>
                </a:lnTo>
                <a:lnTo>
                  <a:pt x="5764" y="962"/>
                </a:lnTo>
                <a:lnTo>
                  <a:pt x="963" y="3275"/>
                </a:lnTo>
                <a:lnTo>
                  <a:pt x="3023" y="7552"/>
                </a:lnTo>
                <a:lnTo>
                  <a:pt x="3444" y="7349"/>
                </a:lnTo>
                <a:lnTo>
                  <a:pt x="3841" y="8961"/>
                </a:lnTo>
                <a:lnTo>
                  <a:pt x="3078" y="9329"/>
                </a:lnTo>
                <a:lnTo>
                  <a:pt x="0" y="2939"/>
                </a:lnTo>
                <a:lnTo>
                  <a:pt x="6101" y="0"/>
                </a:lnTo>
                <a:lnTo>
                  <a:pt x="7027" y="1922"/>
                </a:lnTo>
                <a:lnTo>
                  <a:pt x="8964" y="1445"/>
                </a:lnTo>
                <a:lnTo>
                  <a:pt x="9515" y="3684"/>
                </a:lnTo>
                <a:lnTo>
                  <a:pt x="11628" y="3684"/>
                </a:lnTo>
                <a:close/>
                <a:moveTo>
                  <a:pt x="4856" y="3684"/>
                </a:moveTo>
                <a:lnTo>
                  <a:pt x="8773" y="3684"/>
                </a:lnTo>
                <a:lnTo>
                  <a:pt x="8436" y="2318"/>
                </a:lnTo>
                <a:lnTo>
                  <a:pt x="3261" y="3592"/>
                </a:lnTo>
                <a:lnTo>
                  <a:pt x="4397" y="8202"/>
                </a:lnTo>
                <a:lnTo>
                  <a:pt x="4856" y="8088"/>
                </a:lnTo>
                <a:lnTo>
                  <a:pt x="4856" y="3684"/>
                </a:lnTo>
                <a:close/>
                <a:moveTo>
                  <a:pt x="10907" y="4405"/>
                </a:moveTo>
                <a:lnTo>
                  <a:pt x="5577" y="4405"/>
                </a:lnTo>
                <a:lnTo>
                  <a:pt x="5577" y="9152"/>
                </a:lnTo>
                <a:lnTo>
                  <a:pt x="10907" y="9152"/>
                </a:lnTo>
                <a:lnTo>
                  <a:pt x="10907" y="4405"/>
                </a:lnTo>
                <a:close/>
                <a:moveTo>
                  <a:pt x="9093" y="7109"/>
                </a:moveTo>
                <a:cubicBezTo>
                  <a:pt x="8861" y="7293"/>
                  <a:pt x="8572" y="7395"/>
                  <a:pt x="8269" y="7395"/>
                </a:cubicBezTo>
                <a:cubicBezTo>
                  <a:pt x="7962" y="7395"/>
                  <a:pt x="7670" y="7290"/>
                  <a:pt x="7436" y="7103"/>
                </a:cubicBezTo>
                <a:cubicBezTo>
                  <a:pt x="6820" y="7329"/>
                  <a:pt x="6544" y="8120"/>
                  <a:pt x="6544" y="8482"/>
                </a:cubicBezTo>
                <a:lnTo>
                  <a:pt x="9975" y="8482"/>
                </a:lnTo>
                <a:cubicBezTo>
                  <a:pt x="9975" y="8123"/>
                  <a:pt x="9698" y="7338"/>
                  <a:pt x="9093" y="710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5-Point Star 40"/>
          <p:cNvSpPr/>
          <p:nvPr/>
        </p:nvSpPr>
        <p:spPr>
          <a:xfrm>
            <a:off x="3458895" y="3272890"/>
            <a:ext cx="859318" cy="859318"/>
          </a:xfrm>
          <a:prstGeom prst="star5">
            <a:avLst>
              <a:gd name="adj" fmla="val 27644"/>
              <a:gd name="hf" fmla="val 105146"/>
              <a:gd name="vf" fmla="val 11055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reeform 5"/>
          <p:cNvSpPr>
            <a:spLocks noEditPoints="1"/>
          </p:cNvSpPr>
          <p:nvPr/>
        </p:nvSpPr>
        <p:spPr bwMode="auto">
          <a:xfrm flipH="1">
            <a:off x="4846965" y="3282581"/>
            <a:ext cx="848287" cy="839936"/>
          </a:xfrm>
          <a:custGeom>
            <a:avLst/>
            <a:gdLst>
              <a:gd name="T0" fmla="*/ 3501 w 11628"/>
              <a:gd name="T1" fmla="*/ 8538 h 11524"/>
              <a:gd name="T2" fmla="*/ 3499 w 11628"/>
              <a:gd name="T3" fmla="*/ 8538 h 11524"/>
              <a:gd name="T4" fmla="*/ 23 w 11628"/>
              <a:gd name="T5" fmla="*/ 9650 h 11524"/>
              <a:gd name="T6" fmla="*/ 892 w 11628"/>
              <a:gd name="T7" fmla="*/ 6857 h 11524"/>
              <a:gd name="T8" fmla="*/ 0 w 11628"/>
              <a:gd name="T9" fmla="*/ 4389 h 11524"/>
              <a:gd name="T10" fmla="*/ 5227 w 11628"/>
              <a:gd name="T11" fmla="*/ 0 h 11524"/>
              <a:gd name="T12" fmla="*/ 10454 w 11628"/>
              <a:gd name="T13" fmla="*/ 4389 h 11524"/>
              <a:gd name="T14" fmla="*/ 10452 w 11628"/>
              <a:gd name="T15" fmla="*/ 4498 h 11524"/>
              <a:gd name="T16" fmla="*/ 9419 w 11628"/>
              <a:gd name="T17" fmla="*/ 4084 h 11524"/>
              <a:gd name="T18" fmla="*/ 5227 w 11628"/>
              <a:gd name="T19" fmla="*/ 1015 h 11524"/>
              <a:gd name="T20" fmla="*/ 1018 w 11628"/>
              <a:gd name="T21" fmla="*/ 4389 h 11524"/>
              <a:gd name="T22" fmla="*/ 2039 w 11628"/>
              <a:gd name="T23" fmla="*/ 6593 h 11524"/>
              <a:gd name="T24" fmla="*/ 1626 w 11628"/>
              <a:gd name="T25" fmla="*/ 8280 h 11524"/>
              <a:gd name="T26" fmla="*/ 3468 w 11628"/>
              <a:gd name="T27" fmla="*/ 7482 h 11524"/>
              <a:gd name="T28" fmla="*/ 3501 w 11628"/>
              <a:gd name="T29" fmla="*/ 8538 h 11524"/>
              <a:gd name="T30" fmla="*/ 11612 w 11628"/>
              <a:gd name="T31" fmla="*/ 11524 h 11524"/>
              <a:gd name="T32" fmla="*/ 9220 w 11628"/>
              <a:gd name="T33" fmla="*/ 10759 h 11524"/>
              <a:gd name="T34" fmla="*/ 4434 w 11628"/>
              <a:gd name="T35" fmla="*/ 7904 h 11524"/>
              <a:gd name="T36" fmla="*/ 8031 w 11628"/>
              <a:gd name="T37" fmla="*/ 4883 h 11524"/>
              <a:gd name="T38" fmla="*/ 11628 w 11628"/>
              <a:gd name="T39" fmla="*/ 7904 h 11524"/>
              <a:gd name="T40" fmla="*/ 11014 w 11628"/>
              <a:gd name="T41" fmla="*/ 9602 h 11524"/>
              <a:gd name="T42" fmla="*/ 11612 w 11628"/>
              <a:gd name="T43" fmla="*/ 11524 h 11524"/>
              <a:gd name="T44" fmla="*/ 7127 w 11628"/>
              <a:gd name="T45" fmla="*/ 7941 h 11524"/>
              <a:gd name="T46" fmla="*/ 6633 w 11628"/>
              <a:gd name="T47" fmla="*/ 7448 h 11524"/>
              <a:gd name="T48" fmla="*/ 6138 w 11628"/>
              <a:gd name="T49" fmla="*/ 7941 h 11524"/>
              <a:gd name="T50" fmla="*/ 6633 w 11628"/>
              <a:gd name="T51" fmla="*/ 8434 h 11524"/>
              <a:gd name="T52" fmla="*/ 7127 w 11628"/>
              <a:gd name="T53" fmla="*/ 7941 h 11524"/>
              <a:gd name="T54" fmla="*/ 8601 w 11628"/>
              <a:gd name="T55" fmla="*/ 7941 h 11524"/>
              <a:gd name="T56" fmla="*/ 8107 w 11628"/>
              <a:gd name="T57" fmla="*/ 7448 h 11524"/>
              <a:gd name="T58" fmla="*/ 7612 w 11628"/>
              <a:gd name="T59" fmla="*/ 7941 h 11524"/>
              <a:gd name="T60" fmla="*/ 8107 w 11628"/>
              <a:gd name="T61" fmla="*/ 8434 h 11524"/>
              <a:gd name="T62" fmla="*/ 8601 w 11628"/>
              <a:gd name="T63" fmla="*/ 7941 h 11524"/>
              <a:gd name="T64" fmla="*/ 10057 w 11628"/>
              <a:gd name="T65" fmla="*/ 7941 h 11524"/>
              <a:gd name="T66" fmla="*/ 9562 w 11628"/>
              <a:gd name="T67" fmla="*/ 7448 h 11524"/>
              <a:gd name="T68" fmla="*/ 9068 w 11628"/>
              <a:gd name="T69" fmla="*/ 7941 h 11524"/>
              <a:gd name="T70" fmla="*/ 9562 w 11628"/>
              <a:gd name="T71" fmla="*/ 8434 h 11524"/>
              <a:gd name="T72" fmla="*/ 10057 w 11628"/>
              <a:gd name="T73" fmla="*/ 7941 h 1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28" h="11524">
                <a:moveTo>
                  <a:pt x="3501" y="8538"/>
                </a:moveTo>
                <a:cubicBezTo>
                  <a:pt x="3500" y="8538"/>
                  <a:pt x="3500" y="8538"/>
                  <a:pt x="3499" y="8538"/>
                </a:cubicBezTo>
                <a:cubicBezTo>
                  <a:pt x="2768" y="8988"/>
                  <a:pt x="1157" y="9444"/>
                  <a:pt x="23" y="9650"/>
                </a:cubicBezTo>
                <a:cubicBezTo>
                  <a:pt x="446" y="8811"/>
                  <a:pt x="916" y="7660"/>
                  <a:pt x="892" y="6857"/>
                </a:cubicBezTo>
                <a:cubicBezTo>
                  <a:pt x="322" y="6172"/>
                  <a:pt x="0" y="5289"/>
                  <a:pt x="0" y="4389"/>
                </a:cubicBezTo>
                <a:cubicBezTo>
                  <a:pt x="0" y="1854"/>
                  <a:pt x="2466" y="0"/>
                  <a:pt x="5227" y="0"/>
                </a:cubicBezTo>
                <a:cubicBezTo>
                  <a:pt x="7971" y="0"/>
                  <a:pt x="10454" y="1840"/>
                  <a:pt x="10454" y="4389"/>
                </a:cubicBezTo>
                <a:cubicBezTo>
                  <a:pt x="10454" y="4426"/>
                  <a:pt x="10453" y="4462"/>
                  <a:pt x="10452" y="4498"/>
                </a:cubicBezTo>
                <a:cubicBezTo>
                  <a:pt x="10134" y="4326"/>
                  <a:pt x="9789" y="4186"/>
                  <a:pt x="9419" y="4084"/>
                </a:cubicBezTo>
                <a:cubicBezTo>
                  <a:pt x="9225" y="2366"/>
                  <a:pt x="7419" y="1015"/>
                  <a:pt x="5227" y="1015"/>
                </a:cubicBezTo>
                <a:cubicBezTo>
                  <a:pt x="2906" y="1015"/>
                  <a:pt x="1018" y="2529"/>
                  <a:pt x="1018" y="4389"/>
                </a:cubicBezTo>
                <a:cubicBezTo>
                  <a:pt x="1018" y="5368"/>
                  <a:pt x="1442" y="5985"/>
                  <a:pt x="2039" y="6593"/>
                </a:cubicBezTo>
                <a:cubicBezTo>
                  <a:pt x="1918" y="7495"/>
                  <a:pt x="1626" y="8280"/>
                  <a:pt x="1626" y="8280"/>
                </a:cubicBezTo>
                <a:cubicBezTo>
                  <a:pt x="1626" y="8280"/>
                  <a:pt x="2488" y="8052"/>
                  <a:pt x="3468" y="7482"/>
                </a:cubicBezTo>
                <a:cubicBezTo>
                  <a:pt x="3426" y="7840"/>
                  <a:pt x="3438" y="8192"/>
                  <a:pt x="3501" y="8538"/>
                </a:cubicBezTo>
                <a:close/>
                <a:moveTo>
                  <a:pt x="11612" y="11524"/>
                </a:moveTo>
                <a:cubicBezTo>
                  <a:pt x="10832" y="11382"/>
                  <a:pt x="9723" y="11069"/>
                  <a:pt x="9220" y="10759"/>
                </a:cubicBezTo>
                <a:cubicBezTo>
                  <a:pt x="6451" y="11437"/>
                  <a:pt x="4434" y="9731"/>
                  <a:pt x="4434" y="7904"/>
                </a:cubicBezTo>
                <a:cubicBezTo>
                  <a:pt x="4434" y="6149"/>
                  <a:pt x="6143" y="4883"/>
                  <a:pt x="8031" y="4883"/>
                </a:cubicBezTo>
                <a:cubicBezTo>
                  <a:pt x="9931" y="4883"/>
                  <a:pt x="11628" y="6159"/>
                  <a:pt x="11628" y="7904"/>
                </a:cubicBezTo>
                <a:cubicBezTo>
                  <a:pt x="11628" y="8523"/>
                  <a:pt x="11406" y="9130"/>
                  <a:pt x="11014" y="9602"/>
                </a:cubicBezTo>
                <a:cubicBezTo>
                  <a:pt x="10998" y="10154"/>
                  <a:pt x="11321" y="10947"/>
                  <a:pt x="11612" y="11524"/>
                </a:cubicBezTo>
                <a:close/>
                <a:moveTo>
                  <a:pt x="7127" y="7941"/>
                </a:moveTo>
                <a:cubicBezTo>
                  <a:pt x="7127" y="7669"/>
                  <a:pt x="6906" y="7448"/>
                  <a:pt x="6633" y="7448"/>
                </a:cubicBezTo>
                <a:cubicBezTo>
                  <a:pt x="6360" y="7448"/>
                  <a:pt x="6138" y="7668"/>
                  <a:pt x="6138" y="7941"/>
                </a:cubicBezTo>
                <a:cubicBezTo>
                  <a:pt x="6138" y="8213"/>
                  <a:pt x="6360" y="8434"/>
                  <a:pt x="6633" y="8434"/>
                </a:cubicBezTo>
                <a:cubicBezTo>
                  <a:pt x="6906" y="8434"/>
                  <a:pt x="7127" y="8213"/>
                  <a:pt x="7127" y="7941"/>
                </a:cubicBezTo>
                <a:close/>
                <a:moveTo>
                  <a:pt x="8601" y="7941"/>
                </a:moveTo>
                <a:cubicBezTo>
                  <a:pt x="8601" y="7669"/>
                  <a:pt x="8380" y="7448"/>
                  <a:pt x="8107" y="7448"/>
                </a:cubicBezTo>
                <a:cubicBezTo>
                  <a:pt x="7834" y="7448"/>
                  <a:pt x="7612" y="7668"/>
                  <a:pt x="7612" y="7941"/>
                </a:cubicBezTo>
                <a:cubicBezTo>
                  <a:pt x="7612" y="8213"/>
                  <a:pt x="7834" y="8434"/>
                  <a:pt x="8107" y="8434"/>
                </a:cubicBezTo>
                <a:cubicBezTo>
                  <a:pt x="8380" y="8434"/>
                  <a:pt x="8601" y="8213"/>
                  <a:pt x="8601" y="7941"/>
                </a:cubicBezTo>
                <a:close/>
                <a:moveTo>
                  <a:pt x="10057" y="7941"/>
                </a:moveTo>
                <a:cubicBezTo>
                  <a:pt x="10057" y="7669"/>
                  <a:pt x="9835" y="7448"/>
                  <a:pt x="9562" y="7448"/>
                </a:cubicBezTo>
                <a:cubicBezTo>
                  <a:pt x="9289" y="7448"/>
                  <a:pt x="9068" y="7668"/>
                  <a:pt x="9068" y="7941"/>
                </a:cubicBezTo>
                <a:cubicBezTo>
                  <a:pt x="9068" y="8213"/>
                  <a:pt x="9289" y="8434"/>
                  <a:pt x="9562" y="8434"/>
                </a:cubicBezTo>
                <a:cubicBezTo>
                  <a:pt x="9835" y="8434"/>
                  <a:pt x="10057" y="8213"/>
                  <a:pt x="10057" y="794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0"/>
          <p:cNvSpPr>
            <a:spLocks noEditPoints="1"/>
          </p:cNvSpPr>
          <p:nvPr/>
        </p:nvSpPr>
        <p:spPr bwMode="auto">
          <a:xfrm>
            <a:off x="691965" y="3416207"/>
            <a:ext cx="862962" cy="572685"/>
          </a:xfrm>
          <a:custGeom>
            <a:avLst/>
            <a:gdLst>
              <a:gd name="T0" fmla="*/ 4205 w 11628"/>
              <a:gd name="T1" fmla="*/ 663 h 7719"/>
              <a:gd name="T2" fmla="*/ 3542 w 11628"/>
              <a:gd name="T3" fmla="*/ 0 h 7719"/>
              <a:gd name="T4" fmla="*/ 1270 w 11628"/>
              <a:gd name="T5" fmla="*/ 0 h 7719"/>
              <a:gd name="T6" fmla="*/ 607 w 11628"/>
              <a:gd name="T7" fmla="*/ 663 h 7719"/>
              <a:gd name="T8" fmla="*/ 0 w 11628"/>
              <a:gd name="T9" fmla="*/ 663 h 7719"/>
              <a:gd name="T10" fmla="*/ 0 w 11628"/>
              <a:gd name="T11" fmla="*/ 7719 h 7719"/>
              <a:gd name="T12" fmla="*/ 11628 w 11628"/>
              <a:gd name="T13" fmla="*/ 7719 h 7719"/>
              <a:gd name="T14" fmla="*/ 11628 w 11628"/>
              <a:gd name="T15" fmla="*/ 663 h 7719"/>
              <a:gd name="T16" fmla="*/ 4205 w 11628"/>
              <a:gd name="T17" fmla="*/ 663 h 7719"/>
              <a:gd name="T18" fmla="*/ 3542 w 11628"/>
              <a:gd name="T19" fmla="*/ 2751 h 7719"/>
              <a:gd name="T20" fmla="*/ 1270 w 11628"/>
              <a:gd name="T21" fmla="*/ 2751 h 7719"/>
              <a:gd name="T22" fmla="*/ 1270 w 11628"/>
              <a:gd name="T23" fmla="*/ 1764 h 7719"/>
              <a:gd name="T24" fmla="*/ 3542 w 11628"/>
              <a:gd name="T25" fmla="*/ 1764 h 7719"/>
              <a:gd name="T26" fmla="*/ 3542 w 11628"/>
              <a:gd name="T27" fmla="*/ 2751 h 7719"/>
              <a:gd name="T28" fmla="*/ 7535 w 11628"/>
              <a:gd name="T29" fmla="*/ 6901 h 7719"/>
              <a:gd name="T30" fmla="*/ 4850 w 11628"/>
              <a:gd name="T31" fmla="*/ 4216 h 7719"/>
              <a:gd name="T32" fmla="*/ 7535 w 11628"/>
              <a:gd name="T33" fmla="*/ 1593 h 7719"/>
              <a:gd name="T34" fmla="*/ 10221 w 11628"/>
              <a:gd name="T35" fmla="*/ 4216 h 7719"/>
              <a:gd name="T36" fmla="*/ 7535 w 11628"/>
              <a:gd name="T37" fmla="*/ 6901 h 7719"/>
              <a:gd name="T38" fmla="*/ 7535 w 11628"/>
              <a:gd name="T39" fmla="*/ 2462 h 7719"/>
              <a:gd name="T40" fmla="*/ 5781 w 11628"/>
              <a:gd name="T41" fmla="*/ 4216 h 7719"/>
              <a:gd name="T42" fmla="*/ 7535 w 11628"/>
              <a:gd name="T43" fmla="*/ 5970 h 7719"/>
              <a:gd name="T44" fmla="*/ 9289 w 11628"/>
              <a:gd name="T45" fmla="*/ 4216 h 7719"/>
              <a:gd name="T46" fmla="*/ 7535 w 11628"/>
              <a:gd name="T47" fmla="*/ 2462 h 7719"/>
              <a:gd name="T48" fmla="*/ 7535 w 11628"/>
              <a:gd name="T49" fmla="*/ 5134 h 7719"/>
              <a:gd name="T50" fmla="*/ 6618 w 11628"/>
              <a:gd name="T51" fmla="*/ 4216 h 7719"/>
              <a:gd name="T52" fmla="*/ 7535 w 11628"/>
              <a:gd name="T53" fmla="*/ 3298 h 7719"/>
              <a:gd name="T54" fmla="*/ 8453 w 11628"/>
              <a:gd name="T55" fmla="*/ 4216 h 7719"/>
              <a:gd name="T56" fmla="*/ 7535 w 11628"/>
              <a:gd name="T57" fmla="*/ 5134 h 7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7719">
                <a:moveTo>
                  <a:pt x="4205" y="663"/>
                </a:moveTo>
                <a:cubicBezTo>
                  <a:pt x="3839" y="663"/>
                  <a:pt x="3542" y="366"/>
                  <a:pt x="3542" y="0"/>
                </a:cubicBezTo>
                <a:lnTo>
                  <a:pt x="1270" y="0"/>
                </a:lnTo>
                <a:cubicBezTo>
                  <a:pt x="1270" y="366"/>
                  <a:pt x="973" y="663"/>
                  <a:pt x="607" y="663"/>
                </a:cubicBezTo>
                <a:lnTo>
                  <a:pt x="0" y="663"/>
                </a:lnTo>
                <a:lnTo>
                  <a:pt x="0" y="7719"/>
                </a:lnTo>
                <a:lnTo>
                  <a:pt x="11628" y="7719"/>
                </a:lnTo>
                <a:lnTo>
                  <a:pt x="11628" y="663"/>
                </a:lnTo>
                <a:lnTo>
                  <a:pt x="4205" y="663"/>
                </a:lnTo>
                <a:close/>
                <a:moveTo>
                  <a:pt x="3542" y="2751"/>
                </a:moveTo>
                <a:lnTo>
                  <a:pt x="1270" y="2751"/>
                </a:lnTo>
                <a:lnTo>
                  <a:pt x="1270" y="1764"/>
                </a:lnTo>
                <a:lnTo>
                  <a:pt x="3542" y="1764"/>
                </a:lnTo>
                <a:lnTo>
                  <a:pt x="3542" y="2751"/>
                </a:lnTo>
                <a:close/>
                <a:moveTo>
                  <a:pt x="7535" y="6901"/>
                </a:moveTo>
                <a:cubicBezTo>
                  <a:pt x="6055" y="6901"/>
                  <a:pt x="4850" y="5697"/>
                  <a:pt x="4850" y="4216"/>
                </a:cubicBezTo>
                <a:cubicBezTo>
                  <a:pt x="4850" y="2735"/>
                  <a:pt x="6055" y="1593"/>
                  <a:pt x="7535" y="1593"/>
                </a:cubicBezTo>
                <a:cubicBezTo>
                  <a:pt x="9016" y="1593"/>
                  <a:pt x="10221" y="2735"/>
                  <a:pt x="10221" y="4216"/>
                </a:cubicBezTo>
                <a:cubicBezTo>
                  <a:pt x="10221" y="5697"/>
                  <a:pt x="9016" y="6901"/>
                  <a:pt x="7535" y="6901"/>
                </a:cubicBezTo>
                <a:close/>
                <a:moveTo>
                  <a:pt x="7535" y="2462"/>
                </a:moveTo>
                <a:cubicBezTo>
                  <a:pt x="6568" y="2462"/>
                  <a:pt x="5781" y="3249"/>
                  <a:pt x="5781" y="4216"/>
                </a:cubicBezTo>
                <a:cubicBezTo>
                  <a:pt x="5781" y="5183"/>
                  <a:pt x="6568" y="5970"/>
                  <a:pt x="7535" y="5970"/>
                </a:cubicBezTo>
                <a:cubicBezTo>
                  <a:pt x="8503" y="5970"/>
                  <a:pt x="9289" y="5183"/>
                  <a:pt x="9289" y="4216"/>
                </a:cubicBezTo>
                <a:cubicBezTo>
                  <a:pt x="9289" y="3249"/>
                  <a:pt x="8503" y="2462"/>
                  <a:pt x="7535" y="2462"/>
                </a:cubicBezTo>
                <a:close/>
                <a:moveTo>
                  <a:pt x="7535" y="5134"/>
                </a:moveTo>
                <a:cubicBezTo>
                  <a:pt x="7029" y="5134"/>
                  <a:pt x="6618" y="4722"/>
                  <a:pt x="6618" y="4216"/>
                </a:cubicBezTo>
                <a:cubicBezTo>
                  <a:pt x="6618" y="3710"/>
                  <a:pt x="7029" y="3298"/>
                  <a:pt x="7535" y="3298"/>
                </a:cubicBezTo>
                <a:cubicBezTo>
                  <a:pt x="8042" y="3298"/>
                  <a:pt x="8453" y="3710"/>
                  <a:pt x="8453" y="4216"/>
                </a:cubicBezTo>
                <a:cubicBezTo>
                  <a:pt x="8453" y="4722"/>
                  <a:pt x="8042" y="5134"/>
                  <a:pt x="7535" y="513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25"/>
          <p:cNvSpPr>
            <a:spLocks noEditPoints="1"/>
          </p:cNvSpPr>
          <p:nvPr/>
        </p:nvSpPr>
        <p:spPr bwMode="auto">
          <a:xfrm>
            <a:off x="2096878" y="3400002"/>
            <a:ext cx="818244" cy="605095"/>
          </a:xfrm>
          <a:custGeom>
            <a:avLst/>
            <a:gdLst>
              <a:gd name="T0" fmla="*/ 0 w 11642"/>
              <a:gd name="T1" fmla="*/ 0 h 8613"/>
              <a:gd name="T2" fmla="*/ 0 w 11642"/>
              <a:gd name="T3" fmla="*/ 8613 h 8613"/>
              <a:gd name="T4" fmla="*/ 10 w 11642"/>
              <a:gd name="T5" fmla="*/ 8613 h 8613"/>
              <a:gd name="T6" fmla="*/ 11614 w 11642"/>
              <a:gd name="T7" fmla="*/ 8613 h 8613"/>
              <a:gd name="T8" fmla="*/ 11642 w 11642"/>
              <a:gd name="T9" fmla="*/ 8613 h 8613"/>
              <a:gd name="T10" fmla="*/ 11642 w 11642"/>
              <a:gd name="T11" fmla="*/ 0 h 8613"/>
              <a:gd name="T12" fmla="*/ 0 w 11642"/>
              <a:gd name="T13" fmla="*/ 0 h 8613"/>
              <a:gd name="T14" fmla="*/ 10323 w 11642"/>
              <a:gd name="T15" fmla="*/ 987 h 8613"/>
              <a:gd name="T16" fmla="*/ 5819 w 11642"/>
              <a:gd name="T17" fmla="*/ 4432 h 8613"/>
              <a:gd name="T18" fmla="*/ 1319 w 11642"/>
              <a:gd name="T19" fmla="*/ 987 h 8613"/>
              <a:gd name="T20" fmla="*/ 10323 w 11642"/>
              <a:gd name="T21" fmla="*/ 987 h 8613"/>
              <a:gd name="T22" fmla="*/ 988 w 11642"/>
              <a:gd name="T23" fmla="*/ 1978 h 8613"/>
              <a:gd name="T24" fmla="*/ 3401 w 11642"/>
              <a:gd name="T25" fmla="*/ 3825 h 8613"/>
              <a:gd name="T26" fmla="*/ 988 w 11642"/>
              <a:gd name="T27" fmla="*/ 6238 h 8613"/>
              <a:gd name="T28" fmla="*/ 988 w 11642"/>
              <a:gd name="T29" fmla="*/ 1978 h 8613"/>
              <a:gd name="T30" fmla="*/ 998 w 11642"/>
              <a:gd name="T31" fmla="*/ 7625 h 8613"/>
              <a:gd name="T32" fmla="*/ 4192 w 11642"/>
              <a:gd name="T33" fmla="*/ 4430 h 8613"/>
              <a:gd name="T34" fmla="*/ 5819 w 11642"/>
              <a:gd name="T35" fmla="*/ 5676 h 8613"/>
              <a:gd name="T36" fmla="*/ 7438 w 11642"/>
              <a:gd name="T37" fmla="*/ 4437 h 8613"/>
              <a:gd name="T38" fmla="*/ 10626 w 11642"/>
              <a:gd name="T39" fmla="*/ 7625 h 8613"/>
              <a:gd name="T40" fmla="*/ 998 w 11642"/>
              <a:gd name="T41" fmla="*/ 7625 h 8613"/>
              <a:gd name="T42" fmla="*/ 10654 w 11642"/>
              <a:gd name="T43" fmla="*/ 6256 h 8613"/>
              <a:gd name="T44" fmla="*/ 8230 w 11642"/>
              <a:gd name="T45" fmla="*/ 3832 h 8613"/>
              <a:gd name="T46" fmla="*/ 10654 w 11642"/>
              <a:gd name="T47" fmla="*/ 1978 h 8613"/>
              <a:gd name="T48" fmla="*/ 10654 w 11642"/>
              <a:gd name="T49" fmla="*/ 6256 h 8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42" h="8613">
                <a:moveTo>
                  <a:pt x="0" y="0"/>
                </a:moveTo>
                <a:lnTo>
                  <a:pt x="0" y="8613"/>
                </a:lnTo>
                <a:lnTo>
                  <a:pt x="10" y="8613"/>
                </a:lnTo>
                <a:lnTo>
                  <a:pt x="11614" y="8613"/>
                </a:lnTo>
                <a:lnTo>
                  <a:pt x="11642" y="8613"/>
                </a:lnTo>
                <a:lnTo>
                  <a:pt x="11642" y="0"/>
                </a:lnTo>
                <a:lnTo>
                  <a:pt x="0" y="0"/>
                </a:lnTo>
                <a:close/>
                <a:moveTo>
                  <a:pt x="10323" y="987"/>
                </a:moveTo>
                <a:lnTo>
                  <a:pt x="5819" y="4432"/>
                </a:lnTo>
                <a:lnTo>
                  <a:pt x="1319" y="987"/>
                </a:lnTo>
                <a:lnTo>
                  <a:pt x="10323" y="987"/>
                </a:lnTo>
                <a:close/>
                <a:moveTo>
                  <a:pt x="988" y="1978"/>
                </a:moveTo>
                <a:lnTo>
                  <a:pt x="3401" y="3825"/>
                </a:lnTo>
                <a:lnTo>
                  <a:pt x="988" y="6238"/>
                </a:lnTo>
                <a:lnTo>
                  <a:pt x="988" y="1978"/>
                </a:lnTo>
                <a:close/>
                <a:moveTo>
                  <a:pt x="998" y="7625"/>
                </a:moveTo>
                <a:lnTo>
                  <a:pt x="4192" y="4430"/>
                </a:lnTo>
                <a:lnTo>
                  <a:pt x="5819" y="5676"/>
                </a:lnTo>
                <a:lnTo>
                  <a:pt x="7438" y="4437"/>
                </a:lnTo>
                <a:lnTo>
                  <a:pt x="10626" y="7625"/>
                </a:lnTo>
                <a:lnTo>
                  <a:pt x="998" y="7625"/>
                </a:lnTo>
                <a:close/>
                <a:moveTo>
                  <a:pt x="10654" y="6256"/>
                </a:moveTo>
                <a:lnTo>
                  <a:pt x="8230" y="3832"/>
                </a:lnTo>
                <a:lnTo>
                  <a:pt x="10654" y="1978"/>
                </a:lnTo>
                <a:lnTo>
                  <a:pt x="10654" y="625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xmlns="" val="989104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err="1" smtClean="0"/>
              <a:t>Anggot</a:t>
            </a:r>
            <a:r>
              <a:rPr lang="en-GB" dirty="0" err="1" smtClean="0"/>
              <a:t>a</a:t>
            </a:r>
            <a:r>
              <a:rPr lang="en-GB" dirty="0" smtClean="0"/>
              <a:t> </a:t>
            </a:r>
            <a:r>
              <a:rPr lang="en-GB" dirty="0" err="1" smtClean="0"/>
              <a:t>kelompok</a:t>
            </a:r>
            <a:endParaRPr lang="en-GB" dirty="0"/>
          </a:p>
        </p:txBody>
      </p:sp>
      <p:sp>
        <p:nvSpPr>
          <p:cNvPr id="3" name="Rectangle 2"/>
          <p:cNvSpPr/>
          <p:nvPr/>
        </p:nvSpPr>
        <p:spPr>
          <a:xfrm>
            <a:off x="481560" y="2041368"/>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81560" y="377635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725587" y="2041368"/>
            <a:ext cx="1296000"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4725587" y="3776352"/>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Rectangle 27"/>
          <p:cNvSpPr/>
          <p:nvPr/>
        </p:nvSpPr>
        <p:spPr>
          <a:xfrm>
            <a:off x="1779134" y="2041368"/>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Rizky</a:t>
            </a:r>
            <a:r>
              <a:rPr lang="en-GB" b="1" dirty="0" smtClean="0">
                <a:solidFill>
                  <a:schemeClr val="tx1"/>
                </a:solidFill>
              </a:rPr>
              <a:t> </a:t>
            </a:r>
            <a:r>
              <a:rPr lang="en-GB" b="1" dirty="0" err="1" smtClean="0">
                <a:solidFill>
                  <a:schemeClr val="tx1"/>
                </a:solidFill>
              </a:rPr>
              <a:t>Pratama</a:t>
            </a:r>
            <a:endParaRPr lang="en-GB" b="1" dirty="0" smtClean="0">
              <a:solidFill>
                <a:schemeClr val="tx1"/>
              </a:solidFill>
            </a:endParaRPr>
          </a:p>
          <a:p>
            <a:r>
              <a:rPr lang="en-GB" dirty="0" err="1" smtClean="0">
                <a:solidFill>
                  <a:schemeClr val="tx1"/>
                </a:solidFill>
              </a:rPr>
              <a:t>Ketua</a:t>
            </a:r>
            <a:endParaRPr lang="en-GB" dirty="0">
              <a:solidFill>
                <a:schemeClr val="tx1"/>
              </a:solidFill>
            </a:endParaRPr>
          </a:p>
        </p:txBody>
      </p:sp>
      <p:sp>
        <p:nvSpPr>
          <p:cNvPr id="29" name="Rectangle 28"/>
          <p:cNvSpPr/>
          <p:nvPr/>
        </p:nvSpPr>
        <p:spPr>
          <a:xfrm>
            <a:off x="6022504" y="204136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Cindy </a:t>
            </a:r>
            <a:r>
              <a:rPr lang="en-GB" b="1" dirty="0" err="1" smtClean="0">
                <a:solidFill>
                  <a:schemeClr val="tx1"/>
                </a:solidFill>
              </a:rPr>
              <a:t>Kristiani</a:t>
            </a:r>
            <a:endParaRPr lang="en-GB" dirty="0">
              <a:solidFill>
                <a:schemeClr val="tx1"/>
              </a:solidFill>
            </a:endParaRPr>
          </a:p>
        </p:txBody>
      </p:sp>
      <p:sp>
        <p:nvSpPr>
          <p:cNvPr id="30" name="Rectangle 29"/>
          <p:cNvSpPr/>
          <p:nvPr/>
        </p:nvSpPr>
        <p:spPr>
          <a:xfrm>
            <a:off x="1779134" y="3776352"/>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Feldy</a:t>
            </a:r>
            <a:r>
              <a:rPr lang="en-GB" b="1" dirty="0" smtClean="0">
                <a:solidFill>
                  <a:schemeClr val="tx1"/>
                </a:solidFill>
              </a:rPr>
              <a:t> Yusuf</a:t>
            </a:r>
            <a:endParaRPr lang="en-GB" b="1" dirty="0">
              <a:solidFill>
                <a:schemeClr val="tx1"/>
              </a:solidFill>
            </a:endParaRPr>
          </a:p>
        </p:txBody>
      </p:sp>
      <p:sp>
        <p:nvSpPr>
          <p:cNvPr id="31" name="Rectangle 30"/>
          <p:cNvSpPr/>
          <p:nvPr/>
        </p:nvSpPr>
        <p:spPr>
          <a:xfrm>
            <a:off x="6022504" y="37763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Muhammad </a:t>
            </a:r>
            <a:r>
              <a:rPr lang="en-GB" b="1" dirty="0" err="1" smtClean="0">
                <a:solidFill>
                  <a:schemeClr val="tx1"/>
                </a:solidFill>
              </a:rPr>
              <a:t>Okta</a:t>
            </a:r>
            <a:endParaRPr lang="en-GB" b="1" dirty="0">
              <a:solidFill>
                <a:schemeClr val="tx1"/>
              </a:solidFill>
            </a:endParaRPr>
          </a:p>
        </p:txBody>
      </p:sp>
      <p:sp>
        <p:nvSpPr>
          <p:cNvPr id="35" name="Rectangle 34"/>
          <p:cNvSpPr/>
          <p:nvPr/>
        </p:nvSpPr>
        <p:spPr>
          <a:xfrm>
            <a:off x="589560" y="3884352"/>
            <a:ext cx="1080000" cy="1080000"/>
          </a:xfrm>
          <a:prstGeom prst="rect">
            <a:avLst/>
          </a:prstGeom>
          <a:blipFill>
            <a:blip r:embed="rId2" cstate="print"/>
            <a:stretch>
              <a:fillRect b="-6000"/>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descr="https://fbcdn-sphotos-g-a.akamaihd.net/hphotos-ak-frc1/390758_1717938725240_1416042035_n.jpg"/>
          <p:cNvPicPr>
            <a:picLocks noChangeAspect="1" noChangeArrowheads="1"/>
          </p:cNvPicPr>
          <p:nvPr/>
        </p:nvPicPr>
        <p:blipFill>
          <a:blip r:embed="rId3" cstate="print"/>
          <a:srcRect l="31422" t="8603" r="13035" b="59083"/>
          <a:stretch>
            <a:fillRect/>
          </a:stretch>
        </p:blipFill>
        <p:spPr bwMode="auto">
          <a:xfrm>
            <a:off x="566848" y="2132856"/>
            <a:ext cx="1097280" cy="1097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4" name="Picture 6" descr="https://fbcdn-sphotos-e-a.akamaihd.net/hphotos-ak-ash3/484649_498110513558807_1921860141_n.jpg"/>
          <p:cNvPicPr>
            <a:picLocks noChangeAspect="1" noChangeArrowheads="1"/>
          </p:cNvPicPr>
          <p:nvPr/>
        </p:nvPicPr>
        <p:blipFill>
          <a:blip r:embed="rId4" cstate="print"/>
          <a:srcRect l="32049" t="14186" r="49637" b="59872"/>
          <a:stretch>
            <a:fillRect/>
          </a:stretch>
        </p:blipFill>
        <p:spPr bwMode="auto">
          <a:xfrm>
            <a:off x="580496" y="3847400"/>
            <a:ext cx="1097280" cy="11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6" name="Picture 8" descr="https://fbcdn-sphotos-f-a.akamaihd.net/hphotos-ak-ash4/301631_2959466162650_996708646_n.jpg"/>
          <p:cNvPicPr>
            <a:picLocks noChangeAspect="1" noChangeArrowheads="1"/>
          </p:cNvPicPr>
          <p:nvPr/>
        </p:nvPicPr>
        <p:blipFill>
          <a:blip r:embed="rId5" cstate="print"/>
          <a:srcRect l="47249" t="23100" r="25976" b="35951"/>
          <a:stretch>
            <a:fillRect/>
          </a:stretch>
        </p:blipFill>
        <p:spPr bwMode="auto">
          <a:xfrm>
            <a:off x="4832736" y="3861048"/>
            <a:ext cx="1005840" cy="1153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8" name="Picture 10" descr="https://fbcdn-sphotos-b-a.akamaihd.net/hphotos-ak-ash3/19094_4768851693408_1412176378_n.jpg"/>
          <p:cNvPicPr>
            <a:picLocks noChangeAspect="1" noChangeArrowheads="1"/>
          </p:cNvPicPr>
          <p:nvPr/>
        </p:nvPicPr>
        <p:blipFill>
          <a:blip r:embed="rId6" cstate="print"/>
          <a:srcRect l="41737" t="27213" r="34638" b="38531"/>
          <a:stretch>
            <a:fillRect/>
          </a:stretch>
        </p:blipFill>
        <p:spPr bwMode="auto">
          <a:xfrm>
            <a:off x="4811552" y="2119208"/>
            <a:ext cx="1188720" cy="114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6516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smtClean="0"/>
              <a:t>Social media icons:</a:t>
            </a:r>
            <a:endParaRPr lang="en-GB"/>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43920" y="1615256"/>
            <a:ext cx="1296000" cy="1296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7200" y="1615256"/>
            <a:ext cx="1296000" cy="12960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30640" y="1615256"/>
            <a:ext cx="1296000" cy="12960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04080" y="1615256"/>
            <a:ext cx="1296000" cy="12960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617360" y="1615256"/>
            <a:ext cx="1296000" cy="1296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57200" y="2987669"/>
            <a:ext cx="1296000" cy="129600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843920" y="2987669"/>
            <a:ext cx="1296000" cy="1296000"/>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390800" y="2987669"/>
            <a:ext cx="1296000" cy="1296000"/>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230640" y="2987669"/>
            <a:ext cx="1296000" cy="1296000"/>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230640" y="4365248"/>
            <a:ext cx="1296000" cy="1296000"/>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7390800" y="1615256"/>
            <a:ext cx="1296000" cy="1296000"/>
          </a:xfrm>
          <a:prstGeom prst="rect">
            <a:avLst/>
          </a:prstGeom>
        </p:spPr>
      </p:pic>
      <p:pic>
        <p:nvPicPr>
          <p:cNvPr id="22" name="Picture 2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1843920" y="4365248"/>
            <a:ext cx="1296000" cy="1296000"/>
          </a:xfrm>
          <a:prstGeom prst="rect">
            <a:avLst/>
          </a:prstGeom>
        </p:spPr>
      </p:pic>
      <p:pic>
        <p:nvPicPr>
          <p:cNvPr id="23" name="Picture 22"/>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457200" y="4365248"/>
            <a:ext cx="1296000" cy="1296000"/>
          </a:xfrm>
          <a:prstGeom prst="rect">
            <a:avLst/>
          </a:prstGeom>
        </p:spPr>
      </p:pic>
      <p:pic>
        <p:nvPicPr>
          <p:cNvPr id="24" name="Picture 23"/>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4617360" y="2987669"/>
            <a:ext cx="1296000" cy="1296000"/>
          </a:xfrm>
          <a:prstGeom prst="rect">
            <a:avLst/>
          </a:prstGeom>
        </p:spPr>
      </p:pic>
      <p:pic>
        <p:nvPicPr>
          <p:cNvPr id="25" name="Picture 24"/>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6004080" y="2987669"/>
            <a:ext cx="1296000" cy="1296000"/>
          </a:xfrm>
          <a:prstGeom prst="rect">
            <a:avLst/>
          </a:prstGeom>
        </p:spPr>
      </p:pic>
      <p:pic>
        <p:nvPicPr>
          <p:cNvPr id="26" name="Picture 25"/>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4617360" y="4365248"/>
            <a:ext cx="1296000" cy="1296000"/>
          </a:xfrm>
          <a:prstGeom prst="rect">
            <a:avLst/>
          </a:prstGeom>
        </p:spPr>
      </p:pic>
    </p:spTree>
    <p:extLst>
      <p:ext uri="{BB962C8B-B14F-4D97-AF65-F5344CB8AC3E}">
        <p14:creationId xmlns:p14="http://schemas.microsoft.com/office/powerpoint/2010/main" xmlns="" val="71318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smtClean="0"/>
              <a:t>Other icons:</a:t>
            </a:r>
            <a:endParaRPr lang="en-GB"/>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79513" y="2128739"/>
            <a:ext cx="1296000" cy="1296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1691" y="2128739"/>
            <a:ext cx="1296000" cy="12960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57335" y="2128739"/>
            <a:ext cx="1296000" cy="12960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12979" y="2128739"/>
            <a:ext cx="1296000" cy="129600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01691" y="3501152"/>
            <a:ext cx="1296000" cy="129600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90800" y="3501152"/>
            <a:ext cx="1296000" cy="1296000"/>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67891" y="3501152"/>
            <a:ext cx="1296000" cy="1296000"/>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390800" y="2128739"/>
            <a:ext cx="1296000" cy="1296000"/>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635157" y="3501152"/>
            <a:ext cx="1296000" cy="1296000"/>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1879513" y="3501152"/>
            <a:ext cx="1296000" cy="1296000"/>
          </a:xfrm>
          <a:prstGeom prst="rect">
            <a:avLst/>
          </a:prstGeom>
        </p:spPr>
      </p:pic>
      <p:pic>
        <p:nvPicPr>
          <p:cNvPr id="27" name="Picture 26"/>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4635157" y="2128739"/>
            <a:ext cx="1296000" cy="1296000"/>
          </a:xfrm>
          <a:prstGeom prst="rect">
            <a:avLst/>
          </a:prstGeom>
        </p:spPr>
      </p:pic>
      <p:pic>
        <p:nvPicPr>
          <p:cNvPr id="28" name="Picture 27"/>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6012979" y="3501152"/>
            <a:ext cx="1296000" cy="1296000"/>
          </a:xfrm>
          <a:prstGeom prst="rect">
            <a:avLst/>
          </a:prstGeom>
        </p:spPr>
      </p:pic>
    </p:spTree>
    <p:extLst>
      <p:ext uri="{BB962C8B-B14F-4D97-AF65-F5344CB8AC3E}">
        <p14:creationId xmlns:p14="http://schemas.microsoft.com/office/powerpoint/2010/main" xmlns="" val="181842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5576" y="2965475"/>
            <a:ext cx="3096344" cy="30664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a:solidFill>
                <a:schemeClr val="tx1"/>
              </a:solidFill>
            </a:endParaRPr>
          </a:p>
        </p:txBody>
      </p:sp>
      <p:sp>
        <p:nvSpPr>
          <p:cNvPr id="2" name="Title 1"/>
          <p:cNvSpPr>
            <a:spLocks noGrp="1"/>
          </p:cNvSpPr>
          <p:nvPr>
            <p:ph type="title"/>
          </p:nvPr>
        </p:nvSpPr>
        <p:spPr/>
        <p:txBody>
          <a:bodyPr>
            <a:normAutofit/>
          </a:bodyPr>
          <a:lstStyle/>
          <a:p>
            <a:r>
              <a:rPr lang="en-GB" dirty="0" smtClean="0"/>
              <a:t>Questions</a:t>
            </a:r>
            <a:endParaRPr lang="en-GB" dirty="0"/>
          </a:p>
        </p:txBody>
      </p:sp>
      <p:sp>
        <p:nvSpPr>
          <p:cNvPr id="8" name="Rectangle 7"/>
          <p:cNvSpPr/>
          <p:nvPr/>
        </p:nvSpPr>
        <p:spPr>
          <a:xfrm>
            <a:off x="899592" y="3094366"/>
            <a:ext cx="2808312" cy="2808624"/>
          </a:xfrm>
          <a:prstGeom prst="rect">
            <a:avLst/>
          </a:prstGeom>
          <a:blipFill dpi="0" rotWithShape="1">
            <a:blip r:embed="rId2" cstate="print"/>
            <a:srcRect/>
            <a:tile tx="0" ty="-158750" sx="80000" sy="80000" flip="none" algn="tr"/>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a:endCxn id="10" idx="1"/>
          </p:cNvCxnSpPr>
          <p:nvPr/>
        </p:nvCxnSpPr>
        <p:spPr>
          <a:xfrm flipV="1">
            <a:off x="3851920" y="3096308"/>
            <a:ext cx="1440160" cy="26068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92080" y="5118160"/>
            <a:ext cx="3060133" cy="523220"/>
          </a:xfrm>
          <a:prstGeom prst="rect">
            <a:avLst/>
          </a:prstGeom>
          <a:noFill/>
        </p:spPr>
        <p:txBody>
          <a:bodyPr wrap="none" rtlCol="0">
            <a:spAutoFit/>
          </a:bodyPr>
          <a:lstStyle/>
          <a:p>
            <a:r>
              <a:rPr lang="en-GB" sz="2800" dirty="0" smtClean="0">
                <a:latin typeface="+mj-lt"/>
                <a:cs typeface="Aharoni" pitchFamily="2" charset="-79"/>
              </a:rPr>
              <a:t>www.company.com</a:t>
            </a:r>
            <a:endParaRPr lang="en-GB" sz="2800" dirty="0">
              <a:latin typeface="+mj-lt"/>
              <a:cs typeface="Aharoni" pitchFamily="2" charset="-79"/>
            </a:endParaRPr>
          </a:p>
        </p:txBody>
      </p:sp>
      <p:grpSp>
        <p:nvGrpSpPr>
          <p:cNvPr id="6" name="Group 5"/>
          <p:cNvGrpSpPr/>
          <p:nvPr/>
        </p:nvGrpSpPr>
        <p:grpSpPr>
          <a:xfrm>
            <a:off x="5292080" y="1529445"/>
            <a:ext cx="3133727" cy="3133725"/>
            <a:chOff x="5004048" y="1268760"/>
            <a:chExt cx="3133727" cy="3133725"/>
          </a:xfrm>
        </p:grpSpPr>
        <p:sp>
          <p:nvSpPr>
            <p:cNvPr id="15" name="Freeform 6"/>
            <p:cNvSpPr>
              <a:spLocks noEditPoints="1"/>
            </p:cNvSpPr>
            <p:nvPr/>
          </p:nvSpPr>
          <p:spPr bwMode="auto">
            <a:xfrm rot="16200000">
              <a:off x="5311138" y="1690133"/>
              <a:ext cx="2761809" cy="2223861"/>
            </a:xfrm>
            <a:prstGeom prst="rect">
              <a:avLst/>
            </a:prstGeom>
            <a:solidFill>
              <a:schemeClr val="tx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noEditPoints="1"/>
            </p:cNvSpPr>
            <p:nvPr/>
          </p:nvSpPr>
          <p:spPr bwMode="auto">
            <a:xfrm>
              <a:off x="5004048" y="1268760"/>
              <a:ext cx="3133725" cy="3133725"/>
            </a:xfrm>
            <a:custGeom>
              <a:avLst/>
              <a:gdLst>
                <a:gd name="T0" fmla="*/ 5814 w 11628"/>
                <a:gd name="T1" fmla="*/ 0 h 11628"/>
                <a:gd name="T2" fmla="*/ 0 w 11628"/>
                <a:gd name="T3" fmla="*/ 5814 h 11628"/>
                <a:gd name="T4" fmla="*/ 5814 w 11628"/>
                <a:gd name="T5" fmla="*/ 11628 h 11628"/>
                <a:gd name="T6" fmla="*/ 11628 w 11628"/>
                <a:gd name="T7" fmla="*/ 5814 h 11628"/>
                <a:gd name="T8" fmla="*/ 5814 w 11628"/>
                <a:gd name="T9" fmla="*/ 0 h 11628"/>
                <a:gd name="T10" fmla="*/ 5877 w 11628"/>
                <a:gd name="T11" fmla="*/ 9678 h 11628"/>
                <a:gd name="T12" fmla="*/ 5051 w 11628"/>
                <a:gd name="T13" fmla="*/ 8852 h 11628"/>
                <a:gd name="T14" fmla="*/ 5877 w 11628"/>
                <a:gd name="T15" fmla="*/ 8026 h 11628"/>
                <a:gd name="T16" fmla="*/ 6703 w 11628"/>
                <a:gd name="T17" fmla="*/ 8852 h 11628"/>
                <a:gd name="T18" fmla="*/ 5877 w 11628"/>
                <a:gd name="T19" fmla="*/ 9678 h 11628"/>
                <a:gd name="T20" fmla="*/ 6527 w 11628"/>
                <a:gd name="T21" fmla="*/ 7236 h 11628"/>
                <a:gd name="T22" fmla="*/ 6527 w 11628"/>
                <a:gd name="T23" fmla="*/ 7385 h 11628"/>
                <a:gd name="T24" fmla="*/ 5165 w 11628"/>
                <a:gd name="T25" fmla="*/ 7385 h 11628"/>
                <a:gd name="T26" fmla="*/ 5165 w 11628"/>
                <a:gd name="T27" fmla="*/ 7236 h 11628"/>
                <a:gd name="T28" fmla="*/ 5715 w 11628"/>
                <a:gd name="T29" fmla="*/ 5807 h 11628"/>
                <a:gd name="T30" fmla="*/ 6813 w 11628"/>
                <a:gd name="T31" fmla="*/ 4365 h 11628"/>
                <a:gd name="T32" fmla="*/ 5797 w 11628"/>
                <a:gd name="T33" fmla="*/ 3375 h 11628"/>
                <a:gd name="T34" fmla="*/ 4767 w 11628"/>
                <a:gd name="T35" fmla="*/ 4570 h 11628"/>
                <a:gd name="T36" fmla="*/ 3443 w 11628"/>
                <a:gd name="T37" fmla="*/ 4570 h 11628"/>
                <a:gd name="T38" fmla="*/ 5805 w 11628"/>
                <a:gd name="T39" fmla="*/ 2120 h 11628"/>
                <a:gd name="T40" fmla="*/ 8185 w 11628"/>
                <a:gd name="T41" fmla="*/ 4251 h 11628"/>
                <a:gd name="T42" fmla="*/ 6527 w 11628"/>
                <a:gd name="T43" fmla="*/ 7236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28" h="11628">
                  <a:moveTo>
                    <a:pt x="5814" y="0"/>
                  </a:moveTo>
                  <a:cubicBezTo>
                    <a:pt x="2603" y="0"/>
                    <a:pt x="0" y="2603"/>
                    <a:pt x="0" y="5814"/>
                  </a:cubicBezTo>
                  <a:cubicBezTo>
                    <a:pt x="0" y="9025"/>
                    <a:pt x="2603" y="11628"/>
                    <a:pt x="5814" y="11628"/>
                  </a:cubicBezTo>
                  <a:cubicBezTo>
                    <a:pt x="9025" y="11628"/>
                    <a:pt x="11628" y="9025"/>
                    <a:pt x="11628" y="5814"/>
                  </a:cubicBezTo>
                  <a:cubicBezTo>
                    <a:pt x="11628" y="2603"/>
                    <a:pt x="9025" y="0"/>
                    <a:pt x="5814" y="0"/>
                  </a:cubicBezTo>
                  <a:close/>
                  <a:moveTo>
                    <a:pt x="5877" y="9678"/>
                  </a:moveTo>
                  <a:cubicBezTo>
                    <a:pt x="5421" y="9678"/>
                    <a:pt x="5051" y="9308"/>
                    <a:pt x="5051" y="8852"/>
                  </a:cubicBezTo>
                  <a:cubicBezTo>
                    <a:pt x="5051" y="8395"/>
                    <a:pt x="5421" y="8026"/>
                    <a:pt x="5877" y="8026"/>
                  </a:cubicBezTo>
                  <a:cubicBezTo>
                    <a:pt x="6334" y="8026"/>
                    <a:pt x="6703" y="8395"/>
                    <a:pt x="6703" y="8852"/>
                  </a:cubicBezTo>
                  <a:cubicBezTo>
                    <a:pt x="6703" y="9308"/>
                    <a:pt x="6334" y="9678"/>
                    <a:pt x="5877" y="9678"/>
                  </a:cubicBezTo>
                  <a:close/>
                  <a:moveTo>
                    <a:pt x="6527" y="7236"/>
                  </a:moveTo>
                  <a:lnTo>
                    <a:pt x="6527" y="7385"/>
                  </a:lnTo>
                  <a:lnTo>
                    <a:pt x="5165" y="7385"/>
                  </a:lnTo>
                  <a:lnTo>
                    <a:pt x="5165" y="7236"/>
                  </a:lnTo>
                  <a:cubicBezTo>
                    <a:pt x="5165" y="6816"/>
                    <a:pt x="5227" y="6276"/>
                    <a:pt x="5715" y="5807"/>
                  </a:cubicBezTo>
                  <a:cubicBezTo>
                    <a:pt x="6203" y="5338"/>
                    <a:pt x="6813" y="4951"/>
                    <a:pt x="6813" y="4365"/>
                  </a:cubicBezTo>
                  <a:cubicBezTo>
                    <a:pt x="6813" y="3717"/>
                    <a:pt x="6363" y="3375"/>
                    <a:pt x="5797" y="3375"/>
                  </a:cubicBezTo>
                  <a:cubicBezTo>
                    <a:pt x="4852" y="3375"/>
                    <a:pt x="4791" y="4354"/>
                    <a:pt x="4767" y="4570"/>
                  </a:cubicBezTo>
                  <a:lnTo>
                    <a:pt x="3443" y="4570"/>
                  </a:lnTo>
                  <a:cubicBezTo>
                    <a:pt x="3478" y="3548"/>
                    <a:pt x="3910" y="2120"/>
                    <a:pt x="5805" y="2120"/>
                  </a:cubicBezTo>
                  <a:cubicBezTo>
                    <a:pt x="7447" y="2120"/>
                    <a:pt x="8185" y="3220"/>
                    <a:pt x="8185" y="4251"/>
                  </a:cubicBezTo>
                  <a:cubicBezTo>
                    <a:pt x="8185" y="5892"/>
                    <a:pt x="6527" y="6177"/>
                    <a:pt x="6527" y="7236"/>
                  </a:cubicBezTo>
                  <a:close/>
                </a:path>
              </a:pathLst>
            </a:cu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noEditPoints="1"/>
            </p:cNvSpPr>
            <p:nvPr/>
          </p:nvSpPr>
          <p:spPr bwMode="auto">
            <a:xfrm>
              <a:off x="5004049"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noEditPoints="1"/>
            </p:cNvSpPr>
            <p:nvPr/>
          </p:nvSpPr>
          <p:spPr bwMode="auto">
            <a:xfrm>
              <a:off x="7273678"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6"/>
            <p:cNvSpPr>
              <a:spLocks noEditPoints="1"/>
            </p:cNvSpPr>
            <p:nvPr/>
          </p:nvSpPr>
          <p:spPr bwMode="auto">
            <a:xfrm rot="16200000">
              <a:off x="6354888" y="2619598"/>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6"/>
            <p:cNvSpPr>
              <a:spLocks noEditPoints="1"/>
            </p:cNvSpPr>
            <p:nvPr/>
          </p:nvSpPr>
          <p:spPr bwMode="auto">
            <a:xfrm rot="16200000">
              <a:off x="6354889" y="-82079"/>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xmlns="" val="2371329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smtClean="0"/>
              <a:t>Who am I?</a:t>
            </a:r>
            <a:endParaRPr lang="en-GB"/>
          </a:p>
        </p:txBody>
      </p:sp>
      <p:grpSp>
        <p:nvGrpSpPr>
          <p:cNvPr id="20" name="Group 19"/>
          <p:cNvGrpSpPr/>
          <p:nvPr/>
        </p:nvGrpSpPr>
        <p:grpSpPr>
          <a:xfrm>
            <a:off x="457200" y="1484784"/>
            <a:ext cx="1296000" cy="1296000"/>
            <a:chOff x="457200" y="1484784"/>
            <a:chExt cx="1296000" cy="1296000"/>
          </a:xfrm>
        </p:grpSpPr>
        <p:sp>
          <p:nvSpPr>
            <p:cNvPr id="12" name="Rectangle 11"/>
            <p:cNvSpPr/>
            <p:nvPr/>
          </p:nvSpPr>
          <p:spPr>
            <a:xfrm>
              <a:off x="457200" y="1484784"/>
              <a:ext cx="1296000"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2459" y="1800034"/>
              <a:ext cx="665482" cy="665500"/>
            </a:xfrm>
            <a:prstGeom prst="rect">
              <a:avLst/>
            </a:prstGeom>
          </p:spPr>
        </p:pic>
      </p:grpSp>
      <p:sp>
        <p:nvSpPr>
          <p:cNvPr id="14" name="Rectangle 13"/>
          <p:cNvSpPr/>
          <p:nvPr/>
        </p:nvSpPr>
        <p:spPr>
          <a:xfrm>
            <a:off x="1763688" y="1484784"/>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Email: </a:t>
            </a:r>
            <a:r>
              <a:rPr lang="en-GB" smtClean="0">
                <a:solidFill>
                  <a:schemeClr val="tx1"/>
                </a:solidFill>
                <a:hlinkClick r:id="rId3"/>
              </a:rPr>
              <a:t>alesandra@about.me</a:t>
            </a:r>
            <a:endParaRPr lang="en-GB">
              <a:solidFill>
                <a:schemeClr val="tx1"/>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26504" y="1484928"/>
            <a:ext cx="1296000" cy="1296000"/>
          </a:xfrm>
          <a:prstGeom prst="rect">
            <a:avLst/>
          </a:prstGeom>
        </p:spPr>
      </p:pic>
      <p:sp>
        <p:nvSpPr>
          <p:cNvPr id="21" name="Rectangle 20"/>
          <p:cNvSpPr/>
          <p:nvPr/>
        </p:nvSpPr>
        <p:spPr>
          <a:xfrm>
            <a:off x="6022504" y="1484928"/>
            <a:ext cx="2664296" cy="12960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Profile:</a:t>
            </a:r>
          </a:p>
          <a:p>
            <a:pPr algn="ctr"/>
            <a:r>
              <a:rPr lang="en-GB" dirty="0" err="1" smtClean="0">
                <a:solidFill>
                  <a:schemeClr val="tx1"/>
                </a:solidFill>
                <a:hlinkClick r:id="rId5" tooltip="View public profile"/>
              </a:rPr>
              <a:t>alesandra</a:t>
            </a:r>
            <a:r>
              <a:rPr lang="en-GB" dirty="0" smtClean="0">
                <a:solidFill>
                  <a:schemeClr val="tx1"/>
                </a:solidFill>
                <a:hlinkClick r:id="rId5" tooltip="View public profile"/>
              </a:rPr>
              <a:t> </a:t>
            </a:r>
            <a:r>
              <a:rPr lang="en-GB" dirty="0" err="1" smtClean="0">
                <a:solidFill>
                  <a:schemeClr val="tx1"/>
                </a:solidFill>
                <a:hlinkClick r:id="rId5" tooltip="View public profile"/>
              </a:rPr>
              <a:t>blakeston</a:t>
            </a:r>
            <a:endParaRPr lang="en-GB" dirty="0">
              <a:solidFill>
                <a:schemeClr val="tx1"/>
              </a:solidFill>
            </a:endParaRPr>
          </a:p>
        </p:txBody>
      </p:sp>
      <p:sp>
        <p:nvSpPr>
          <p:cNvPr id="25" name="Rectangle 24"/>
          <p:cNvSpPr/>
          <p:nvPr/>
        </p:nvSpPr>
        <p:spPr>
          <a:xfrm>
            <a:off x="1754261" y="299680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Google plus:</a:t>
            </a:r>
          </a:p>
          <a:p>
            <a:pPr algn="ctr"/>
            <a:r>
              <a:rPr lang="en-GB" smtClean="0">
                <a:solidFill>
                  <a:schemeClr val="tx1"/>
                </a:solidFill>
                <a:hlinkClick r:id="rId6"/>
              </a:rPr>
              <a:t>Alesandra Blakeston</a:t>
            </a:r>
            <a:endParaRPr lang="en-GB">
              <a:solidFill>
                <a:schemeClr val="tx1"/>
              </a:solidFill>
            </a:endParaRPr>
          </a:p>
        </p:txBody>
      </p:sp>
      <p:pic>
        <p:nvPicPr>
          <p:cNvPr id="26" name="Picture 2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726504" y="2996952"/>
            <a:ext cx="1296000" cy="1296000"/>
          </a:xfrm>
          <a:prstGeom prst="rect">
            <a:avLst/>
          </a:prstGeom>
        </p:spPr>
      </p:pic>
      <p:sp>
        <p:nvSpPr>
          <p:cNvPr id="27" name="Rectangle 26"/>
          <p:cNvSpPr/>
          <p:nvPr/>
        </p:nvSpPr>
        <p:spPr>
          <a:xfrm>
            <a:off x="6022504" y="29969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Blog:</a:t>
            </a:r>
          </a:p>
          <a:p>
            <a:pPr algn="ctr"/>
            <a:r>
              <a:rPr lang="en-GB" smtClean="0">
                <a:solidFill>
                  <a:schemeClr val="tx1"/>
                </a:solidFill>
                <a:hlinkClick r:id="rId8"/>
              </a:rPr>
              <a:t>alesandrab</a:t>
            </a:r>
            <a:endParaRPr lang="en-GB">
              <a:solidFill>
                <a:schemeClr val="tx1"/>
              </a:solidFill>
            </a:endParaRPr>
          </a:p>
        </p:txBody>
      </p:sp>
      <p:sp>
        <p:nvSpPr>
          <p:cNvPr id="31" name="Rectangle 30"/>
          <p:cNvSpPr/>
          <p:nvPr/>
        </p:nvSpPr>
        <p:spPr>
          <a:xfrm>
            <a:off x="1754261" y="4508976"/>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solidFill>
                  <a:schemeClr val="tx1"/>
                </a:solidFill>
              </a:rPr>
              <a:t>About.me:</a:t>
            </a:r>
          </a:p>
          <a:p>
            <a:pPr algn="ctr"/>
            <a:r>
              <a:rPr lang="en-GB" smtClean="0">
                <a:solidFill>
                  <a:schemeClr val="tx1"/>
                </a:solidFill>
                <a:hlinkClick r:id="rId9"/>
              </a:rPr>
              <a:t>alesandra</a:t>
            </a:r>
            <a:endParaRPr lang="en-GB">
              <a:solidFill>
                <a:schemeClr val="tx1"/>
              </a:solidFill>
            </a:endParaRPr>
          </a:p>
        </p:txBody>
      </p:sp>
      <p:pic>
        <p:nvPicPr>
          <p:cNvPr id="34" name="Picture 33"/>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458261" y="2996952"/>
            <a:ext cx="1296000" cy="12960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458261" y="4509120"/>
            <a:ext cx="1296000" cy="1296000"/>
          </a:xfrm>
          <a:prstGeom prst="rect">
            <a:avLst/>
          </a:prstGeom>
        </p:spPr>
      </p:pic>
    </p:spTree>
    <p:extLst>
      <p:ext uri="{BB962C8B-B14F-4D97-AF65-F5344CB8AC3E}">
        <p14:creationId xmlns:p14="http://schemas.microsoft.com/office/powerpoint/2010/main" xmlns="" val="314463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2065" y="4776114"/>
            <a:ext cx="1296000" cy="129600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2065" y="1255394"/>
            <a:ext cx="1296000" cy="1296000"/>
          </a:xfrm>
          <a:prstGeom prst="rect">
            <a:avLst/>
          </a:prstGeom>
        </p:spPr>
      </p:pic>
      <p:sp>
        <p:nvSpPr>
          <p:cNvPr id="31" name="TextBox 30"/>
          <p:cNvSpPr txBox="1"/>
          <p:nvPr/>
        </p:nvSpPr>
        <p:spPr>
          <a:xfrm>
            <a:off x="479236" y="2564904"/>
            <a:ext cx="2047035" cy="369332"/>
          </a:xfrm>
          <a:prstGeom prst="rect">
            <a:avLst/>
          </a:prstGeom>
          <a:noFill/>
        </p:spPr>
        <p:txBody>
          <a:bodyPr wrap="none" lIns="0" rIns="0" rtlCol="0">
            <a:spAutoFit/>
          </a:bodyPr>
          <a:lstStyle/>
          <a:p>
            <a:r>
              <a:rPr lang="en-GB" smtClean="0"/>
              <a:t>Training &amp; Mentoring</a:t>
            </a:r>
            <a:endParaRPr lang="en-GB"/>
          </a:p>
        </p:txBody>
      </p:sp>
      <p:pic>
        <p:nvPicPr>
          <p:cNvPr id="32" name="Picture 3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786564" y="1255394"/>
            <a:ext cx="1296000" cy="1296000"/>
          </a:xfrm>
          <a:prstGeom prst="rect">
            <a:avLst/>
          </a:prstGeom>
        </p:spPr>
      </p:pic>
      <p:sp>
        <p:nvSpPr>
          <p:cNvPr id="33" name="TextBox 32"/>
          <p:cNvSpPr txBox="1"/>
          <p:nvPr/>
        </p:nvSpPr>
        <p:spPr>
          <a:xfrm>
            <a:off x="2786564" y="2564904"/>
            <a:ext cx="2627964" cy="369332"/>
          </a:xfrm>
          <a:prstGeom prst="rect">
            <a:avLst/>
          </a:prstGeom>
          <a:noFill/>
        </p:spPr>
        <p:txBody>
          <a:bodyPr wrap="none" lIns="0" rIns="0" rtlCol="0">
            <a:spAutoFit/>
          </a:bodyPr>
          <a:lstStyle/>
          <a:p>
            <a:r>
              <a:rPr lang="en-GB" smtClean="0"/>
              <a:t>Leadership &amp; Management</a:t>
            </a:r>
            <a:endParaRPr lang="en-GB"/>
          </a:p>
        </p:txBody>
      </p:sp>
      <p:sp>
        <p:nvSpPr>
          <p:cNvPr id="2" name="Title 1"/>
          <p:cNvSpPr>
            <a:spLocks noGrp="1"/>
          </p:cNvSpPr>
          <p:nvPr>
            <p:ph type="title"/>
          </p:nvPr>
        </p:nvSpPr>
        <p:spPr>
          <a:xfrm>
            <a:off x="457200" y="274638"/>
            <a:ext cx="8229600" cy="850106"/>
          </a:xfrm>
        </p:spPr>
        <p:txBody>
          <a:bodyPr/>
          <a:lstStyle/>
          <a:p>
            <a:r>
              <a:rPr lang="en-GB" smtClean="0"/>
              <a:t>Skills:</a:t>
            </a:r>
            <a:endParaRPr lang="en-GB"/>
          </a:p>
        </p:txBody>
      </p:sp>
      <p:pic>
        <p:nvPicPr>
          <p:cNvPr id="24" name="Picture 2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774153" y="4776114"/>
            <a:ext cx="1296000" cy="1296000"/>
          </a:xfrm>
          <a:prstGeom prst="rect">
            <a:avLst/>
          </a:prstGeom>
        </p:spPr>
      </p:pic>
      <p:sp>
        <p:nvSpPr>
          <p:cNvPr id="3" name="TextBox 2"/>
          <p:cNvSpPr txBox="1"/>
          <p:nvPr/>
        </p:nvSpPr>
        <p:spPr>
          <a:xfrm>
            <a:off x="2774153" y="6083412"/>
            <a:ext cx="1197444" cy="369332"/>
          </a:xfrm>
          <a:prstGeom prst="rect">
            <a:avLst/>
          </a:prstGeom>
          <a:noFill/>
        </p:spPr>
        <p:txBody>
          <a:bodyPr wrap="none" lIns="0" rIns="0" rtlCol="0">
            <a:spAutoFit/>
          </a:bodyPr>
          <a:lstStyle/>
          <a:p>
            <a:r>
              <a:rPr lang="en-GB" smtClean="0"/>
              <a:t>Adobe Flash</a:t>
            </a:r>
            <a:endParaRPr lang="en-GB"/>
          </a:p>
        </p:txBody>
      </p:sp>
      <p:pic>
        <p:nvPicPr>
          <p:cNvPr id="20" name="Picture 1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066241" y="4778151"/>
            <a:ext cx="1296000" cy="1296000"/>
          </a:xfrm>
          <a:prstGeom prst="rect">
            <a:avLst/>
          </a:prstGeom>
        </p:spPr>
      </p:pic>
      <p:sp>
        <p:nvSpPr>
          <p:cNvPr id="25" name="TextBox 24"/>
          <p:cNvSpPr txBox="1"/>
          <p:nvPr/>
        </p:nvSpPr>
        <p:spPr>
          <a:xfrm>
            <a:off x="5066241" y="6083412"/>
            <a:ext cx="1612621" cy="369332"/>
          </a:xfrm>
          <a:prstGeom prst="rect">
            <a:avLst/>
          </a:prstGeom>
          <a:noFill/>
        </p:spPr>
        <p:txBody>
          <a:bodyPr wrap="none" lIns="0" rIns="0" rtlCol="0">
            <a:spAutoFit/>
          </a:bodyPr>
          <a:lstStyle/>
          <a:p>
            <a:r>
              <a:rPr lang="en-GB" smtClean="0"/>
              <a:t>Adobe Illustrator</a:t>
            </a:r>
            <a:endParaRPr lang="en-GB"/>
          </a:p>
        </p:txBody>
      </p:sp>
      <p:sp>
        <p:nvSpPr>
          <p:cNvPr id="29" name="TextBox 28"/>
          <p:cNvSpPr txBox="1"/>
          <p:nvPr/>
        </p:nvSpPr>
        <p:spPr>
          <a:xfrm>
            <a:off x="482065" y="6083412"/>
            <a:ext cx="831959" cy="369332"/>
          </a:xfrm>
          <a:prstGeom prst="rect">
            <a:avLst/>
          </a:prstGeom>
          <a:noFill/>
        </p:spPr>
        <p:txBody>
          <a:bodyPr wrap="none" lIns="0" rIns="0" rtlCol="0">
            <a:spAutoFit/>
          </a:bodyPr>
          <a:lstStyle/>
          <a:p>
            <a:r>
              <a:rPr lang="en-GB" smtClean="0"/>
              <a:t>Inkscape</a:t>
            </a:r>
            <a:endParaRPr lang="en-GB"/>
          </a:p>
        </p:txBody>
      </p:sp>
      <p:pic>
        <p:nvPicPr>
          <p:cNvPr id="16" name="Picture 1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078652" y="3019288"/>
            <a:ext cx="1296000" cy="1296000"/>
          </a:xfrm>
          <a:prstGeom prst="rect">
            <a:avLst/>
          </a:prstGeom>
        </p:spPr>
      </p:pic>
      <p:sp>
        <p:nvSpPr>
          <p:cNvPr id="27" name="TextBox 26"/>
          <p:cNvSpPr txBox="1"/>
          <p:nvPr/>
        </p:nvSpPr>
        <p:spPr>
          <a:xfrm>
            <a:off x="5078652" y="4315432"/>
            <a:ext cx="1826334" cy="369332"/>
          </a:xfrm>
          <a:prstGeom prst="rect">
            <a:avLst/>
          </a:prstGeom>
          <a:noFill/>
        </p:spPr>
        <p:txBody>
          <a:bodyPr wrap="none" lIns="0" rIns="0" rtlCol="0">
            <a:spAutoFit/>
          </a:bodyPr>
          <a:lstStyle/>
          <a:p>
            <a:r>
              <a:rPr lang="en-GB" smtClean="0"/>
              <a:t>Advanced charting</a:t>
            </a:r>
            <a:endParaRPr lang="en-GB"/>
          </a:p>
        </p:txBody>
      </p:sp>
      <p:pic>
        <p:nvPicPr>
          <p:cNvPr id="19" name="Picture 18"/>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786564" y="3019288"/>
            <a:ext cx="1296000" cy="1296000"/>
          </a:xfrm>
          <a:prstGeom prst="rect">
            <a:avLst/>
          </a:prstGeom>
        </p:spPr>
      </p:pic>
      <p:sp>
        <p:nvSpPr>
          <p:cNvPr id="28" name="TextBox 27"/>
          <p:cNvSpPr txBox="1"/>
          <p:nvPr/>
        </p:nvSpPr>
        <p:spPr>
          <a:xfrm>
            <a:off x="2774153" y="4337768"/>
            <a:ext cx="1441292" cy="369332"/>
          </a:xfrm>
          <a:prstGeom prst="rect">
            <a:avLst/>
          </a:prstGeom>
          <a:noFill/>
        </p:spPr>
        <p:txBody>
          <a:bodyPr wrap="none" lIns="0" rIns="0" rtlCol="0">
            <a:spAutoFit/>
          </a:bodyPr>
          <a:lstStyle/>
          <a:p>
            <a:r>
              <a:rPr lang="en-GB" smtClean="0"/>
              <a:t>Microsoft Excel</a:t>
            </a:r>
            <a:endParaRPr lang="en-GB"/>
          </a:p>
        </p:txBody>
      </p:sp>
      <p:pic>
        <p:nvPicPr>
          <p:cNvPr id="21" name="Picture 20"/>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79236" y="2996952"/>
            <a:ext cx="1296000" cy="1296000"/>
          </a:xfrm>
          <a:prstGeom prst="rect">
            <a:avLst/>
          </a:prstGeom>
        </p:spPr>
      </p:pic>
      <p:sp>
        <p:nvSpPr>
          <p:cNvPr id="30" name="TextBox 29"/>
          <p:cNvSpPr txBox="1"/>
          <p:nvPr/>
        </p:nvSpPr>
        <p:spPr>
          <a:xfrm>
            <a:off x="479236" y="4315432"/>
            <a:ext cx="1197636" cy="369332"/>
          </a:xfrm>
          <a:prstGeom prst="rect">
            <a:avLst/>
          </a:prstGeom>
          <a:noFill/>
        </p:spPr>
        <p:txBody>
          <a:bodyPr wrap="none" lIns="0" rIns="0" rtlCol="0">
            <a:spAutoFit/>
          </a:bodyPr>
          <a:lstStyle/>
          <a:p>
            <a:r>
              <a:rPr lang="en-GB" smtClean="0"/>
              <a:t>Presentation</a:t>
            </a:r>
            <a:endParaRPr lang="en-GB"/>
          </a:p>
        </p:txBody>
      </p:sp>
    </p:spTree>
    <p:extLst>
      <p:ext uri="{BB962C8B-B14F-4D97-AF65-F5344CB8AC3E}">
        <p14:creationId xmlns:p14="http://schemas.microsoft.com/office/powerpoint/2010/main" xmlns="" val="139610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id-ID" dirty="0" smtClean="0"/>
              <a:t>. P</a:t>
            </a:r>
            <a:r>
              <a:rPr lang="en-US" dirty="0" err="1" smtClean="0"/>
              <a:t>engenalan</a:t>
            </a:r>
            <a:r>
              <a:rPr lang="en-US" dirty="0" smtClean="0"/>
              <a:t> </a:t>
            </a:r>
            <a:r>
              <a:rPr lang="id-ID" dirty="0" smtClean="0"/>
              <a:t>&amp; T</a:t>
            </a:r>
            <a:r>
              <a:rPr lang="en-US" dirty="0" err="1" smtClean="0"/>
              <a:t>ujuan</a:t>
            </a:r>
            <a:endParaRPr lang="en-GB" dirty="0"/>
          </a:p>
        </p:txBody>
      </p:sp>
      <p:sp>
        <p:nvSpPr>
          <p:cNvPr id="28" name="Subtitle 2"/>
          <p:cNvSpPr txBox="1">
            <a:spLocks/>
          </p:cNvSpPr>
          <p:nvPr/>
        </p:nvSpPr>
        <p:spPr>
          <a:xfrm>
            <a:off x="467544" y="1268760"/>
            <a:ext cx="7776864" cy="1872208"/>
          </a:xfrm>
          <a:prstGeom prst="rect">
            <a:avLst/>
          </a:prstGeom>
        </p:spPr>
        <p:txBody>
          <a:bodyPr/>
          <a:lstStyle/>
          <a:p>
            <a:r>
              <a:rPr lang="en-US" sz="2000" dirty="0" smtClean="0"/>
              <a:t>	</a:t>
            </a:r>
            <a:r>
              <a:rPr lang="id-ID" sz="2000" dirty="0" smtClean="0"/>
              <a:t>Suatu </a:t>
            </a:r>
            <a:r>
              <a:rPr lang="id-ID" sz="2000" dirty="0" smtClean="0"/>
              <a:t>program Pengendalian Data Terintegrasi Pemakaian Gas Pelanggan dibuat sebagaimana tujuan dibangunnya suatu software, yaitu sebagai suatu jalan keluar dimana pada saat ini sangat dibutuhkan suatu sistem yang dapat membuat atau mengolah Laporan/data dengan mudah dan cepat.</a:t>
            </a:r>
          </a:p>
          <a:p>
            <a:endParaRPr lang="id-ID" sz="2000" dirty="0" smtClean="0"/>
          </a:p>
          <a:p>
            <a:r>
              <a:rPr lang="id-ID" sz="2000" dirty="0" smtClean="0"/>
              <a:t>Adapun keuntungan ketika kita menggunakan suatu software adalah </a:t>
            </a:r>
            <a:r>
              <a:rPr lang="id-ID" sz="2000" dirty="0" smtClean="0"/>
              <a:t>:</a:t>
            </a:r>
            <a:endParaRPr lang="id-ID" sz="2000" dirty="0" smtClean="0"/>
          </a:p>
        </p:txBody>
      </p:sp>
      <p:sp>
        <p:nvSpPr>
          <p:cNvPr id="29" name="Rectangle 28"/>
          <p:cNvSpPr/>
          <p:nvPr/>
        </p:nvSpPr>
        <p:spPr>
          <a:xfrm>
            <a:off x="181624" y="4427820"/>
            <a:ext cx="2160384"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414016" y="4427820"/>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Rectangle 30"/>
          <p:cNvSpPr/>
          <p:nvPr/>
        </p:nvSpPr>
        <p:spPr>
          <a:xfrm>
            <a:off x="4646264" y="4427820"/>
            <a:ext cx="2157984"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Rectangle 31"/>
          <p:cNvSpPr/>
          <p:nvPr/>
        </p:nvSpPr>
        <p:spPr>
          <a:xfrm>
            <a:off x="6878512" y="4427820"/>
            <a:ext cx="2157984"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Oval 32"/>
          <p:cNvSpPr/>
          <p:nvPr/>
        </p:nvSpPr>
        <p:spPr>
          <a:xfrm>
            <a:off x="90177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smtClean="0">
                <a:solidFill>
                  <a:schemeClr val="tx1"/>
                </a:solidFill>
              </a:rPr>
              <a:t>1</a:t>
            </a:r>
            <a:endParaRPr lang="en-GB" sz="4000" b="1">
              <a:solidFill>
                <a:schemeClr val="tx1"/>
              </a:solidFill>
            </a:endParaRPr>
          </a:p>
        </p:txBody>
      </p:sp>
      <p:sp>
        <p:nvSpPr>
          <p:cNvPr id="34" name="Oval 33"/>
          <p:cNvSpPr/>
          <p:nvPr/>
        </p:nvSpPr>
        <p:spPr>
          <a:xfrm>
            <a:off x="313409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35" name="Oval 34"/>
          <p:cNvSpPr/>
          <p:nvPr/>
        </p:nvSpPr>
        <p:spPr>
          <a:xfrm>
            <a:off x="5366344"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3</a:t>
            </a:r>
          </a:p>
        </p:txBody>
      </p:sp>
      <p:sp>
        <p:nvSpPr>
          <p:cNvPr id="36" name="Oval 35"/>
          <p:cNvSpPr/>
          <p:nvPr/>
        </p:nvSpPr>
        <p:spPr>
          <a:xfrm>
            <a:off x="7524256" y="464384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4</a:t>
            </a:r>
          </a:p>
        </p:txBody>
      </p:sp>
      <p:sp>
        <p:nvSpPr>
          <p:cNvPr id="37" name="TextBox 36"/>
          <p:cNvSpPr txBox="1"/>
          <p:nvPr/>
        </p:nvSpPr>
        <p:spPr>
          <a:xfrm>
            <a:off x="51946" y="4058488"/>
            <a:ext cx="2287806" cy="369332"/>
          </a:xfrm>
          <a:prstGeom prst="rect">
            <a:avLst/>
          </a:prstGeom>
          <a:noFill/>
        </p:spPr>
        <p:txBody>
          <a:bodyPr wrap="none" rtlCol="0">
            <a:spAutoFit/>
          </a:bodyPr>
          <a:lstStyle/>
          <a:p>
            <a:pPr algn="ctr"/>
            <a:r>
              <a:rPr lang="en-GB" dirty="0" err="1" smtClean="0"/>
              <a:t>Menghemat</a:t>
            </a:r>
            <a:r>
              <a:rPr lang="en-GB" dirty="0" smtClean="0"/>
              <a:t> Material</a:t>
            </a:r>
          </a:p>
        </p:txBody>
      </p:sp>
      <p:sp>
        <p:nvSpPr>
          <p:cNvPr id="38" name="TextBox 37"/>
          <p:cNvSpPr txBox="1"/>
          <p:nvPr/>
        </p:nvSpPr>
        <p:spPr>
          <a:xfrm>
            <a:off x="4572000" y="4067780"/>
            <a:ext cx="1595309" cy="369332"/>
          </a:xfrm>
          <a:prstGeom prst="rect">
            <a:avLst/>
          </a:prstGeom>
          <a:noFill/>
        </p:spPr>
        <p:txBody>
          <a:bodyPr wrap="none" rtlCol="0">
            <a:spAutoFit/>
          </a:bodyPr>
          <a:lstStyle/>
          <a:p>
            <a:pPr algn="ctr"/>
            <a:r>
              <a:rPr lang="en-GB" dirty="0" err="1" smtClean="0"/>
              <a:t>Mempercepat</a:t>
            </a:r>
            <a:endParaRPr lang="en-GB" dirty="0"/>
          </a:p>
        </p:txBody>
      </p:sp>
      <p:sp>
        <p:nvSpPr>
          <p:cNvPr id="39" name="TextBox 38"/>
          <p:cNvSpPr txBox="1"/>
          <p:nvPr/>
        </p:nvSpPr>
        <p:spPr>
          <a:xfrm>
            <a:off x="2957730" y="5723964"/>
            <a:ext cx="1710726" cy="369332"/>
          </a:xfrm>
          <a:prstGeom prst="rect">
            <a:avLst/>
          </a:prstGeom>
          <a:noFill/>
        </p:spPr>
        <p:txBody>
          <a:bodyPr wrap="none" rtlCol="0">
            <a:spAutoFit/>
          </a:bodyPr>
          <a:lstStyle/>
          <a:p>
            <a:pPr algn="ctr"/>
            <a:r>
              <a:rPr lang="id-ID" dirty="0" smtClean="0"/>
              <a:t>Efisiensi waktu</a:t>
            </a:r>
            <a:endParaRPr lang="en-GB" dirty="0"/>
          </a:p>
        </p:txBody>
      </p:sp>
      <p:sp>
        <p:nvSpPr>
          <p:cNvPr id="40" name="TextBox 39"/>
          <p:cNvSpPr txBox="1"/>
          <p:nvPr/>
        </p:nvSpPr>
        <p:spPr>
          <a:xfrm>
            <a:off x="4605071" y="5714672"/>
            <a:ext cx="2326278" cy="369332"/>
          </a:xfrm>
          <a:prstGeom prst="rect">
            <a:avLst/>
          </a:prstGeom>
          <a:noFill/>
        </p:spPr>
        <p:txBody>
          <a:bodyPr wrap="none" rtlCol="0">
            <a:spAutoFit/>
          </a:bodyPr>
          <a:lstStyle/>
          <a:p>
            <a:pPr algn="ctr"/>
            <a:r>
              <a:rPr lang="en-GB" dirty="0" err="1" smtClean="0"/>
              <a:t>Pengolahan</a:t>
            </a:r>
            <a:r>
              <a:rPr lang="en-GB" dirty="0" smtClean="0"/>
              <a:t> </a:t>
            </a:r>
            <a:r>
              <a:rPr lang="en-GB" dirty="0" err="1" smtClean="0"/>
              <a:t>Laporan</a:t>
            </a:r>
            <a:endParaRPr lang="en-GB" dirty="0"/>
          </a:p>
        </p:txBody>
      </p:sp>
      <p:sp>
        <p:nvSpPr>
          <p:cNvPr id="41" name="TextBox 40"/>
          <p:cNvSpPr txBox="1"/>
          <p:nvPr/>
        </p:nvSpPr>
        <p:spPr>
          <a:xfrm>
            <a:off x="6764059" y="4067780"/>
            <a:ext cx="1915909" cy="369332"/>
          </a:xfrm>
          <a:prstGeom prst="rect">
            <a:avLst/>
          </a:prstGeom>
          <a:noFill/>
        </p:spPr>
        <p:txBody>
          <a:bodyPr wrap="none" rtlCol="0">
            <a:spAutoFit/>
          </a:bodyPr>
          <a:lstStyle/>
          <a:p>
            <a:pPr algn="ctr"/>
            <a:r>
              <a:rPr lang="en-GB" dirty="0" err="1" smtClean="0"/>
              <a:t>Keamanan</a:t>
            </a:r>
            <a:r>
              <a:rPr lang="en-GB" dirty="0" smtClean="0"/>
              <a:t> Data</a:t>
            </a:r>
            <a:endParaRPr lang="en-GB" dirty="0"/>
          </a:p>
        </p:txBody>
      </p:sp>
      <p:sp>
        <p:nvSpPr>
          <p:cNvPr id="42" name="TextBox 41"/>
          <p:cNvSpPr txBox="1"/>
          <p:nvPr/>
        </p:nvSpPr>
        <p:spPr>
          <a:xfrm>
            <a:off x="7591441" y="5795972"/>
            <a:ext cx="1522789" cy="369332"/>
          </a:xfrm>
          <a:prstGeom prst="rect">
            <a:avLst/>
          </a:prstGeom>
          <a:noFill/>
        </p:spPr>
        <p:txBody>
          <a:bodyPr wrap="none" rtlCol="0">
            <a:spAutoFit/>
          </a:bodyPr>
          <a:lstStyle/>
          <a:p>
            <a:pPr algn="ctr"/>
            <a:r>
              <a:rPr lang="en-GB" dirty="0" smtClean="0"/>
              <a:t>Yang </a:t>
            </a:r>
            <a:r>
              <a:rPr lang="en-GB" dirty="0" err="1" smtClean="0"/>
              <a:t>Terjaga</a:t>
            </a:r>
            <a:endParaRPr lang="en-GB" dirty="0"/>
          </a:p>
        </p:txBody>
      </p:sp>
    </p:spTree>
    <p:extLst>
      <p:ext uri="{BB962C8B-B14F-4D97-AF65-F5344CB8AC3E}">
        <p14:creationId xmlns:p14="http://schemas.microsoft.com/office/powerpoint/2010/main" xmlns="" val="80126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Our workflow</a:t>
            </a:r>
            <a:endParaRPr lang="en-GB" dirty="0"/>
          </a:p>
        </p:txBody>
      </p:sp>
      <p:sp>
        <p:nvSpPr>
          <p:cNvPr id="9" name="Right Arrow 8"/>
          <p:cNvSpPr/>
          <p:nvPr/>
        </p:nvSpPr>
        <p:spPr>
          <a:xfrm rot="16200000">
            <a:off x="899592"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251520" y="5229200"/>
            <a:ext cx="1656184" cy="1080120"/>
            <a:chOff x="3203848" y="5085184"/>
            <a:chExt cx="1656184" cy="1080120"/>
          </a:xfrm>
        </p:grpSpPr>
        <p:sp>
          <p:nvSpPr>
            <p:cNvPr id="17" name="Rectangle 16"/>
            <p:cNvSpPr/>
            <p:nvPr/>
          </p:nvSpPr>
          <p:spPr>
            <a:xfrm>
              <a:off x="3203848" y="5085184"/>
              <a:ext cx="1656184" cy="108012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pic>
          <p:nvPicPr>
            <p:cNvPr id="18"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944" y="5229200"/>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5856" y="5229200"/>
              <a:ext cx="714603" cy="76740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8" name="Rectangle 27"/>
          <p:cNvSpPr/>
          <p:nvPr/>
        </p:nvSpPr>
        <p:spPr>
          <a:xfrm>
            <a:off x="1979712" y="5229200"/>
            <a:ext cx="1656184" cy="10801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pic>
        <p:nvPicPr>
          <p:cNvPr id="29"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5373216"/>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5373216"/>
            <a:ext cx="714603" cy="767404"/>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ight Arrow 30"/>
          <p:cNvSpPr/>
          <p:nvPr/>
        </p:nvSpPr>
        <p:spPr>
          <a:xfrm rot="16200000">
            <a:off x="2555776"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6200000">
            <a:off x="899592"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6200000">
            <a:off x="1763688"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6200000">
            <a:off x="2555776"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683568" y="1700808"/>
            <a:ext cx="2592288" cy="1296144"/>
            <a:chOff x="611560" y="1628800"/>
            <a:chExt cx="2592288" cy="1296144"/>
          </a:xfrm>
        </p:grpSpPr>
        <p:sp>
          <p:nvSpPr>
            <p:cNvPr id="42" name="Rectangle 41"/>
            <p:cNvSpPr/>
            <p:nvPr/>
          </p:nvSpPr>
          <p:spPr>
            <a:xfrm>
              <a:off x="611560" y="1628800"/>
              <a:ext cx="2592288"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69" name="Picture 5" descr="C:\Documents and Settings\Feldy\My Documents\Downloads\windows8_icons\Users\user\user-512.png"/>
            <p:cNvPicPr>
              <a:picLocks noChangeAspect="1" noChangeArrowheads="1"/>
            </p:cNvPicPr>
            <p:nvPr/>
          </p:nvPicPr>
          <p:blipFill>
            <a:blip r:embed="rId4" cstate="print"/>
            <a:srcRect/>
            <a:stretch>
              <a:fillRect/>
            </a:stretch>
          </p:blipFill>
          <p:spPr bwMode="auto">
            <a:xfrm>
              <a:off x="683568" y="1772816"/>
              <a:ext cx="1029915" cy="1029915"/>
            </a:xfrm>
            <a:prstGeom prst="rect">
              <a:avLst/>
            </a:prstGeom>
            <a:noFill/>
          </p:spPr>
        </p:pic>
        <p:pic>
          <p:nvPicPr>
            <p:cNvPr id="11270" name="Picture 6" descr="C:\Documents and Settings\Feldy\My Documents\Downloads\windows8_icons\Compter_Hardware\keyboard\keyboard-512.png"/>
            <p:cNvPicPr>
              <a:picLocks noChangeAspect="1" noChangeArrowheads="1"/>
            </p:cNvPicPr>
            <p:nvPr/>
          </p:nvPicPr>
          <p:blipFill>
            <a:blip r:embed="rId5" cstate="print"/>
            <a:srcRect/>
            <a:stretch>
              <a:fillRect/>
            </a:stretch>
          </p:blipFill>
          <p:spPr bwMode="auto">
            <a:xfrm>
              <a:off x="1907704" y="1916832"/>
              <a:ext cx="936104" cy="936104"/>
            </a:xfrm>
            <a:prstGeom prst="rect">
              <a:avLst/>
            </a:prstGeom>
            <a:noFill/>
          </p:spPr>
        </p:pic>
      </p:grpSp>
      <p:grpSp>
        <p:nvGrpSpPr>
          <p:cNvPr id="52" name="Group 51"/>
          <p:cNvGrpSpPr/>
          <p:nvPr/>
        </p:nvGrpSpPr>
        <p:grpSpPr>
          <a:xfrm>
            <a:off x="6660232" y="4869160"/>
            <a:ext cx="2157984" cy="1296144"/>
            <a:chOff x="6804248" y="4941168"/>
            <a:chExt cx="2157984" cy="1296144"/>
          </a:xfrm>
        </p:grpSpPr>
        <p:sp>
          <p:nvSpPr>
            <p:cNvPr id="43" name="Rectangle 42"/>
            <p:cNvSpPr/>
            <p:nvPr/>
          </p:nvSpPr>
          <p:spPr>
            <a:xfrm>
              <a:off x="6804248" y="4941168"/>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71" name="Picture 7" descr="C:\Documents and Settings\Feldy\My Documents\Downloads\windows8_icons\Compter_Hardware\monitor\monitor-512.png"/>
            <p:cNvPicPr>
              <a:picLocks noChangeAspect="1" noChangeArrowheads="1"/>
            </p:cNvPicPr>
            <p:nvPr/>
          </p:nvPicPr>
          <p:blipFill>
            <a:blip r:embed="rId6" cstate="print"/>
            <a:srcRect/>
            <a:stretch>
              <a:fillRect/>
            </a:stretch>
          </p:blipFill>
          <p:spPr bwMode="auto">
            <a:xfrm>
              <a:off x="7020272" y="5229200"/>
              <a:ext cx="864096" cy="864096"/>
            </a:xfrm>
            <a:prstGeom prst="rect">
              <a:avLst/>
            </a:prstGeom>
            <a:noFill/>
          </p:spPr>
        </p:pic>
        <p:pic>
          <p:nvPicPr>
            <p:cNvPr id="11272"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884368" y="5157192"/>
              <a:ext cx="962173" cy="962173"/>
            </a:xfrm>
            <a:prstGeom prst="rect">
              <a:avLst/>
            </a:prstGeom>
            <a:noFill/>
          </p:spPr>
        </p:pic>
      </p:grpSp>
      <p:sp>
        <p:nvSpPr>
          <p:cNvPr id="45" name="Freeform 18"/>
          <p:cNvSpPr>
            <a:spLocks noEditPoints="1"/>
          </p:cNvSpPr>
          <p:nvPr/>
        </p:nvSpPr>
        <p:spPr bwMode="auto">
          <a:xfrm>
            <a:off x="2472432" y="3861048"/>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8"/>
          <p:cNvSpPr>
            <a:spLocks noEditPoints="1"/>
          </p:cNvSpPr>
          <p:nvPr/>
        </p:nvSpPr>
        <p:spPr bwMode="auto">
          <a:xfrm>
            <a:off x="888255" y="3879889"/>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1" name="Group 50"/>
          <p:cNvGrpSpPr/>
          <p:nvPr/>
        </p:nvGrpSpPr>
        <p:grpSpPr>
          <a:xfrm>
            <a:off x="6012160" y="1844824"/>
            <a:ext cx="2808312" cy="1296144"/>
            <a:chOff x="6012160" y="1484784"/>
            <a:chExt cx="2808312" cy="1296144"/>
          </a:xfrm>
        </p:grpSpPr>
        <p:sp>
          <p:nvSpPr>
            <p:cNvPr id="37" name="Rectangle 36"/>
            <p:cNvSpPr/>
            <p:nvPr/>
          </p:nvSpPr>
          <p:spPr>
            <a:xfrm>
              <a:off x="6012160" y="1484784"/>
              <a:ext cx="2808312"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descr="C:\Documents and Settings\Feldy\My Documents\Downloads\windows8_icons\Compter_Hardware\notebook\notebook-512_.png"/>
            <p:cNvPicPr>
              <a:picLocks noChangeAspect="1" noChangeArrowheads="1"/>
            </p:cNvPicPr>
            <p:nvPr/>
          </p:nvPicPr>
          <p:blipFill>
            <a:blip r:embed="rId8" cstate="print"/>
            <a:stretch>
              <a:fillRect/>
            </a:stretch>
          </p:blipFill>
          <p:spPr bwMode="auto">
            <a:xfrm>
              <a:off x="7596336" y="1556792"/>
              <a:ext cx="1080120" cy="1080120"/>
            </a:xfrm>
            <a:prstGeom prst="rect">
              <a:avLst/>
            </a:prstGeom>
            <a:noFill/>
            <a:ln>
              <a:noFill/>
            </a:ln>
          </p:spPr>
          <p:style>
            <a:lnRef idx="1">
              <a:schemeClr val="dk1"/>
            </a:lnRef>
            <a:fillRef idx="3">
              <a:schemeClr val="dk1"/>
            </a:fillRef>
            <a:effectRef idx="2">
              <a:schemeClr val="dk1"/>
            </a:effectRef>
            <a:fontRef idx="minor">
              <a:schemeClr val="lt1"/>
            </a:fontRef>
          </p:style>
        </p:pic>
        <p:sp>
          <p:nvSpPr>
            <p:cNvPr id="33" name="Freeform 13"/>
            <p:cNvSpPr>
              <a:spLocks noEditPoints="1"/>
            </p:cNvSpPr>
            <p:nvPr/>
          </p:nvSpPr>
          <p:spPr bwMode="auto">
            <a:xfrm>
              <a:off x="6804248" y="1556792"/>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3"/>
            <p:cNvSpPr>
              <a:spLocks noEditPoints="1"/>
            </p:cNvSpPr>
            <p:nvPr/>
          </p:nvSpPr>
          <p:spPr bwMode="auto">
            <a:xfrm>
              <a:off x="6804248" y="2132856"/>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noEditPoints="1"/>
            </p:cNvSpPr>
            <p:nvPr/>
          </p:nvSpPr>
          <p:spPr bwMode="auto">
            <a:xfrm>
              <a:off x="6084168" y="1844824"/>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3" name="Freeform 35"/>
          <p:cNvSpPr>
            <a:spLocks noEditPoints="1"/>
          </p:cNvSpPr>
          <p:nvPr/>
        </p:nvSpPr>
        <p:spPr bwMode="auto">
          <a:xfrm>
            <a:off x="3995936" y="1196752"/>
            <a:ext cx="1528077" cy="100811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Right Arrow 53"/>
          <p:cNvSpPr/>
          <p:nvPr/>
        </p:nvSpPr>
        <p:spPr>
          <a:xfrm rot="18900000">
            <a:off x="3509352" y="2006312"/>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rot="2700000">
            <a:off x="5453569" y="222233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364088" y="1196752"/>
            <a:ext cx="4104456" cy="4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dirty="0" smtClean="0">
                <a:solidFill>
                  <a:schemeClr val="tx1"/>
                </a:solidFill>
              </a:rPr>
              <a:t>Via VPN (Virtual Private Network)</a:t>
            </a:r>
            <a:endParaRPr lang="en-GB" dirty="0">
              <a:solidFill>
                <a:schemeClr val="tx1"/>
              </a:solidFill>
            </a:endParaRPr>
          </a:p>
        </p:txBody>
      </p:sp>
      <p:sp>
        <p:nvSpPr>
          <p:cNvPr id="57" name="Bent-Up Arrow 56"/>
          <p:cNvSpPr/>
          <p:nvPr/>
        </p:nvSpPr>
        <p:spPr>
          <a:xfrm flipH="1">
            <a:off x="4211960" y="2420888"/>
            <a:ext cx="2248450" cy="3528392"/>
          </a:xfrm>
          <a:prstGeom prst="bentUpArrow">
            <a:avLst>
              <a:gd name="adj1" fmla="val 12854"/>
              <a:gd name="adj2" fmla="val 25000"/>
              <a:gd name="adj3" fmla="val 2135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p:cNvSpPr/>
          <p:nvPr/>
        </p:nvSpPr>
        <p:spPr>
          <a:xfrm>
            <a:off x="251520" y="479715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1</a:t>
            </a:r>
            <a:endParaRPr lang="en-GB" sz="2000" b="1" dirty="0">
              <a:solidFill>
                <a:schemeClr val="tx1"/>
              </a:solidFill>
            </a:endParaRPr>
          </a:p>
        </p:txBody>
      </p:sp>
      <p:sp>
        <p:nvSpPr>
          <p:cNvPr id="59" name="Oval 58"/>
          <p:cNvSpPr/>
          <p:nvPr/>
        </p:nvSpPr>
        <p:spPr>
          <a:xfrm>
            <a:off x="1835696" y="407707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2</a:t>
            </a:r>
            <a:endParaRPr lang="en-GB" sz="2000" b="1" dirty="0">
              <a:solidFill>
                <a:schemeClr val="tx1"/>
              </a:solidFill>
            </a:endParaRPr>
          </a:p>
        </p:txBody>
      </p:sp>
      <p:sp>
        <p:nvSpPr>
          <p:cNvPr id="60" name="Oval 59"/>
          <p:cNvSpPr/>
          <p:nvPr/>
        </p:nvSpPr>
        <p:spPr>
          <a:xfrm>
            <a:off x="1763688" y="126876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3</a:t>
            </a:r>
            <a:endParaRPr lang="en-GB" sz="2000" b="1" dirty="0">
              <a:solidFill>
                <a:schemeClr val="tx1"/>
              </a:solidFill>
            </a:endParaRPr>
          </a:p>
        </p:txBody>
      </p:sp>
      <p:sp>
        <p:nvSpPr>
          <p:cNvPr id="61" name="Oval 60"/>
          <p:cNvSpPr/>
          <p:nvPr/>
        </p:nvSpPr>
        <p:spPr>
          <a:xfrm>
            <a:off x="7236296" y="321297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4</a:t>
            </a:r>
            <a:endParaRPr lang="en-GB" sz="2000" b="1" dirty="0">
              <a:solidFill>
                <a:schemeClr val="tx1"/>
              </a:solidFill>
            </a:endParaRPr>
          </a:p>
        </p:txBody>
      </p:sp>
      <p:sp>
        <p:nvSpPr>
          <p:cNvPr id="62" name="Oval 61"/>
          <p:cNvSpPr/>
          <p:nvPr/>
        </p:nvSpPr>
        <p:spPr>
          <a:xfrm>
            <a:off x="6012160" y="508518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5</a:t>
            </a:r>
            <a:endParaRPr lang="en-GB" sz="2000" b="1" dirty="0">
              <a:solidFill>
                <a:schemeClr val="tx1"/>
              </a:solidFill>
            </a:endParaRPr>
          </a:p>
        </p:txBody>
      </p:sp>
    </p:spTree>
    <p:extLst>
      <p:ext uri="{BB962C8B-B14F-4D97-AF65-F5344CB8AC3E}">
        <p14:creationId xmlns:p14="http://schemas.microsoft.com/office/powerpoint/2010/main" xmlns="" val="20543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ln/>
        </p:spPr>
        <p:style>
          <a:lnRef idx="0">
            <a:schemeClr val="dk1"/>
          </a:lnRef>
          <a:fillRef idx="1001">
            <a:schemeClr val="dk1"/>
          </a:fillRef>
          <a:effectRef idx="3">
            <a:schemeClr val="dk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p:txBody>
          <a:bodyPr/>
          <a:lstStyle/>
          <a:p>
            <a:r>
              <a:rPr lang="en-GB" smtClean="0"/>
              <a:t>Alur pertama</a:t>
            </a:r>
            <a:endParaRPr lang="en-GB" dirty="0"/>
          </a:p>
        </p:txBody>
      </p:sp>
      <p:grpSp>
        <p:nvGrpSpPr>
          <p:cNvPr id="26" name="Group 25"/>
          <p:cNvGrpSpPr/>
          <p:nvPr/>
        </p:nvGrpSpPr>
        <p:grpSpPr>
          <a:xfrm>
            <a:off x="453896" y="3270582"/>
            <a:ext cx="1440160" cy="964907"/>
            <a:chOff x="453896" y="3270582"/>
            <a:chExt cx="1440160" cy="964907"/>
          </a:xfrm>
        </p:grpSpPr>
        <p:sp>
          <p:nvSpPr>
            <p:cNvPr id="30" name="Rectangle 29">
              <a:hlinkClick r:id="rId2"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6" descr="C:\Documents and Settings\Feldy\My Documents\Downloads\windows8_icons\Compter_Hardware\keyboard\keyboard-512.png"/>
            <p:cNvPicPr>
              <a:picLocks noChangeAspect="1" noChangeArrowheads="1"/>
            </p:cNvPicPr>
            <p:nvPr/>
          </p:nvPicPr>
          <p:blipFill>
            <a:blip r:embed="rId3" cstate="print"/>
            <a:srcRect/>
            <a:stretch>
              <a:fillRect/>
            </a:stretch>
          </p:blipFill>
          <p:spPr bwMode="auto">
            <a:xfrm>
              <a:off x="683568" y="3339504"/>
              <a:ext cx="936104" cy="895985"/>
            </a:xfrm>
            <a:prstGeom prst="rect">
              <a:avLst/>
            </a:prstGeom>
            <a:noFill/>
          </p:spPr>
        </p:pic>
      </p:grpSp>
      <p:grpSp>
        <p:nvGrpSpPr>
          <p:cNvPr id="27" name="Group 26"/>
          <p:cNvGrpSpPr/>
          <p:nvPr/>
        </p:nvGrpSpPr>
        <p:grpSpPr>
          <a:xfrm>
            <a:off x="453896" y="4235490"/>
            <a:ext cx="1444752" cy="964907"/>
            <a:chOff x="453896" y="4235490"/>
            <a:chExt cx="1444752" cy="964907"/>
          </a:xfrm>
        </p:grpSpPr>
        <p:sp>
          <p:nvSpPr>
            <p:cNvPr id="32" name="Rectangle 31">
              <a:hlinkClick r:id="rId4"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2" descr="C:\Documents and Settings\Feldy\My Documents\Downloads\windows8_icons\Compter_Hardware\notebook\notebook-512_.png"/>
            <p:cNvPicPr>
              <a:picLocks noChangeAspect="1" noChangeArrowheads="1"/>
            </p:cNvPicPr>
            <p:nvPr/>
          </p:nvPicPr>
          <p:blipFill>
            <a:blip r:embed="rId5"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31" name="Rectangle 30">
              <a:hlinkClick r:id="rId6"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5"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55576" y="5269319"/>
              <a:ext cx="864096" cy="827063"/>
            </a:xfrm>
            <a:prstGeom prst="rect">
              <a:avLst/>
            </a:prstGeom>
            <a:noFill/>
          </p:spPr>
        </p:pic>
      </p:grpSp>
      <p:grpSp>
        <p:nvGrpSpPr>
          <p:cNvPr id="22" name="Group 21"/>
          <p:cNvGrpSpPr/>
          <p:nvPr/>
        </p:nvGrpSpPr>
        <p:grpSpPr>
          <a:xfrm>
            <a:off x="453896" y="1340768"/>
            <a:ext cx="1440160" cy="936104"/>
            <a:chOff x="453896" y="1340768"/>
            <a:chExt cx="1440160" cy="936104"/>
          </a:xfrm>
        </p:grpSpPr>
        <p:sp>
          <p:nvSpPr>
            <p:cNvPr id="16" name="Rectangle 15">
              <a:hlinkClick r:id="rId8"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7" descr="C:\Program Files (x86)\Microsoft Office\MEDIA\CAGCAT10\j0187423.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17" name="Picture 11" descr="C:\Program Files (x86)\Microsoft Office\MEDIA\CAGCAT10\j0199549.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Freeform 5">
            <a:hlinkClick r:id="rId11"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5" name="Group 24"/>
          <p:cNvGrpSpPr/>
          <p:nvPr/>
        </p:nvGrpSpPr>
        <p:grpSpPr>
          <a:xfrm>
            <a:off x="453896" y="2276873"/>
            <a:ext cx="1440160" cy="993710"/>
            <a:chOff x="453896" y="2276873"/>
            <a:chExt cx="1440160" cy="993710"/>
          </a:xfrm>
        </p:grpSpPr>
        <p:sp>
          <p:nvSpPr>
            <p:cNvPr id="20" name="Rectangle 19">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1"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TextBox 22"/>
          <p:cNvSpPr txBox="1"/>
          <p:nvPr/>
        </p:nvSpPr>
        <p:spPr>
          <a:xfrm>
            <a:off x="1979712" y="1412776"/>
            <a:ext cx="6624736" cy="3970318"/>
          </a:xfrm>
          <a:prstGeom prst="rect">
            <a:avLst/>
          </a:prstGeom>
          <a:noFill/>
        </p:spPr>
        <p:txBody>
          <a:bodyPr wrap="square" rtlCol="0">
            <a:spAutoFit/>
          </a:bodyPr>
          <a:lstStyle/>
          <a:p>
            <a:r>
              <a:rPr lang="en-US" sz="2100" dirty="0" smtClean="0">
                <a:solidFill>
                  <a:srgbClr val="0B3261"/>
                </a:solidFill>
              </a:rPr>
              <a:t>	</a:t>
            </a:r>
            <a:r>
              <a:rPr lang="id-ID" sz="2100" dirty="0" smtClean="0">
                <a:solidFill>
                  <a:srgbClr val="0B3261"/>
                </a:solidFill>
              </a:rPr>
              <a:t>Pada </a:t>
            </a:r>
            <a:r>
              <a:rPr lang="id-ID" sz="2100" dirty="0" smtClean="0">
                <a:solidFill>
                  <a:srgbClr val="0B3261"/>
                </a:solidFill>
              </a:rPr>
              <a:t>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sz="2100" dirty="0" smtClean="0">
              <a:solidFill>
                <a:srgbClr val="0B3261"/>
              </a:solidFill>
            </a:endParaRPr>
          </a:p>
          <a:p>
            <a:r>
              <a:rPr lang="en-US" sz="2100" dirty="0" smtClean="0">
                <a:solidFill>
                  <a:srgbClr val="0B3261"/>
                </a:solidFill>
              </a:rPr>
              <a:t>	</a:t>
            </a:r>
            <a:r>
              <a:rPr lang="id-ID" sz="2100" dirty="0" smtClean="0">
                <a:solidFill>
                  <a:srgbClr val="0B3261"/>
                </a:solidFill>
              </a:rPr>
              <a:t>Adapun </a:t>
            </a:r>
            <a:r>
              <a:rPr lang="id-ID" sz="2100" dirty="0" smtClean="0">
                <a:solidFill>
                  <a:srgbClr val="0B3261"/>
                </a:solidFill>
              </a:rPr>
              <a:t>item pekerjaan yang tidak terlupakan adalah mencatat secara manual pengukuran pemakaian gas pelanggan secara berkala (1 Bulan) untuk selanjutnya dijadikan acuan penagihan (Billing) pemakaian gas pelanggan tersebut.</a:t>
            </a:r>
            <a:endParaRPr lang="id-ID" sz="2100" dirty="0" smtClean="0">
              <a:solidFill>
                <a:srgbClr val="0B3261"/>
              </a:solidFill>
            </a:endParaRPr>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200" fill="hold"/>
                                        <p:tgtEl>
                                          <p:spTgt spid="23"/>
                                        </p:tgtEl>
                                        <p:attrNameLst>
                                          <p:attrName>ppt_x</p:attrName>
                                        </p:attrNameLst>
                                      </p:cBhvr>
                                      <p:tavLst>
                                        <p:tav tm="0">
                                          <p:val>
                                            <p:strVal val="#ppt_x"/>
                                          </p:val>
                                        </p:tav>
                                        <p:tav tm="100000">
                                          <p:val>
                                            <p:strVal val="#ppt_x"/>
                                          </p:val>
                                        </p:tav>
                                      </p:tavLst>
                                    </p:anim>
                                    <p:anim calcmode="lin" valueType="num">
                                      <p:cBhvr additive="base">
                                        <p:cTn id="8" dur="2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kedua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ketiga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keempat</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a:t>
            </a:r>
            <a:r>
              <a:rPr lang="en-GB" dirty="0" err="1" smtClean="0"/>
              <a:t>lima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TotalTime>
  <Words>328</Words>
  <Application>Microsoft Office PowerPoint</Application>
  <PresentationFormat>On-screen Show (4:3)</PresentationFormat>
  <Paragraphs>185</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Worksheet</vt:lpstr>
      <vt:lpstr>Penyediaan Data Pemakaian Gas Pelanggan</vt:lpstr>
      <vt:lpstr>Anggota kelompok</vt:lpstr>
      <vt:lpstr>A. Pengenalan &amp; Tujuan</vt:lpstr>
      <vt:lpstr>Our workflow</vt:lpstr>
      <vt:lpstr>Alur pertama</vt:lpstr>
      <vt:lpstr>Alur kedua</vt:lpstr>
      <vt:lpstr>Alur ketiga</vt:lpstr>
      <vt:lpstr>Alur keempat</vt:lpstr>
      <vt:lpstr>Alur kelima</vt:lpstr>
      <vt:lpstr>Our values</vt:lpstr>
      <vt:lpstr>Our results</vt:lpstr>
      <vt:lpstr>Sample chart</vt:lpstr>
      <vt:lpstr>Table of results</vt:lpstr>
      <vt:lpstr>Ask the expert slide</vt:lpstr>
      <vt:lpstr>Comparison</vt:lpstr>
      <vt:lpstr>Tag Cloud</vt:lpstr>
      <vt:lpstr>Video Slide</vt:lpstr>
      <vt:lpstr>Timeline</vt:lpstr>
      <vt:lpstr>Sample icons</vt:lpstr>
      <vt:lpstr>Social media icons:</vt:lpstr>
      <vt:lpstr>Other icons:</vt:lpstr>
      <vt:lpstr>Questions</vt:lpstr>
      <vt:lpstr>Who am I?</vt:lpstr>
      <vt:lpstr>Skills:</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Rizky</cp:lastModifiedBy>
  <cp:revision>55</cp:revision>
  <dcterms:created xsi:type="dcterms:W3CDTF">2013-06-03T12:57:42Z</dcterms:created>
  <dcterms:modified xsi:type="dcterms:W3CDTF">2013-06-23T17:23:24Z</dcterms:modified>
</cp:coreProperties>
</file>