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</p:sldIdLst>
  <p:sldSz cy="6858000" cx="12192000"/>
  <p:notesSz cx="6794500" cy="9931400"/>
  <p:embeddedFontLst>
    <p:embeddedFont>
      <p:font typeface="Source Sans Pro Light"/>
      <p:regular r:id="rId7"/>
      <p:bold r:id="rId8"/>
      <p:italic r:id="rId9"/>
      <p:boldItalic r:id="rId10"/>
    </p:embeddedFont>
    <p:embeddedFont>
      <p:font typeface="Source Sans Pro Black"/>
      <p:bold r:id="rId11"/>
      <p:boldItalic r:id="rId12"/>
    </p:embeddedFont>
    <p:embeddedFont>
      <p:font typeface="Source Sans Pro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2220">
          <p15:clr>
            <a:srgbClr val="A4A3A4"/>
          </p15:clr>
        </p15:guide>
        <p15:guide id="3" pos="3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220" orient="horz"/>
        <p:guide pos="385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font" Target="fonts/SourceSansProBlack-bold.fntdata"/><Relationship Id="rId10" Type="http://schemas.openxmlformats.org/officeDocument/2006/relationships/font" Target="fonts/SourceSansProLight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SansPro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SansProLight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font" Target="fonts/SourceSansProLight-regular.fntdata"/><Relationship Id="rId8" Type="http://schemas.openxmlformats.org/officeDocument/2006/relationships/font" Target="fonts/SourceSansPr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4283" cy="4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645" y="0"/>
            <a:ext cx="2944283" cy="4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0688" y="1243013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9487"/>
            <a:ext cx="5435600" cy="39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33108"/>
            <a:ext cx="2944283" cy="498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645" y="9433108"/>
            <a:ext cx="2944283" cy="498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7b49ea5a_0_433:notes"/>
          <p:cNvSpPr/>
          <p:nvPr>
            <p:ph idx="2" type="sldImg"/>
          </p:nvPr>
        </p:nvSpPr>
        <p:spPr>
          <a:xfrm>
            <a:off x="679450" y="1241425"/>
            <a:ext cx="5435700" cy="335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df7b49ea5a_0_433:notes"/>
          <p:cNvSpPr txBox="1"/>
          <p:nvPr>
            <p:ph idx="1" type="body"/>
          </p:nvPr>
        </p:nvSpPr>
        <p:spPr>
          <a:xfrm>
            <a:off x="679450" y="4779486"/>
            <a:ext cx="5435700" cy="3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df7b49ea5a_0_433:notes"/>
          <p:cNvSpPr txBox="1"/>
          <p:nvPr>
            <p:ph idx="12" type="sldNum"/>
          </p:nvPr>
        </p:nvSpPr>
        <p:spPr>
          <a:xfrm>
            <a:off x="3848644" y="9433107"/>
            <a:ext cx="294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495301" y="189526"/>
            <a:ext cx="11099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</a:pPr>
            <a:r>
              <a:t/>
            </a:r>
            <a:endParaRPr b="0" baseline="3000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609600" y="274639"/>
            <a:ext cx="10972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609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737600" y="6356351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ner photo">
  <p:cSld name="Corner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477906" y="0"/>
            <a:ext cx="6714000" cy="44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  <a:defRPr b="0" i="1" sz="40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330807" y="4722585"/>
            <a:ext cx="656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3" type="body"/>
          </p:nvPr>
        </p:nvSpPr>
        <p:spPr>
          <a:xfrm>
            <a:off x="5330807" y="5752957"/>
            <a:ext cx="6561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3"/>
          <p:cNvSpPr txBox="1"/>
          <p:nvPr/>
        </p:nvSpPr>
        <p:spPr>
          <a:xfrm>
            <a:off x="181300" y="6367950"/>
            <a:ext cx="18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#RecodeTheWorld</a:t>
            </a: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ta slide">
  <p:cSld name="Data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>
            <p:ph idx="2" type="pic"/>
          </p:nvPr>
        </p:nvSpPr>
        <p:spPr>
          <a:xfrm>
            <a:off x="7344229" y="0"/>
            <a:ext cx="4847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00050" y="6319000"/>
            <a:ext cx="23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#RecodeTheWorld</a:t>
            </a: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 photo">
  <p:cSld name="Left side phot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  <a:defRPr b="0" i="1" sz="40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ner photo">
  <p:cSld name="1_Corner photo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191912" y="0"/>
            <a:ext cx="3589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26;p7"/>
          <p:cNvSpPr/>
          <p:nvPr/>
        </p:nvSpPr>
        <p:spPr>
          <a:xfrm>
            <a:off x="3781778" y="0"/>
            <a:ext cx="8410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351250" y="6397550"/>
            <a:ext cx="18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#RecodeTheWorld</a:t>
            </a:r>
            <a:endParaRPr b="1"/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25138" l="0" r="0" t="0"/>
          <a:stretch/>
        </p:blipFill>
        <p:spPr>
          <a:xfrm>
            <a:off x="11082785" y="190850"/>
            <a:ext cx="839689" cy="8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rner photo">
  <p:cSld name="2_Corner photo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 flipH="1">
            <a:off x="8410288" y="0"/>
            <a:ext cx="3589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0" y="0"/>
            <a:ext cx="8410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 flipH="1">
            <a:off x="11521874" y="6382206"/>
            <a:ext cx="35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8"/>
          <p:cNvSpPr/>
          <p:nvPr/>
        </p:nvSpPr>
        <p:spPr>
          <a:xfrm flipH="1">
            <a:off x="10935138" y="6382206"/>
            <a:ext cx="55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</a:t>
            </a:r>
            <a:r>
              <a:rPr b="1" lang="en-US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endParaRPr b="1" sz="1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ffee break">
  <p:cSld name="Coffee brea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  <a:defRPr b="0" i="1" sz="40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86777" y="6382206"/>
            <a:ext cx="35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300038" y="6382206"/>
            <a:ext cx="55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</a:t>
            </a:r>
            <a:r>
              <a:rPr b="1" lang="en-US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endParaRPr b="1" sz="1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25138" l="0" r="0" t="0"/>
          <a:stretch/>
        </p:blipFill>
        <p:spPr>
          <a:xfrm>
            <a:off x="11082785" y="190850"/>
            <a:ext cx="839689" cy="8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  <a:defRPr b="0" i="1" sz="40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86777" y="6382206"/>
            <a:ext cx="35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0"/>
          <p:cNvSpPr/>
          <p:nvPr/>
        </p:nvSpPr>
        <p:spPr>
          <a:xfrm>
            <a:off x="300038" y="6382206"/>
            <a:ext cx="55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</a:t>
            </a:r>
            <a:r>
              <a:rPr b="1" lang="en-US" sz="1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endParaRPr b="1" sz="1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4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2"/>
          <p:cNvCxnSpPr/>
          <p:nvPr/>
        </p:nvCxnSpPr>
        <p:spPr>
          <a:xfrm>
            <a:off x="2626475" y="1278480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12"/>
          <p:cNvSpPr txBox="1"/>
          <p:nvPr/>
        </p:nvSpPr>
        <p:spPr>
          <a:xfrm>
            <a:off x="393678" y="260350"/>
            <a:ext cx="320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More </a:t>
            </a:r>
            <a:r>
              <a:rPr b="1" lang="en-US" sz="3600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Concept X</a:t>
            </a:r>
            <a:endParaRPr b="1" i="0" sz="3600" cap="none">
              <a:solidFill>
                <a:schemeClr val="dk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393678" y="858776"/>
            <a:ext cx="32067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Let’s look at XY</a:t>
            </a:r>
            <a:endParaRPr i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393700" y="1969161"/>
            <a:ext cx="32076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Source Sans Pro Light"/>
              <a:buNone/>
            </a:pPr>
            <a:r>
              <a:rPr lang="en-US">
                <a:solidFill>
                  <a:schemeClr val="dk1"/>
                </a:solidFill>
              </a:rPr>
              <a:t>XY can actually be used for 1-2-3 and is powerful with this and that</a:t>
            </a:r>
            <a:endParaRPr i="0" sz="1400">
              <a:solidFill>
                <a:schemeClr val="dk1"/>
              </a:solidFill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194550" y="12150"/>
            <a:ext cx="1199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394523" y="1130850"/>
            <a:ext cx="11715600" cy="5678400"/>
          </a:xfrm>
          <a:prstGeom prst="rect">
            <a:avLst/>
          </a:prstGeom>
          <a:solidFill>
            <a:srgbClr val="E0F2FB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393675" y="1130850"/>
            <a:ext cx="2343000" cy="3924900"/>
          </a:xfrm>
          <a:prstGeom prst="rect">
            <a:avLst/>
          </a:prstGeom>
          <a:solidFill>
            <a:srgbClr val="F3F3F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2736797" y="1130850"/>
            <a:ext cx="2343000" cy="1976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5081603" y="1130850"/>
            <a:ext cx="2343000" cy="3924900"/>
          </a:xfrm>
          <a:prstGeom prst="rect">
            <a:avLst/>
          </a:prstGeom>
          <a:solidFill>
            <a:srgbClr val="F3F3F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9767848" y="1130850"/>
            <a:ext cx="2343000" cy="3924900"/>
          </a:xfrm>
          <a:prstGeom prst="rect">
            <a:avLst/>
          </a:prstGeom>
          <a:solidFill>
            <a:srgbClr val="F3F3F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2736797" y="3107200"/>
            <a:ext cx="2343000" cy="1948500"/>
          </a:xfrm>
          <a:prstGeom prst="rect">
            <a:avLst/>
          </a:prstGeom>
          <a:solidFill>
            <a:srgbClr val="F3F3F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2"/>
          <p:cNvSpPr/>
          <p:nvPr/>
        </p:nvSpPr>
        <p:spPr>
          <a:xfrm>
            <a:off x="7425784" y="1130850"/>
            <a:ext cx="2343000" cy="1976100"/>
          </a:xfrm>
          <a:prstGeom prst="rect">
            <a:avLst/>
          </a:prstGeom>
          <a:solidFill>
            <a:srgbClr val="F3F3F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7425784" y="3107200"/>
            <a:ext cx="2343000" cy="194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93675" y="5055713"/>
            <a:ext cx="5858700" cy="175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6251475" y="5055713"/>
            <a:ext cx="5858700" cy="1753500"/>
          </a:xfrm>
          <a:prstGeom prst="rect">
            <a:avLst/>
          </a:prstGeom>
          <a:solidFill>
            <a:srgbClr val="F3F3F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73496" y="1260725"/>
            <a:ext cx="1505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cap="none" strike="noStrike">
                <a:solidFill>
                  <a:schemeClr val="dk1"/>
                </a:solidFill>
              </a:rPr>
              <a:t>Key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Partners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2916631" y="1260722"/>
            <a:ext cx="11694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Key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Activities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5248566" y="1260722"/>
            <a:ext cx="14295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Value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Proposition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7570328" y="1260722"/>
            <a:ext cx="16758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Customer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Relationships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9914700" y="1260722"/>
            <a:ext cx="13338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Customer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Segments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901611" y="3249490"/>
            <a:ext cx="1374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Key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Resources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7571579" y="3216087"/>
            <a:ext cx="123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Channels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557239" y="5202112"/>
            <a:ext cx="1771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Cost Structure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6410336" y="5202112"/>
            <a:ext cx="2169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Revenue Streams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77" name="Google Shape;77;p12"/>
          <p:cNvGrpSpPr/>
          <p:nvPr/>
        </p:nvGrpSpPr>
        <p:grpSpPr>
          <a:xfrm>
            <a:off x="2184568" y="1381373"/>
            <a:ext cx="329371" cy="358165"/>
            <a:chOff x="5884863" y="0"/>
            <a:chExt cx="506413" cy="536576"/>
          </a:xfrm>
        </p:grpSpPr>
        <p:sp>
          <p:nvSpPr>
            <p:cNvPr id="78" name="Google Shape;78;p12"/>
            <p:cNvSpPr/>
            <p:nvPr/>
          </p:nvSpPr>
          <p:spPr>
            <a:xfrm>
              <a:off x="6057901" y="0"/>
              <a:ext cx="333375" cy="371475"/>
            </a:xfrm>
            <a:custGeom>
              <a:rect b="b" l="l" r="r" t="t"/>
              <a:pathLst>
                <a:path extrusionOk="0" h="234" w="210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5884863" y="166688"/>
              <a:ext cx="331788" cy="369888"/>
            </a:xfrm>
            <a:custGeom>
              <a:rect b="b" l="l" r="r" t="t"/>
              <a:pathLst>
                <a:path extrusionOk="0" h="233" w="209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12"/>
          <p:cNvSpPr/>
          <p:nvPr/>
        </p:nvSpPr>
        <p:spPr>
          <a:xfrm>
            <a:off x="6873149" y="1381373"/>
            <a:ext cx="347941" cy="352894"/>
          </a:xfrm>
          <a:custGeom>
            <a:rect b="b" l="l" r="r" t="t"/>
            <a:pathLst>
              <a:path extrusionOk="0" h="333" w="337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9241304" y="1381373"/>
            <a:ext cx="341745" cy="300966"/>
          </a:xfrm>
          <a:custGeom>
            <a:rect b="b" l="l" r="r" t="t"/>
            <a:pathLst>
              <a:path extrusionOk="0" h="284" w="331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2"/>
          <p:cNvGrpSpPr/>
          <p:nvPr/>
        </p:nvGrpSpPr>
        <p:grpSpPr>
          <a:xfrm>
            <a:off x="4408545" y="3339109"/>
            <a:ext cx="491475" cy="368760"/>
            <a:chOff x="5715001" y="3627438"/>
            <a:chExt cx="755650" cy="552450"/>
          </a:xfrm>
        </p:grpSpPr>
        <p:sp>
          <p:nvSpPr>
            <p:cNvPr id="83" name="Google Shape;83;p12"/>
            <p:cNvSpPr/>
            <p:nvPr/>
          </p:nvSpPr>
          <p:spPr>
            <a:xfrm>
              <a:off x="6283326" y="3627438"/>
              <a:ext cx="161925" cy="61913"/>
            </a:xfrm>
            <a:custGeom>
              <a:rect b="b" l="l" r="r" t="t"/>
              <a:pathLst>
                <a:path extrusionOk="0" h="39" w="102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6122988" y="3689350"/>
              <a:ext cx="158750" cy="63500"/>
            </a:xfrm>
            <a:custGeom>
              <a:rect b="b" l="l" r="r" t="t"/>
              <a:pathLst>
                <a:path extrusionOk="0" h="40" w="10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6062663" y="3705225"/>
              <a:ext cx="407988" cy="444500"/>
            </a:xfrm>
            <a:custGeom>
              <a:rect b="b" l="l" r="r" t="t"/>
              <a:pathLst>
                <a:path extrusionOk="0" h="280" w="257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5965826" y="3627438"/>
              <a:ext cx="158750" cy="61913"/>
            </a:xfrm>
            <a:custGeom>
              <a:rect b="b" l="l" r="r" t="t"/>
              <a:pathLst>
                <a:path extrusionOk="0" h="39" w="100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5715001" y="3843338"/>
              <a:ext cx="393700" cy="336550"/>
            </a:xfrm>
            <a:custGeom>
              <a:rect b="b" l="l" r="r" t="t"/>
              <a:pathLst>
                <a:path extrusionOk="0" h="212" w="248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2"/>
          <p:cNvSpPr/>
          <p:nvPr/>
        </p:nvSpPr>
        <p:spPr>
          <a:xfrm>
            <a:off x="9196243" y="3308473"/>
            <a:ext cx="411955" cy="295669"/>
          </a:xfrm>
          <a:custGeom>
            <a:rect b="b" l="l" r="r" t="t"/>
            <a:pathLst>
              <a:path extrusionOk="0" h="279" w="39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2"/>
          <p:cNvGrpSpPr/>
          <p:nvPr/>
        </p:nvGrpSpPr>
        <p:grpSpPr>
          <a:xfrm>
            <a:off x="5682971" y="5305947"/>
            <a:ext cx="353118" cy="417505"/>
            <a:chOff x="5773738" y="5307013"/>
            <a:chExt cx="542925" cy="625475"/>
          </a:xfrm>
        </p:grpSpPr>
        <p:sp>
          <p:nvSpPr>
            <p:cNvPr id="90" name="Google Shape;90;p12"/>
            <p:cNvSpPr/>
            <p:nvPr/>
          </p:nvSpPr>
          <p:spPr>
            <a:xfrm>
              <a:off x="5773738" y="5307013"/>
              <a:ext cx="501650" cy="355600"/>
            </a:xfrm>
            <a:custGeom>
              <a:rect b="b" l="l" r="r" t="t"/>
              <a:pathLst>
                <a:path extrusionOk="0" h="224" w="316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5815013" y="5430838"/>
              <a:ext cx="501650" cy="501650"/>
            </a:xfrm>
            <a:custGeom>
              <a:rect b="b" l="l" r="r" t="t"/>
              <a:pathLst>
                <a:path extrusionOk="0" h="316" w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4561305" y="1384282"/>
            <a:ext cx="321066" cy="331333"/>
            <a:chOff x="2917825" y="3073401"/>
            <a:chExt cx="920750" cy="925513"/>
          </a:xfrm>
        </p:grpSpPr>
        <p:sp>
          <p:nvSpPr>
            <p:cNvPr id="93" name="Google Shape;93;p12"/>
            <p:cNvSpPr/>
            <p:nvPr/>
          </p:nvSpPr>
          <p:spPr>
            <a:xfrm>
              <a:off x="2917825" y="3073401"/>
              <a:ext cx="920750" cy="925513"/>
            </a:xfrm>
            <a:custGeom>
              <a:rect b="b" l="l" r="r" t="t"/>
              <a:pathLst>
                <a:path extrusionOk="0" h="583" w="580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084513" y="3319715"/>
              <a:ext cx="584200" cy="457200"/>
            </a:xfrm>
            <a:custGeom>
              <a:rect b="b" l="l" r="r" t="t"/>
              <a:pathLst>
                <a:path extrusionOk="0" h="288" w="36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>
            <a:off x="11439220" y="1429388"/>
            <a:ext cx="452565" cy="257359"/>
            <a:chOff x="5961063" y="2919413"/>
            <a:chExt cx="1744662" cy="966788"/>
          </a:xfrm>
        </p:grpSpPr>
        <p:sp>
          <p:nvSpPr>
            <p:cNvPr id="96" name="Google Shape;96;p12"/>
            <p:cNvSpPr/>
            <p:nvPr/>
          </p:nvSpPr>
          <p:spPr>
            <a:xfrm>
              <a:off x="6635750" y="2971801"/>
              <a:ext cx="401638" cy="454025"/>
            </a:xfrm>
            <a:custGeom>
              <a:rect b="b" l="l" r="r" t="t"/>
              <a:pathLst>
                <a:path extrusionOk="0" h="286" w="253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7161213" y="2919413"/>
              <a:ext cx="334963" cy="379413"/>
            </a:xfrm>
            <a:custGeom>
              <a:rect b="b" l="l" r="r" t="t"/>
              <a:pathLst>
                <a:path extrusionOk="0" h="239" w="211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6173788" y="2919413"/>
              <a:ext cx="336550" cy="379413"/>
            </a:xfrm>
            <a:custGeom>
              <a:rect b="b" l="l" r="r" t="t"/>
              <a:pathLst>
                <a:path extrusionOk="0" h="239" w="212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5961063" y="3308351"/>
              <a:ext cx="674688" cy="355600"/>
            </a:xfrm>
            <a:custGeom>
              <a:rect b="b" l="l" r="r" t="t"/>
              <a:pathLst>
                <a:path extrusionOk="0" h="224" w="425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6383338" y="3449638"/>
              <a:ext cx="900113" cy="436563"/>
            </a:xfrm>
            <a:custGeom>
              <a:rect b="b" l="l" r="r" t="t"/>
              <a:pathLst>
                <a:path extrusionOk="0" h="275" w="567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7038975" y="3311526"/>
              <a:ext cx="666750" cy="354013"/>
            </a:xfrm>
            <a:custGeom>
              <a:rect b="b" l="l" r="r" t="t"/>
              <a:pathLst>
                <a:path extrusionOk="0" h="223" w="420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2"/>
          <p:cNvSpPr/>
          <p:nvPr/>
        </p:nvSpPr>
        <p:spPr>
          <a:xfrm>
            <a:off x="11537818" y="5275402"/>
            <a:ext cx="308708" cy="417539"/>
          </a:xfrm>
          <a:custGeom>
            <a:rect b="b" l="l" r="r" t="t"/>
            <a:pathLst>
              <a:path extrusionOk="0" h="394" w="299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524175" y="1955837"/>
            <a:ext cx="2079300" cy="28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NCDev Ecosystem (to help with reach to target group Y)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Superstore X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2824647" y="1928706"/>
            <a:ext cx="21690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Production of products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Customer engagements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5213125" y="1969150"/>
            <a:ext cx="2079300" cy="29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Buy 3 and get 1 free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We use material of top shayela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Free biodegradable and reusable bag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3">
            <a:alphaModFix/>
          </a:blip>
          <a:srcRect b="25138" l="0" r="0" t="0"/>
          <a:stretch/>
        </p:blipFill>
        <p:spPr>
          <a:xfrm>
            <a:off x="11082785" y="190850"/>
            <a:ext cx="839689" cy="8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 txBox="1"/>
          <p:nvPr/>
        </p:nvSpPr>
        <p:spPr>
          <a:xfrm>
            <a:off x="2824650" y="3809601"/>
            <a:ext cx="21690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Up to 6 staff members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CNC cutter machines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6 computers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573500" y="5606800"/>
            <a:ext cx="49590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R100 000 on furniture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R18 000 for website hosting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X </a:t>
            </a:r>
            <a:r>
              <a:rPr lang="en-US" sz="1200">
                <a:solidFill>
                  <a:srgbClr val="FF0000"/>
                </a:solidFill>
              </a:rPr>
              <a:t>amount</a:t>
            </a:r>
            <a:r>
              <a:rPr lang="en-US" sz="1200">
                <a:solidFill>
                  <a:srgbClr val="FF0000"/>
                </a:solidFill>
              </a:rPr>
              <a:t> on salaries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6576988" y="5606800"/>
            <a:ext cx="48621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Direct sales of the product to customers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Monthly service fee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Direct and Native Advertising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7511725" y="1859201"/>
            <a:ext cx="21690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Money newsletter to inform customers on new products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Feedback loop through surveys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9847450" y="1845127"/>
            <a:ext cx="21690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Local Government’s art departments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People who earn between R3 500 to R9 000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Students moving into new residence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7511725" y="3671827"/>
            <a:ext cx="21690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Social media campaign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Place product on </a:t>
            </a:r>
            <a:r>
              <a:rPr lang="en-US" sz="1200">
                <a:solidFill>
                  <a:srgbClr val="FF0000"/>
                </a:solidFill>
              </a:rPr>
              <a:t>marketplace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>
                <a:solidFill>
                  <a:srgbClr val="FF0000"/>
                </a:solidFill>
              </a:rPr>
              <a:t>App Store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394525" y="60800"/>
            <a:ext cx="10488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Business Model Canvas for team: </a:t>
            </a:r>
            <a:r>
              <a:rPr b="1" lang="en-US" sz="1300">
                <a:solidFill>
                  <a:srgbClr val="FF0000"/>
                </a:solidFill>
              </a:rPr>
              <a:t>Name of the team</a:t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 Name: </a:t>
            </a:r>
            <a:r>
              <a:rPr lang="en-US" sz="1100">
                <a:solidFill>
                  <a:srgbClr val="FF0000"/>
                </a:solidFill>
              </a:rPr>
              <a:t>Name of the app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Replace </a:t>
            </a:r>
            <a:r>
              <a:rPr lang="en-US" sz="1100">
                <a:solidFill>
                  <a:srgbClr val="FF0000"/>
                </a:solidFill>
              </a:rPr>
              <a:t>red text </a:t>
            </a:r>
            <a:r>
              <a:rPr lang="en-US" sz="1100"/>
              <a:t>with your own and make it black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Kotio">
      <a:dk1>
        <a:srgbClr val="262626"/>
      </a:dk1>
      <a:lt1>
        <a:srgbClr val="FFFFFF"/>
      </a:lt1>
      <a:dk2>
        <a:srgbClr val="BFBFBF"/>
      </a:dk2>
      <a:lt2>
        <a:srgbClr val="E7E6E6"/>
      </a:lt2>
      <a:accent1>
        <a:srgbClr val="FFC000"/>
      </a:accent1>
      <a:accent2>
        <a:srgbClr val="0C0C0C"/>
      </a:accent2>
      <a:accent3>
        <a:srgbClr val="262626"/>
      </a:accent3>
      <a:accent4>
        <a:srgbClr val="3F3F3F"/>
      </a:accent4>
      <a:accent5>
        <a:srgbClr val="595959"/>
      </a:accent5>
      <a:accent6>
        <a:srgbClr val="7F7F7F"/>
      </a:accent6>
      <a:hlink>
        <a:srgbClr val="FFC000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