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2" r:id="rId7"/>
    <p:sldId id="268" r:id="rId8"/>
    <p:sldId id="267" r:id="rId9"/>
    <p:sldId id="269" r:id="rId10"/>
    <p:sldId id="270" r:id="rId11"/>
    <p:sldId id="25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70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1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3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3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1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9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782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0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151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2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2D6F-F570-456D-AAAB-801AF796FEAA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C1CC-09EF-44B8-9FF1-ED4ADD0986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4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Linguística Computacional: Desafios para as Línguas Moçambicanas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03632"/>
          </a:xfrm>
        </p:spPr>
        <p:txBody>
          <a:bodyPr>
            <a:normAutofit fontScale="62500" lnSpcReduction="20000"/>
          </a:bodyPr>
          <a:lstStyle/>
          <a:p>
            <a:r>
              <a:rPr lang="pt-PT" sz="4000" b="1" dirty="0"/>
              <a:t>Felermino Ali</a:t>
            </a:r>
          </a:p>
          <a:p>
            <a:r>
              <a:rPr lang="pt-BR" sz="4000" b="1" i="1" dirty="0">
                <a:solidFill>
                  <a:srgbClr val="242021"/>
                </a:solidFill>
                <a:effectLst/>
                <a:latin typeface="GillSans-LightItalic"/>
              </a:rPr>
              <a:t>Contacto: felermino.ali@unilurio.ac.mz</a:t>
            </a:r>
          </a:p>
          <a:p>
            <a:endParaRPr lang="pt-PT" dirty="0"/>
          </a:p>
          <a:p>
            <a:r>
              <a:rPr lang="pt-BR" dirty="0"/>
              <a:t>Universidade Lúrio</a:t>
            </a:r>
          </a:p>
          <a:p>
            <a:r>
              <a:rPr lang="pt-BR" dirty="0"/>
              <a:t>Laboratório de Inteligência Artificial e Computação</a:t>
            </a:r>
          </a:p>
          <a:p>
            <a:r>
              <a:rPr lang="pt-BR" dirty="0"/>
              <a:t>Centro de Linguística da Universidade do Porto (CLUP)</a:t>
            </a:r>
            <a:endParaRPr lang="pt-PT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8A39D647-3384-4C9B-8BA4-0F4719CB9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4" y="4788107"/>
            <a:ext cx="190500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C0C43A-F49B-4C33-BE7B-3E830CBFA54C}"/>
              </a:ext>
            </a:extLst>
          </p:cNvPr>
          <p:cNvSpPr txBox="1"/>
          <p:nvPr/>
        </p:nvSpPr>
        <p:spPr>
          <a:xfrm>
            <a:off x="1694915" y="574572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XIII Jornadas de Rádio Difusão</a:t>
            </a:r>
            <a:endParaRPr lang="en-US" sz="2400" dirty="0"/>
          </a:p>
        </p:txBody>
      </p:sp>
      <p:pic>
        <p:nvPicPr>
          <p:cNvPr id="1026" name="Picture 2" descr="Rádio Moçambique - Home | Facebook">
            <a:extLst>
              <a:ext uri="{FF2B5EF4-FFF2-40B4-BE49-F238E27FC236}">
                <a16:creationId xmlns:a16="http://schemas.microsoft.com/office/drawing/2014/main" id="{ED465230-DD83-4011-8153-F6C21F19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5" y="5540189"/>
            <a:ext cx="827723" cy="8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9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5607-571F-4750-BB15-21C62AD6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soluções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E541-67EA-488A-B9BA-DBDA428D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Crowdsourcing</a:t>
            </a:r>
          </a:p>
          <a:p>
            <a:r>
              <a:rPr lang="pt-PT" dirty="0"/>
              <a:t>Enriquecimento de recursos linguístico</a:t>
            </a:r>
          </a:p>
          <a:p>
            <a:r>
              <a:rPr lang="pt-PT" dirty="0"/>
              <a:t>Uso de línguas e produção de conteúdos na línguas nacionais</a:t>
            </a:r>
          </a:p>
          <a:p>
            <a:r>
              <a:rPr lang="pt-PT" dirty="0"/>
              <a:t>Disponibilidade de dados publicamente</a:t>
            </a:r>
          </a:p>
        </p:txBody>
      </p:sp>
    </p:spTree>
    <p:extLst>
      <p:ext uri="{BB962C8B-B14F-4D97-AF65-F5344CB8AC3E}">
        <p14:creationId xmlns:p14="http://schemas.microsoft.com/office/powerpoint/2010/main" val="60931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i="1" dirty="0">
              <a:solidFill>
                <a:srgbClr val="242021"/>
              </a:solidFill>
              <a:latin typeface="GillSans-LightItalic"/>
            </a:endParaRPr>
          </a:p>
          <a:p>
            <a:pPr marL="0" indent="0" algn="ctr">
              <a:buNone/>
            </a:pPr>
            <a:r>
              <a:rPr lang="pt-PT" sz="3600" b="1" dirty="0"/>
              <a:t>Obrigado, </a:t>
            </a:r>
            <a:r>
              <a:rPr lang="pt-PT" sz="3600" b="1" dirty="0" err="1"/>
              <a:t>kooxukhuru</a:t>
            </a:r>
            <a:r>
              <a:rPr lang="pt-PT" sz="3600" b="1" dirty="0"/>
              <a:t>, </a:t>
            </a:r>
            <a:r>
              <a:rPr lang="pt-PT" sz="3600" b="1" dirty="0" err="1"/>
              <a:t>Kanimambo</a:t>
            </a:r>
            <a:r>
              <a:rPr lang="pt-PT" sz="3600" b="1" dirty="0"/>
              <a:t> </a:t>
            </a:r>
            <a:endParaRPr lang="pt-BR" sz="3600" i="1" dirty="0">
              <a:solidFill>
                <a:srgbClr val="242021"/>
              </a:solidFill>
              <a:latin typeface="GillSans-LightItalic"/>
            </a:endParaRPr>
          </a:p>
          <a:p>
            <a:pPr marL="0" indent="0" algn="ctr">
              <a:buNone/>
            </a:pPr>
            <a:endParaRPr lang="pt-BR" sz="2800" b="1" i="1" dirty="0">
              <a:solidFill>
                <a:srgbClr val="242021"/>
              </a:solidFill>
              <a:effectLst/>
              <a:latin typeface="GillSans-LightItalic"/>
            </a:endParaRPr>
          </a:p>
          <a:p>
            <a:pPr marL="0" indent="0" algn="ctr">
              <a:buNone/>
            </a:pPr>
            <a:r>
              <a:rPr lang="pt-BR" i="1" dirty="0">
                <a:solidFill>
                  <a:srgbClr val="242021"/>
                </a:solidFill>
                <a:latin typeface="GillSans-LightItalic"/>
              </a:rPr>
              <a:t>“</a:t>
            </a:r>
            <a:r>
              <a:rPr lang="pt-BR" b="0" i="1" dirty="0">
                <a:solidFill>
                  <a:srgbClr val="242021"/>
                </a:solidFill>
                <a:effectLst/>
                <a:latin typeface="GillSans-LightItalic"/>
              </a:rPr>
              <a:t>A todos os moçambicanos que não perdem a esperança de um dia acederem à ciência nas suas línguas maternas.”, Ngunga e Faquir (2012)</a:t>
            </a:r>
          </a:p>
          <a:p>
            <a:pPr marL="0" indent="0" algn="ctr">
              <a:buNone/>
            </a:pPr>
            <a:endParaRPr lang="pt-BR" i="1" dirty="0">
              <a:solidFill>
                <a:srgbClr val="242021"/>
              </a:solidFill>
              <a:latin typeface="GillSans-LightItalic"/>
            </a:endParaRPr>
          </a:p>
          <a:p>
            <a:pPr marL="0" indent="0" algn="ctr">
              <a:buNone/>
            </a:pPr>
            <a:r>
              <a:rPr lang="pt-BR" i="1" dirty="0">
                <a:solidFill>
                  <a:srgbClr val="242021"/>
                </a:solidFill>
                <a:latin typeface="GillSans-LightItalic"/>
              </a:rPr>
              <a:t>Felermino Ali</a:t>
            </a:r>
          </a:p>
          <a:p>
            <a:pPr marL="0" indent="0" algn="ctr">
              <a:buNone/>
            </a:pPr>
            <a:r>
              <a:rPr lang="pt-BR" sz="2800" b="1" i="1" dirty="0">
                <a:solidFill>
                  <a:srgbClr val="242021"/>
                </a:solidFill>
                <a:effectLst/>
                <a:latin typeface="GillSans-LightItalic"/>
              </a:rPr>
              <a:t>felermino.ali@unilurio.ac.mz</a:t>
            </a:r>
            <a:endParaRPr lang="pt-BR" i="1" dirty="0">
              <a:solidFill>
                <a:srgbClr val="242021"/>
              </a:solidFill>
              <a:latin typeface="GillSans-LightItalic"/>
            </a:endParaRPr>
          </a:p>
        </p:txBody>
      </p:sp>
    </p:spTree>
    <p:extLst>
      <p:ext uri="{BB962C8B-B14F-4D97-AF65-F5344CB8AC3E}">
        <p14:creationId xmlns:p14="http://schemas.microsoft.com/office/powerpoint/2010/main" val="224616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F59C-A47D-4CD8-B8EC-0B498ECE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4BD1-DF0E-4B44-B0F3-113E1025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Definições</a:t>
            </a:r>
          </a:p>
          <a:p>
            <a:r>
              <a:rPr lang="en-US" dirty="0" err="1"/>
              <a:t>História</a:t>
            </a:r>
            <a:endParaRPr lang="en-US" dirty="0"/>
          </a:p>
          <a:p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Linguística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  <a:p>
            <a:r>
              <a:rPr lang="en-US" dirty="0" err="1"/>
              <a:t>Linguística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África</a:t>
            </a:r>
            <a:r>
              <a:rPr lang="en-US" dirty="0"/>
              <a:t> e </a:t>
            </a:r>
            <a:r>
              <a:rPr lang="en-US" dirty="0" err="1"/>
              <a:t>Moçambique</a:t>
            </a:r>
            <a:endParaRPr lang="en-US" dirty="0"/>
          </a:p>
          <a:p>
            <a:r>
              <a:rPr lang="en-US" dirty="0" err="1"/>
              <a:t>Desafios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31A9-8268-49D8-82CB-C26042E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Linguística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D4C8-ED70-4854-B028-3458C2D2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Linguística Computacional (LC) é uma área de pesquisa multidisciplinar que combina </a:t>
            </a:r>
            <a:r>
              <a:rPr lang="pt-BR" b="1" dirty="0"/>
              <a:t>Ciências de Computação</a:t>
            </a:r>
            <a:r>
              <a:rPr lang="pt-BR" dirty="0"/>
              <a:t>, </a:t>
            </a:r>
            <a:r>
              <a:rPr lang="pt-BR" b="1" dirty="0"/>
              <a:t>Inteligência Artificial</a:t>
            </a:r>
            <a:r>
              <a:rPr lang="pt-BR" dirty="0"/>
              <a:t> e </a:t>
            </a:r>
            <a:r>
              <a:rPr lang="pt-BR" b="1" dirty="0"/>
              <a:t>Linguística</a:t>
            </a:r>
            <a:r>
              <a:rPr lang="pt-BR" dirty="0"/>
              <a:t> para estudar os problemas da geração e compreensão automática de línguas humanas.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3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934D-5892-41E2-BCBF-18A64438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Inteligência Artificial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D08DB-14CA-4A4C-9F24-FB5A5099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876" y="2642616"/>
            <a:ext cx="441074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913D2577-0278-49D5-A507-CF45AD30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82" y="2901398"/>
            <a:ext cx="36576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E16-1858-4BCE-858C-0A919882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Linha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do tempo LC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9B23D3-58EF-4364-94FB-D1CC7591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8" y="2061058"/>
            <a:ext cx="11441044" cy="3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A95D-1F18-4229-85AA-7C11C056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Linguística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7597-DF21-4FAD-A380-6F573C01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Já alguma vez usou estas ferramentas?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Corrector de ortografia – teclados de telemóveis e editores de texto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Dectetor de Spam - emails 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Identificação de pessoas ou nomes mencionados em posts em redes sociais – Facebook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Motores de Busca – Google, Bing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Assistentes virtuais - Alexa, Siri, Cortana.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Parafrasear – Grammaly</a:t>
            </a: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Responder questões – Chat boxs, </a:t>
            </a:r>
          </a:p>
          <a:p>
            <a:pPr lvl="1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Detenção de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Fake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news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Tradução automática de línguas – Google Translator, DeepL</a:t>
            </a:r>
          </a:p>
        </p:txBody>
      </p:sp>
    </p:spTree>
    <p:extLst>
      <p:ext uri="{BB962C8B-B14F-4D97-AF65-F5344CB8AC3E}">
        <p14:creationId xmlns:p14="http://schemas.microsoft.com/office/powerpoint/2010/main" val="294640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45FA-E990-47F3-91AF-3EB28BEF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Linguística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África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973B-324E-42DD-9D75-F6F14FEA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2255" cy="4351338"/>
          </a:xfrm>
        </p:spPr>
        <p:txBody>
          <a:bodyPr>
            <a:normAutofit/>
          </a:bodyPr>
          <a:lstStyle/>
          <a:p>
            <a:pPr algn="just"/>
            <a:endParaRPr lang="pt-PT" dirty="0"/>
          </a:p>
          <a:p>
            <a:pPr algn="just"/>
            <a:r>
              <a:rPr lang="pt-PT" dirty="0"/>
              <a:t>Existem no mundo aproximadamente </a:t>
            </a:r>
            <a:r>
              <a:rPr lang="pt-PT" b="1" dirty="0"/>
              <a:t>7,000 línguas </a:t>
            </a:r>
            <a:r>
              <a:rPr lang="pt-PT" dirty="0"/>
              <a:t>(</a:t>
            </a:r>
            <a:r>
              <a:rPr lang="pt-PT" dirty="0" err="1"/>
              <a:t>Ethnologue</a:t>
            </a:r>
            <a:r>
              <a:rPr lang="pt-PT" dirty="0"/>
              <a:t>)</a:t>
            </a:r>
            <a:endParaRPr lang="pt-PT" b="1" dirty="0"/>
          </a:p>
          <a:p>
            <a:pPr algn="just"/>
            <a:r>
              <a:rPr lang="pt-PT" b="1" dirty="0"/>
              <a:t>30% </a:t>
            </a:r>
            <a:r>
              <a:rPr lang="pt-PT" dirty="0"/>
              <a:t>de línguas disponíveis no mundo são Africanas (</a:t>
            </a:r>
            <a:r>
              <a:rPr lang="pt-PT" dirty="0" err="1"/>
              <a:t>Ethnologue</a:t>
            </a:r>
            <a:r>
              <a:rPr lang="pt-PT" dirty="0"/>
              <a:t>)</a:t>
            </a:r>
          </a:p>
          <a:p>
            <a:pPr algn="just"/>
            <a:r>
              <a:rPr lang="pt-PT" dirty="0">
                <a:solidFill>
                  <a:srgbClr val="FF0000"/>
                </a:solidFill>
              </a:rPr>
              <a:t>Comparavelmente, pouco tem sendo feito sobre a Linguística Computacional na </a:t>
            </a:r>
            <a:r>
              <a:rPr lang="pt-PT" dirty="0" err="1">
                <a:solidFill>
                  <a:srgbClr val="FF0000"/>
                </a:solidFill>
              </a:rPr>
              <a:t>Áfria</a:t>
            </a:r>
            <a:r>
              <a:rPr lang="pt-PT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3AB03-41A0-44D9-8DB4-6D12ACF2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43" y="2372373"/>
            <a:ext cx="4484178" cy="32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1FB-0149-481E-9E55-609F0FC2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dirty="0"/>
              <a:t>Línguas Moçambicanas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AC0A-C787-45AB-BDFA-D7441C09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 dirty="0"/>
              <a:t>Moçambique tem uma grande diversidade de línguas nacionais:</a:t>
            </a:r>
          </a:p>
          <a:p>
            <a:r>
              <a:rPr lang="en-US" sz="2000" dirty="0"/>
              <a:t>Ex:</a:t>
            </a:r>
          </a:p>
          <a:p>
            <a:pPr lvl="1"/>
            <a:r>
              <a:rPr lang="en-US" sz="2000" dirty="0" err="1"/>
              <a:t>Emakhuwa</a:t>
            </a:r>
            <a:r>
              <a:rPr lang="en-US" sz="2000" dirty="0"/>
              <a:t> (8), </a:t>
            </a:r>
            <a:r>
              <a:rPr lang="en-US" sz="2000" dirty="0" err="1"/>
              <a:t>Xichangana</a:t>
            </a:r>
            <a:r>
              <a:rPr lang="en-US" sz="2000" dirty="0"/>
              <a:t> (5), </a:t>
            </a:r>
            <a:r>
              <a:rPr lang="en-US" sz="2000" dirty="0" err="1"/>
              <a:t>Cisena</a:t>
            </a:r>
            <a:r>
              <a:rPr lang="en-US" sz="2000" dirty="0"/>
              <a:t> (5), Xitsonga, </a:t>
            </a:r>
            <a:r>
              <a:rPr lang="en-US" sz="2000" dirty="0" err="1"/>
              <a:t>Elomwe</a:t>
            </a:r>
            <a:r>
              <a:rPr lang="en-US" sz="2000" dirty="0"/>
              <a:t>, </a:t>
            </a:r>
            <a:r>
              <a:rPr lang="en-US" sz="2000" dirty="0" err="1"/>
              <a:t>Cishona</a:t>
            </a:r>
            <a:r>
              <a:rPr lang="en-US" sz="2000" dirty="0"/>
              <a:t>, </a:t>
            </a:r>
            <a:r>
              <a:rPr lang="en-US" sz="2000" dirty="0" err="1"/>
              <a:t>Xirhonga</a:t>
            </a:r>
            <a:r>
              <a:rPr lang="en-US" sz="2000" dirty="0"/>
              <a:t> (4), </a:t>
            </a:r>
            <a:r>
              <a:rPr lang="en-US" sz="2000" dirty="0" err="1"/>
              <a:t>Cicopi</a:t>
            </a:r>
            <a:r>
              <a:rPr lang="en-US" sz="2000" dirty="0"/>
              <a:t> (5),</a:t>
            </a:r>
            <a:r>
              <a:rPr lang="en-US" sz="2000" dirty="0" err="1"/>
              <a:t>Ciyaawo</a:t>
            </a:r>
            <a:r>
              <a:rPr lang="en-US" sz="2000" dirty="0"/>
              <a:t>, </a:t>
            </a:r>
            <a:r>
              <a:rPr lang="en-US" sz="2000" dirty="0" err="1"/>
              <a:t>Shimakonde</a:t>
            </a:r>
            <a:r>
              <a:rPr lang="en-US" sz="2000" dirty="0"/>
              <a:t> (4), </a:t>
            </a:r>
            <a:r>
              <a:rPr lang="en-US" sz="2000" dirty="0" err="1"/>
              <a:t>Ekoti</a:t>
            </a:r>
            <a:r>
              <a:rPr lang="en-US" sz="2000" dirty="0"/>
              <a:t>, </a:t>
            </a:r>
            <a:r>
              <a:rPr lang="en-US" sz="2000" dirty="0" err="1"/>
              <a:t>Kimwani</a:t>
            </a:r>
            <a:r>
              <a:rPr lang="en-US" sz="2000" dirty="0"/>
              <a:t>, </a:t>
            </a:r>
            <a:r>
              <a:rPr lang="en-US" sz="2000" dirty="0" err="1"/>
              <a:t>Echuwabu</a:t>
            </a:r>
            <a:r>
              <a:rPr lang="en-US" sz="2000" dirty="0"/>
              <a:t> (3), </a:t>
            </a:r>
            <a:r>
              <a:rPr lang="en-US" sz="2000" dirty="0" err="1"/>
              <a:t>Cinyanja</a:t>
            </a:r>
            <a:r>
              <a:rPr lang="en-US" sz="2000" dirty="0"/>
              <a:t> (4), </a:t>
            </a:r>
            <a:r>
              <a:rPr lang="en-US" sz="2000" dirty="0" err="1"/>
              <a:t>Cindau</a:t>
            </a:r>
            <a:r>
              <a:rPr lang="en-US" sz="2000" dirty="0"/>
              <a:t> (8), </a:t>
            </a:r>
            <a:r>
              <a:rPr lang="en-US" sz="2000" dirty="0" err="1"/>
              <a:t>Ciwute</a:t>
            </a:r>
            <a:r>
              <a:rPr lang="en-US" sz="2000" dirty="0"/>
              <a:t>, </a:t>
            </a:r>
            <a:r>
              <a:rPr lang="en-US" sz="2000" dirty="0" err="1"/>
              <a:t>Cimanyika</a:t>
            </a:r>
            <a:r>
              <a:rPr lang="en-US" sz="2000" dirty="0"/>
              <a:t>, </a:t>
            </a:r>
            <a:r>
              <a:rPr lang="en-US" sz="2000" dirty="0" err="1"/>
              <a:t>Gitonga</a:t>
            </a:r>
            <a:r>
              <a:rPr lang="en-US" sz="2000" dirty="0"/>
              <a:t> (6), </a:t>
            </a:r>
            <a:r>
              <a:rPr lang="en-US" sz="2000" dirty="0" err="1"/>
              <a:t>Citshwa</a:t>
            </a:r>
            <a:r>
              <a:rPr lang="en-US" sz="2000" dirty="0"/>
              <a:t> (7), </a:t>
            </a:r>
            <a:r>
              <a:rPr lang="en-US" sz="2000" dirty="0" err="1"/>
              <a:t>Cinyungwe</a:t>
            </a:r>
            <a:endParaRPr lang="en-US" sz="2000" dirty="0"/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Chichewa, </a:t>
            </a:r>
            <a:r>
              <a:rPr lang="en-US" sz="2000" dirty="0" err="1"/>
              <a:t>Português</a:t>
            </a:r>
            <a:r>
              <a:rPr lang="en-US" sz="2000" dirty="0"/>
              <a:t>, Swahili, Swazi, Zulu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100A5-7AA8-4A8E-A4A1-F2812982E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0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921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95B-4BFB-4259-8393-110C00A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4DC5C-BFB9-49A4-B5DD-ABC50E5F2EE7}"/>
              </a:ext>
            </a:extLst>
          </p:cNvPr>
          <p:cNvSpPr txBox="1"/>
          <p:nvPr/>
        </p:nvSpPr>
        <p:spPr>
          <a:xfrm>
            <a:off x="1173707" y="1690688"/>
            <a:ext cx="10368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pt-PT" sz="3200" dirty="0"/>
              <a:t>Precisa de </a:t>
            </a:r>
            <a:r>
              <a:rPr lang="pt-PT" sz="7200" b="1" dirty="0"/>
              <a:t>muitos dados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pt-PT" sz="3200" dirty="0"/>
              <a:t>Há pouca disponibilidade de </a:t>
            </a:r>
            <a:r>
              <a:rPr lang="pt-PT" sz="3200" dirty="0" err="1"/>
              <a:t>datasets</a:t>
            </a:r>
            <a:r>
              <a:rPr lang="pt-PT" sz="3200" dirty="0"/>
              <a:t> públicos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pt-PT" sz="3200" dirty="0"/>
              <a:t>Maior parte dados destes dados são do domínio religioso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pt-PT" sz="3200" dirty="0"/>
              <a:t>As nossas línguas são muitos distantes das línguas coloniais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pt-PT" sz="3200" dirty="0"/>
              <a:t>Dados não acessíveis facilmente</a:t>
            </a:r>
          </a:p>
        </p:txBody>
      </p:sp>
    </p:spTree>
    <p:extLst>
      <p:ext uri="{BB962C8B-B14F-4D97-AF65-F5344CB8AC3E}">
        <p14:creationId xmlns:p14="http://schemas.microsoft.com/office/powerpoint/2010/main" val="3282705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394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GillSans-LightItalic</vt:lpstr>
      <vt:lpstr>Roboto</vt:lpstr>
      <vt:lpstr>Tema do Office</vt:lpstr>
      <vt:lpstr>Linguística Computacional: Desafios para as Línguas Moçambicanas</vt:lpstr>
      <vt:lpstr>Agenda</vt:lpstr>
      <vt:lpstr>Linguística Computacional</vt:lpstr>
      <vt:lpstr>Inteligência Artificial</vt:lpstr>
      <vt:lpstr>Linha do tempo LC</vt:lpstr>
      <vt:lpstr>Linguística Computacional</vt:lpstr>
      <vt:lpstr>Linguística Computacional na África</vt:lpstr>
      <vt:lpstr>Línguas Moçambicanas</vt:lpstr>
      <vt:lpstr>Desafios</vt:lpstr>
      <vt:lpstr>Algumas soluções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felermino ali</dc:creator>
  <cp:lastModifiedBy>felermino ali</cp:lastModifiedBy>
  <cp:revision>4</cp:revision>
  <dcterms:created xsi:type="dcterms:W3CDTF">2021-09-22T12:37:32Z</dcterms:created>
  <dcterms:modified xsi:type="dcterms:W3CDTF">2021-10-05T08:21:59Z</dcterms:modified>
</cp:coreProperties>
</file>