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Dosis" panose="020B0604020202020204" charset="0"/>
      <p:regular r:id="rId12"/>
      <p:bold r:id="rId13"/>
    </p:embeddedFont>
    <p:embeddedFont>
      <p:font typeface="Roboto Condensed" panose="020B0604020202020204" charset="0"/>
      <p:regular r:id="rId14"/>
      <p:bold r:id="rId15"/>
      <p:italic r:id="rId16"/>
      <p:boldItalic r:id="rId17"/>
    </p:embeddedFont>
    <p:embeddedFont>
      <p:font typeface="Nunito Sans" panose="020B0604020202020204" charset="0"/>
      <p:regular r:id="rId18"/>
      <p:bold r:id="rId19"/>
      <p:italic r:id="rId20"/>
      <p:boldItalic r:id="rId21"/>
    </p:embeddedFont>
    <p:embeddedFont>
      <p:font typeface="Montserra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f71fa33a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f71fa33a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f71fa33a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f71fa33a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átulas">
  <p:cSld name="OBJECT_1_1">
    <p:bg>
      <p:bgPr>
        <a:solidFill>
          <a:srgbClr val="21212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08100" y="122675"/>
            <a:ext cx="55122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205569" y="4875706"/>
            <a:ext cx="3036852" cy="247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0" u="none" strike="noStrike" cap="none">
                <a:solidFill>
                  <a:schemeClr val="lt1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Globant</a:t>
            </a:r>
            <a:r>
              <a:rPr lang="en" sz="80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</a:t>
            </a:r>
            <a:r>
              <a:rPr lang="en" sz="80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Proprietary | Confidential Information</a:t>
            </a:r>
            <a:endParaRPr sz="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r="88451" b="13269"/>
          <a:stretch/>
        </p:blipFill>
        <p:spPr>
          <a:xfrm>
            <a:off x="85875" y="4895676"/>
            <a:ext cx="133426" cy="22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 idx="2"/>
          </p:nvPr>
        </p:nvSpPr>
        <p:spPr>
          <a:xfrm>
            <a:off x="208100" y="981525"/>
            <a:ext cx="7416300" cy="5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8BAB42"/>
                </a:highlight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08100" y="1522425"/>
            <a:ext cx="7416300" cy="2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00" y="0"/>
            <a:ext cx="9144000" cy="46500"/>
          </a:xfrm>
          <a:prstGeom prst="rect">
            <a:avLst/>
          </a:prstGeom>
          <a:solidFill>
            <a:srgbClr val="8BAB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>
  <p:cSld name="OBJECT_1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69850"/>
            <a:ext cx="82296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39687"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1pPr>
            <a:lvl2pPr marL="39687"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2pPr>
            <a:lvl3pPr marL="39687"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3pPr>
            <a:lvl4pPr marL="39687"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4pPr>
            <a:lvl5pPr marL="39687"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5pPr>
            <a:lvl6pPr marL="496887"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6pPr>
            <a:lvl7pPr marL="954087"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7pPr>
            <a:lvl8pPr marL="1411287"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8pPr>
            <a:lvl9pPr marL="1868487"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3200">
                <a:solidFill>
                  <a:schemeClr val="dk1"/>
                </a:solidFill>
              </a:defRPr>
            </a:lvl1pPr>
            <a:lvl2pPr marL="914400" lvl="1" indent="-3175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</a:defRPr>
            </a:lvl2pPr>
            <a:lvl3pPr marL="1371600" lvl="2" indent="-3175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</a:defRPr>
            </a:lvl3pPr>
            <a:lvl4pPr marL="1828800" lvl="3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4pPr>
            <a:lvl5pPr marL="2286000" lvl="4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5pPr>
            <a:lvl6pPr marL="2743200" lvl="5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6pPr>
            <a:lvl7pPr marL="3200400" lvl="6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7pPr>
            <a:lvl8pPr marL="3657600" lvl="7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8pPr>
            <a:lvl9pPr marL="4114800" lvl="8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7466013" y="4757737"/>
            <a:ext cx="306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>
            <a:spLocks noGrp="1"/>
          </p:cNvSpPr>
          <p:nvPr>
            <p:ph type="title"/>
          </p:nvPr>
        </p:nvSpPr>
        <p:spPr>
          <a:xfrm>
            <a:off x="457200" y="69850"/>
            <a:ext cx="82296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39687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1pPr>
            <a:lvl2pPr marL="39687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2pPr>
            <a:lvl3pPr marL="39687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3pPr>
            <a:lvl4pPr marL="39687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4pPr>
            <a:lvl5pPr marL="39687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5pPr>
            <a:lvl6pPr marL="496887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6pPr>
            <a:lvl7pPr marL="954087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7pPr>
            <a:lvl8pPr marL="1411287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8pPr>
            <a:lvl9pPr marL="1868487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7466013" y="4757737"/>
            <a:ext cx="306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22875" y="0"/>
            <a:ext cx="575180" cy="36511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>
            <a:spLocks noGrp="1"/>
          </p:cNvSpPr>
          <p:nvPr>
            <p:ph type="title"/>
          </p:nvPr>
        </p:nvSpPr>
        <p:spPr>
          <a:xfrm>
            <a:off x="456689" y="205970"/>
            <a:ext cx="82305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93700"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87400"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168400"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62100"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dt" idx="10"/>
          </p:nvPr>
        </p:nvSpPr>
        <p:spPr>
          <a:xfrm>
            <a:off x="456689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382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828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019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274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ftr" idx="11"/>
          </p:nvPr>
        </p:nvSpPr>
        <p:spPr>
          <a:xfrm>
            <a:off x="3123875" y="4767231"/>
            <a:ext cx="2896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382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828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019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274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sldNum" idx="12"/>
          </p:nvPr>
        </p:nvSpPr>
        <p:spPr>
          <a:xfrm>
            <a:off x="6552698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endParaRPr/>
          </a:p>
          <a:p>
            <a:pPr marL="419100" lvl="1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838200" lvl="2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124460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166370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2082800" lvl="5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2501900" lvl="6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290830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3327400" lvl="8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/>
          <p:nvPr/>
        </p:nvSpPr>
        <p:spPr>
          <a:xfrm>
            <a:off x="251521" y="123479"/>
            <a:ext cx="8658900" cy="4680600"/>
          </a:xfrm>
          <a:prstGeom prst="roundRect">
            <a:avLst>
              <a:gd name="adj" fmla="val 2078"/>
            </a:avLst>
          </a:prstGeom>
          <a:solidFill>
            <a:schemeClr val="lt1">
              <a:alpha val="7569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395538" y="150782"/>
            <a:ext cx="69198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body" idx="1"/>
          </p:nvPr>
        </p:nvSpPr>
        <p:spPr>
          <a:xfrm>
            <a:off x="405258" y="987574"/>
            <a:ext cx="8343300" cy="3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48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ftr" idx="11"/>
          </p:nvPr>
        </p:nvSpPr>
        <p:spPr>
          <a:xfrm>
            <a:off x="3131840" y="4789886"/>
            <a:ext cx="28971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6350" marR="0" lvl="1" indent="-10075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2700" marR="0" lvl="2" indent="-99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69053" marR="0" lvl="3" indent="-99053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5406" marR="0" lvl="4" indent="-98206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1756" marR="0" lvl="5" indent="-97356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38108" marR="0" lvl="6" indent="-9650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194460" marR="0" lvl="7" indent="-9566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0809" marR="0" lvl="8" indent="-94809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/>
          <p:nvPr/>
        </p:nvSpPr>
        <p:spPr>
          <a:xfrm>
            <a:off x="0" y="4840003"/>
            <a:ext cx="9144000" cy="323700"/>
          </a:xfrm>
          <a:prstGeom prst="rect">
            <a:avLst/>
          </a:prstGeom>
          <a:solidFill>
            <a:srgbClr val="000000">
              <a:alpha val="30590"/>
            </a:srgbClr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5"/>
          <p:cNvSpPr/>
          <p:nvPr/>
        </p:nvSpPr>
        <p:spPr>
          <a:xfrm>
            <a:off x="7884368" y="4891587"/>
            <a:ext cx="585869" cy="129448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97" name="Google Shape;97;p25"/>
          <p:cNvGrpSpPr/>
          <p:nvPr/>
        </p:nvGrpSpPr>
        <p:grpSpPr>
          <a:xfrm>
            <a:off x="7541996" y="267495"/>
            <a:ext cx="1512300" cy="801775"/>
            <a:chOff x="7541996" y="267494"/>
            <a:chExt cx="1512300" cy="801775"/>
          </a:xfrm>
        </p:grpSpPr>
        <p:grpSp>
          <p:nvGrpSpPr>
            <p:cNvPr id="98" name="Google Shape;98;p25"/>
            <p:cNvGrpSpPr/>
            <p:nvPr/>
          </p:nvGrpSpPr>
          <p:grpSpPr>
            <a:xfrm>
              <a:off x="7541996" y="277181"/>
              <a:ext cx="1512300" cy="792088"/>
              <a:chOff x="7596202" y="267494"/>
              <a:chExt cx="1512300" cy="792088"/>
            </a:xfrm>
          </p:grpSpPr>
          <p:sp>
            <p:nvSpPr>
              <p:cNvPr id="99" name="Google Shape;99;p25"/>
              <p:cNvSpPr/>
              <p:nvPr/>
            </p:nvSpPr>
            <p:spPr>
              <a:xfrm rot="10800000" flipH="1">
                <a:off x="8964737" y="703482"/>
                <a:ext cx="143700" cy="356100"/>
              </a:xfrm>
              <a:prstGeom prst="rtTriangle">
                <a:avLst/>
              </a:prstGeom>
              <a:solidFill>
                <a:srgbClr val="93B3D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8CB3E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25"/>
              <p:cNvSpPr/>
              <p:nvPr/>
            </p:nvSpPr>
            <p:spPr>
              <a:xfrm flipH="1">
                <a:off x="7596202" y="267494"/>
                <a:ext cx="1512300" cy="436200"/>
              </a:xfrm>
              <a:prstGeom prst="snip1Rect">
                <a:avLst>
                  <a:gd name="adj" fmla="val 16667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8CB3E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1" name="Google Shape;101;p25"/>
            <p:cNvSpPr/>
            <p:nvPr/>
          </p:nvSpPr>
          <p:spPr>
            <a:xfrm>
              <a:off x="7616407" y="267494"/>
              <a:ext cx="1172481" cy="402340"/>
            </a:xfrm>
            <a:prstGeom prst="rect">
              <a:avLst/>
            </a:prstGeom>
            <a:noFill/>
            <a:ln>
              <a:noFill/>
            </a:ln>
          </p:spPr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>
            <a:spLocks noGrp="1"/>
          </p:cNvSpPr>
          <p:nvPr>
            <p:ph type="title"/>
          </p:nvPr>
        </p:nvSpPr>
        <p:spPr>
          <a:xfrm>
            <a:off x="1145745" y="10916"/>
            <a:ext cx="79983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buNone/>
              <a:defRPr/>
            </a:lvl1pPr>
            <a:lvl2pPr marL="0" marR="0" lvl="1" indent="0" algn="l" rtl="0">
              <a:buNone/>
              <a:defRPr/>
            </a:lvl2pPr>
            <a:lvl3pPr marL="0" marR="0" lvl="2" indent="0" algn="l" rtl="0">
              <a:buNone/>
              <a:defRPr/>
            </a:lvl3pPr>
            <a:lvl4pPr marL="0" marR="0" lvl="3" indent="0" algn="l" rtl="0">
              <a:buNone/>
              <a:defRPr/>
            </a:lvl4pPr>
            <a:lvl5pPr marL="0" marR="0" lvl="4" indent="0" algn="l" rtl="0">
              <a:buNone/>
              <a:defRPr/>
            </a:lvl5pPr>
            <a:lvl6pPr marL="0" marR="0" lvl="5" indent="0" algn="l" rtl="0">
              <a:buNone/>
              <a:defRPr/>
            </a:lvl6pPr>
            <a:lvl7pPr marL="0" marR="0" lvl="6" indent="0" algn="l" rtl="0">
              <a:buNone/>
              <a:defRPr/>
            </a:lvl7pPr>
            <a:lvl8pPr marL="0" marR="0" lvl="7" indent="0" algn="l" rtl="0">
              <a:buNone/>
              <a:defRPr/>
            </a:lvl8pPr>
            <a:lvl9pPr marL="0" marR="0" lvl="8" indent="0" algn="l" rtl="0">
              <a:buNone/>
              <a:defRPr/>
            </a:lvl9pPr>
          </a:lstStyle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5621975" y="1213800"/>
            <a:ext cx="3201900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i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SOLID</a:t>
            </a:r>
            <a:endParaRPr sz="3400">
              <a:solidFill>
                <a:srgbClr val="96B51A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Principles which help to create good software architecture</a:t>
            </a:r>
            <a:endParaRPr i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221450" y="940950"/>
            <a:ext cx="3577800" cy="3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Every module or class should have one, and only one responsibility in the software.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This responsibility should be fully encapsulated. 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When you have more than one responsibility in a class, it will generate a coupled code in your application.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Use simple naming, long function names imply that there is something fishy.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Big is bad, small is good…. </a:t>
            </a:r>
            <a:endParaRPr sz="1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2600050" y="190050"/>
            <a:ext cx="39903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Single Responsibility Principle</a:t>
            </a:r>
            <a:endParaRPr sz="1200">
              <a:solidFill>
                <a:srgbClr val="C1D82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2" name="Google Shape;1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050" y="968263"/>
            <a:ext cx="4671699" cy="320696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8"/>
          <p:cNvSpPr txBox="1"/>
          <p:nvPr/>
        </p:nvSpPr>
        <p:spPr>
          <a:xfrm>
            <a:off x="4171050" y="4213800"/>
            <a:ext cx="46716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Make software more understandable, extendable, maintainable and testable.</a:t>
            </a:r>
            <a:endParaRPr sz="1200" i="1">
              <a:solidFill>
                <a:srgbClr val="C1D82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/>
        </p:nvSpPr>
        <p:spPr>
          <a:xfrm>
            <a:off x="221450" y="940950"/>
            <a:ext cx="3577800" cy="3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Low coupling.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When it’s necessary to change a class, this will not impact any other classes.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Maintainable software.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If your class implements multiple responsibilities, they are no longer independent of each other. With this principle you avoid it. 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Save time doing a refactor. if you have a coupled code and it’s necessary to do a big change,  it will be necessary to test all the app again.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9" name="Google Shape;129;p29"/>
          <p:cNvSpPr txBox="1"/>
          <p:nvPr/>
        </p:nvSpPr>
        <p:spPr>
          <a:xfrm>
            <a:off x="2576850" y="342450"/>
            <a:ext cx="39903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Single Responsibility Principle - Benefits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9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9"/>
          <p:cNvSpPr txBox="1"/>
          <p:nvPr/>
        </p:nvSpPr>
        <p:spPr>
          <a:xfrm>
            <a:off x="4274700" y="4369650"/>
            <a:ext cx="48693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is the responsibility of your class/component/?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9"/>
          <p:cNvSpPr txBox="1"/>
          <p:nvPr/>
        </p:nvSpPr>
        <p:spPr>
          <a:xfrm>
            <a:off x="4798775" y="928900"/>
            <a:ext cx="3849300" cy="3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Classes that have only one responsibility are much easier to explain, understand and implement than the ones that provide a solution for everything.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Writing tests for code with single responsibility is easier.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/>
        </p:nvSpPr>
        <p:spPr>
          <a:xfrm>
            <a:off x="1077075" y="1606800"/>
            <a:ext cx="1955700" cy="22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Class User {</a:t>
            </a:r>
            <a:endParaRPr sz="13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lvl="0" algn="just"/>
            <a:r>
              <a:rPr lang="en" sz="1300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   Public Id;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Public </a:t>
            </a:r>
            <a:r>
              <a:rPr lang="en" sz="13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Name</a:t>
            </a:r>
            <a:r>
              <a:rPr lang="en" sz="1300" dirty="0" smtClean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</a:t>
            </a:r>
            <a:r>
              <a:rPr lang="en" sz="1300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" sz="13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Public Age;</a:t>
            </a:r>
            <a:endParaRPr sz="1300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Public Email;</a:t>
            </a:r>
            <a:endParaRPr sz="1300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ValidateEmail();</a:t>
            </a:r>
            <a:endParaRPr sz="1300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ValidateUser();</a:t>
            </a:r>
            <a:endParaRPr sz="1300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SaveUser();</a:t>
            </a:r>
            <a:endParaRPr sz="1300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}</a:t>
            </a:r>
            <a:endParaRPr sz="13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9" name="Google Shape;139;p30"/>
          <p:cNvSpPr txBox="1"/>
          <p:nvPr/>
        </p:nvSpPr>
        <p:spPr>
          <a:xfrm>
            <a:off x="2576850" y="342450"/>
            <a:ext cx="39903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Single Responsibility Principle - Examples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30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0"/>
          <p:cNvSpPr txBox="1"/>
          <p:nvPr/>
        </p:nvSpPr>
        <p:spPr>
          <a:xfrm>
            <a:off x="4307125" y="1507950"/>
            <a:ext cx="4078500" cy="3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IEmailValidator {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{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Validate (string email);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};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IUserValidator {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{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// Business Rules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Validate (User userInfo);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};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IUserCreateService {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{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// The strategy to save the user can be changed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Save (User userInfo);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};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3" name="Google Shape;143;p30"/>
          <p:cNvSpPr txBox="1"/>
          <p:nvPr/>
        </p:nvSpPr>
        <p:spPr>
          <a:xfrm>
            <a:off x="729900" y="940650"/>
            <a:ext cx="23643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Wrong Practice</a:t>
            </a:r>
            <a:endParaRPr sz="1300" i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4473225" y="940650"/>
            <a:ext cx="23643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Implement SRP</a:t>
            </a:r>
            <a:endParaRPr sz="1300" i="1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Presentación en pantalla (16:9)</PresentationFormat>
  <Paragraphs>59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</vt:i4>
      </vt:variant>
    </vt:vector>
  </HeadingPairs>
  <TitlesOfParts>
    <vt:vector size="13" baseType="lpstr">
      <vt:lpstr>Calibri</vt:lpstr>
      <vt:lpstr>Dosis</vt:lpstr>
      <vt:lpstr>Roboto Condensed</vt:lpstr>
      <vt:lpstr>Nunito Sans</vt:lpstr>
      <vt:lpstr>Arial</vt:lpstr>
      <vt:lpstr>Droid Sans</vt:lpstr>
      <vt:lpstr>Montserrat</vt:lpstr>
      <vt:lpstr>Simple Light</vt:lpstr>
      <vt:lpstr>Custom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luis mora</cp:lastModifiedBy>
  <cp:revision>2</cp:revision>
  <dcterms:modified xsi:type="dcterms:W3CDTF">2019-02-11T11:54:43Z</dcterms:modified>
</cp:coreProperties>
</file>