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71" r:id="rId4"/>
    <p:sldId id="259" r:id="rId5"/>
    <p:sldId id="260" r:id="rId6"/>
    <p:sldId id="261" r:id="rId7"/>
    <p:sldId id="272" r:id="rId8"/>
    <p:sldId id="273" r:id="rId9"/>
    <p:sldId id="264" r:id="rId10"/>
    <p:sldId id="265" r:id="rId11"/>
    <p:sldId id="266" r:id="rId12"/>
    <p:sldId id="274" r:id="rId13"/>
    <p:sldId id="275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43" autoAdjust="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47D1-9B6F-4257-B481-26EF82F0454C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77D3E-9133-4664-A398-88A7C50D635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07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47D1-9B6F-4257-B481-26EF82F0454C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77D3E-9133-4664-A398-88A7C50D6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04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47D1-9B6F-4257-B481-26EF82F0454C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77D3E-9133-4664-A398-88A7C50D6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61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47D1-9B6F-4257-B481-26EF82F0454C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77D3E-9133-4664-A398-88A7C50D6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24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47D1-9B6F-4257-B481-26EF82F0454C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77D3E-9133-4664-A398-88A7C50D635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30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47D1-9B6F-4257-B481-26EF82F0454C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77D3E-9133-4664-A398-88A7C50D6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43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47D1-9B6F-4257-B481-26EF82F0454C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77D3E-9133-4664-A398-88A7C50D6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53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47D1-9B6F-4257-B481-26EF82F0454C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77D3E-9133-4664-A398-88A7C50D6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28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47D1-9B6F-4257-B481-26EF82F0454C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77D3E-9133-4664-A398-88A7C50D6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97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D847D1-9B6F-4257-B481-26EF82F0454C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777D3E-9133-4664-A398-88A7C50D6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37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47D1-9B6F-4257-B481-26EF82F0454C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77D3E-9133-4664-A398-88A7C50D6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82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4D847D1-9B6F-4257-B481-26EF82F0454C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777D3E-9133-4664-A398-88A7C50D635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06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Predictive Analytics and Recommendation Systems in Banking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algn="r"/>
            <a:endParaRPr lang="en-IN" sz="4500" dirty="0" smtClean="0">
              <a:latin typeface="+mj-lt"/>
            </a:endParaRPr>
          </a:p>
          <a:p>
            <a:pPr algn="r"/>
            <a:endParaRPr lang="en-IN" sz="4500" dirty="0" smtClean="0">
              <a:latin typeface="+mj-lt"/>
            </a:endParaRPr>
          </a:p>
          <a:p>
            <a:r>
              <a:rPr lang="en-IN" sz="4500" dirty="0" smtClean="0">
                <a:latin typeface="+mj-lt"/>
              </a:rPr>
              <a:t>                                                                                                                                                 </a:t>
            </a:r>
            <a:r>
              <a:rPr lang="en-IN" sz="4500" b="1" dirty="0" smtClean="0"/>
              <a:t>Goodwin Blesso I</a:t>
            </a:r>
          </a:p>
          <a:p>
            <a:r>
              <a:rPr lang="en-IN" sz="4500" b="1" dirty="0" smtClean="0"/>
              <a:t>                     </a:t>
            </a:r>
            <a:r>
              <a:rPr lang="en-IN" sz="3800" b="1" dirty="0"/>
              <a:t> </a:t>
            </a:r>
            <a:r>
              <a:rPr lang="en-IN" sz="3800" b="1" dirty="0" smtClean="0"/>
              <a:t>                                                                                                                                             mdt - 38</a:t>
            </a:r>
            <a:r>
              <a:rPr lang="en-IN" sz="3800" b="1" dirty="0" smtClean="0">
                <a:latin typeface="+mj-lt"/>
              </a:rPr>
              <a:t>                                                                                                                                                                                      </a:t>
            </a:r>
            <a:endParaRPr lang="en-IN" sz="3800" b="1" dirty="0">
              <a:latin typeface="+mj-lt"/>
            </a:endParaRPr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059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0936" y="675306"/>
            <a:ext cx="10301864" cy="7194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latin typeface="Arial Rounded MT Bold" panose="020F0704030504030204" pitchFamily="34" charset="0"/>
              </a:rPr>
              <a:t>Key Insights</a:t>
            </a:r>
          </a:p>
          <a:p>
            <a:endParaRPr lang="en-IN" b="1" dirty="0"/>
          </a:p>
          <a:p>
            <a:r>
              <a:rPr lang="en-IN" b="1" dirty="0" smtClean="0"/>
              <a:t>Business Recommendations:</a:t>
            </a:r>
          </a:p>
          <a:p>
            <a:endParaRPr lang="en-IN" b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500" b="1" dirty="0" smtClean="0"/>
              <a:t>Cluster 0 (Bill Payment Dominant):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Introduce cashback offers and automated bill payment options.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500" dirty="0" smtClean="0"/>
              <a:t>Promote bundled services like mobile and utility payments.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500" b="1" dirty="0" smtClean="0"/>
              <a:t>Cluster 1 (Deposit Dominant):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Offer fixed deposit schemes and investment advisory services.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500" b="1" dirty="0" smtClean="0"/>
              <a:t>Cluster 2 (Withdrawal Dominant):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500" dirty="0" smtClean="0"/>
              <a:t>Launch personalized offers to encourage </a:t>
            </a:r>
            <a:r>
              <a:rPr lang="en-US" sz="1500" dirty="0" smtClean="0"/>
              <a:t>engagement.</a:t>
            </a:r>
            <a:endParaRPr lang="en-US" sz="15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IN" sz="1500" b="1" dirty="0" smtClean="0"/>
              <a:t>Cluster 3 (Transfer Dominant):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500" dirty="0" smtClean="0"/>
              <a:t>Facilitate international transfers with low fees and added perks.</a:t>
            </a:r>
          </a:p>
          <a:p>
            <a:pPr lvl="2"/>
            <a:endParaRPr lang="en-IN" sz="1500" dirty="0"/>
          </a:p>
          <a:p>
            <a:r>
              <a:rPr lang="en-IN" sz="2800" dirty="0" smtClean="0">
                <a:latin typeface="Arial Rounded MT Bold" panose="020F0704030504030204" pitchFamily="34" charset="0"/>
              </a:rPr>
              <a:t>Conclusion</a:t>
            </a:r>
          </a:p>
          <a:p>
            <a:pPr>
              <a:lnSpc>
                <a:spcPct val="150000"/>
              </a:lnSpc>
            </a:pPr>
            <a:r>
              <a:rPr lang="en-IN" b="1" dirty="0" smtClean="0"/>
              <a:t>  Summary: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Customer segmentation revealed distinct transaction patterns and preferences.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Clustering enables banks to better understand and serve their customers, driving satisfaction and revenue growth.</a:t>
            </a:r>
          </a:p>
          <a:p>
            <a:pPr lvl="1">
              <a:lnSpc>
                <a:spcPct val="150000"/>
              </a:lnSpc>
            </a:pPr>
            <a:endParaRPr lang="en-IN" sz="1500" dirty="0" smtClean="0"/>
          </a:p>
          <a:p>
            <a:endParaRPr lang="en-IN" sz="2800" dirty="0" smtClean="0">
              <a:latin typeface="Arial Rounded MT Bold" panose="020F07040305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500" dirty="0" smtClean="0"/>
          </a:p>
          <a:p>
            <a:pPr lvl="1"/>
            <a:endParaRPr lang="en-IN" sz="1500" dirty="0" smtClean="0"/>
          </a:p>
          <a:p>
            <a:pPr marL="342900" indent="-342900">
              <a:buFont typeface="+mj-lt"/>
              <a:buAutoNum type="arabicPeriod"/>
            </a:pPr>
            <a:endParaRPr lang="en-US" sz="1500" dirty="0" smtClean="0"/>
          </a:p>
          <a:p>
            <a:endParaRPr lang="en-IN" sz="1500" b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752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24297" y="2245957"/>
            <a:ext cx="876953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b="1" dirty="0" smtClean="0"/>
              <a:t>Product Recommendations</a:t>
            </a:r>
          </a:p>
          <a:p>
            <a:r>
              <a:rPr lang="en-IN" sz="2800" dirty="0" smtClean="0"/>
              <a:t>                      (Recommendation Engine)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39980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4184" y="588219"/>
            <a:ext cx="10295702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latin typeface="Arial Rounded MT Bold" panose="020F0704030504030204" pitchFamily="34" charset="0"/>
              </a:rPr>
              <a:t>Introduction</a:t>
            </a:r>
          </a:p>
          <a:p>
            <a:endParaRPr lang="en-IN" sz="2800" b="1" dirty="0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b="1" dirty="0"/>
              <a:t>Problem Statement: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Recommending the right products to customers based on their past behavior can increase customer loyalty and boost cross-selling opportunities.</a:t>
            </a:r>
          </a:p>
          <a:p>
            <a:pPr>
              <a:lnSpc>
                <a:spcPct val="150000"/>
              </a:lnSpc>
            </a:pPr>
            <a:r>
              <a:rPr lang="en-IN" b="1" dirty="0"/>
              <a:t>Objective: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Develop a recommendation system to suggest the most relevant products to customers</a:t>
            </a:r>
            <a:r>
              <a:rPr lang="en-US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Benefits: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Enhanced Customer Experience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Increased Sales and Revenue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Improved Customer Loyalty</a:t>
            </a:r>
            <a:endParaRPr lang="en-US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36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0268" y="701431"/>
            <a:ext cx="1024057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latin typeface="Arial Rounded MT Bold" panose="020F0704030504030204" pitchFamily="34" charset="0"/>
              </a:rPr>
              <a:t>Overview</a:t>
            </a:r>
          </a:p>
          <a:p>
            <a:endParaRPr lang="en-IN" sz="2000" b="1" dirty="0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b="1" dirty="0"/>
              <a:t>Dataset: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/>
              <a:t>Synthetic Dataset:</a:t>
            </a:r>
            <a:r>
              <a:rPr lang="en-US" sz="1500" dirty="0"/>
              <a:t> Created using Python’s Faker library.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b="1" dirty="0"/>
              <a:t>Key Attributes: </a:t>
            </a:r>
            <a:r>
              <a:rPr lang="en-IN" sz="1500" dirty="0" err="1"/>
              <a:t>customer_id</a:t>
            </a:r>
            <a:r>
              <a:rPr lang="en-IN" sz="1500" dirty="0"/>
              <a:t>, </a:t>
            </a:r>
            <a:r>
              <a:rPr lang="en-IN" sz="1500" dirty="0" err="1"/>
              <a:t>transcation_id</a:t>
            </a:r>
            <a:r>
              <a:rPr lang="en-IN" sz="1500" dirty="0"/>
              <a:t>, </a:t>
            </a:r>
            <a:r>
              <a:rPr lang="en-IN" sz="1500" dirty="0" err="1"/>
              <a:t>interaction_type</a:t>
            </a:r>
            <a:r>
              <a:rPr lang="en-IN" sz="1500" dirty="0"/>
              <a:t>, products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b="1" dirty="0"/>
              <a:t>Dataset Size: </a:t>
            </a:r>
            <a:r>
              <a:rPr lang="en-IN" sz="1500" dirty="0"/>
              <a:t>10000 </a:t>
            </a:r>
            <a:r>
              <a:rPr lang="en-IN" sz="1500" dirty="0" smtClean="0"/>
              <a:t>records.</a:t>
            </a:r>
          </a:p>
          <a:p>
            <a:pPr>
              <a:lnSpc>
                <a:spcPct val="150000"/>
              </a:lnSpc>
            </a:pPr>
            <a:endParaRPr lang="en-IN" sz="1000" dirty="0"/>
          </a:p>
          <a:p>
            <a:pPr>
              <a:lnSpc>
                <a:spcPct val="150000"/>
              </a:lnSpc>
            </a:pPr>
            <a:r>
              <a:rPr lang="en-US" b="1" dirty="0"/>
              <a:t>Data Preprocessing: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b="1" dirty="0"/>
              <a:t>Missing value treatment: </a:t>
            </a:r>
            <a:r>
              <a:rPr lang="en-IN" sz="1500" dirty="0"/>
              <a:t>Check for any missing values in the </a:t>
            </a:r>
            <a:r>
              <a:rPr lang="en-IN" sz="1500" dirty="0" smtClean="0"/>
              <a:t>data frame.</a:t>
            </a:r>
            <a:endParaRPr lang="en-IN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b="1" dirty="0"/>
              <a:t>Label Encoding: </a:t>
            </a:r>
            <a:r>
              <a:rPr lang="en-IN" sz="1500" dirty="0" err="1"/>
              <a:t>interaction_type</a:t>
            </a:r>
            <a:r>
              <a:rPr lang="en-IN" sz="1500" dirty="0"/>
              <a:t> (feature)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/>
              <a:t>EDA: </a:t>
            </a:r>
            <a:r>
              <a:rPr lang="en-US" sz="1500" dirty="0"/>
              <a:t>It involves analyzing and visualizing data to understand its structure, detect patterns, and identify anomalies.</a:t>
            </a:r>
          </a:p>
          <a:p>
            <a:pPr>
              <a:lnSpc>
                <a:spcPct val="150000"/>
              </a:lnSpc>
            </a:pP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b="1" dirty="0"/>
              <a:t>Model Development: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b="1" dirty="0"/>
              <a:t>Algorithm Used:</a:t>
            </a:r>
            <a:r>
              <a:rPr lang="en-IN" sz="1500" dirty="0"/>
              <a:t> Cosine Similarity (Collaborative Filtering</a:t>
            </a:r>
            <a:r>
              <a:rPr lang="en-US" sz="1500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Used to measure the similarity between customers based on their interaction patterns.</a:t>
            </a:r>
            <a:endParaRPr lang="en-I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/>
              <a:t>User-Item Matrix:</a:t>
            </a:r>
            <a:r>
              <a:rPr lang="en-US" sz="1500" dirty="0"/>
              <a:t> Rows = Customers, Columns = </a:t>
            </a:r>
            <a:r>
              <a:rPr lang="en-US" sz="1500" dirty="0" smtClean="0"/>
              <a:t>Products.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940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3108" y="737313"/>
            <a:ext cx="9649097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b="1" dirty="0">
                <a:solidFill>
                  <a:prstClr val="black"/>
                </a:solidFill>
              </a:rPr>
              <a:t>Model Evaluation: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prstClr val="black"/>
                </a:solidFill>
              </a:rPr>
              <a:t>Metrics: </a:t>
            </a:r>
            <a:r>
              <a:rPr lang="en-US" sz="1500" dirty="0" smtClean="0"/>
              <a:t>Precision, Recall, Mean Average Precision (MAP), Normalized Discounted Cumulative Gain (NDCG).</a:t>
            </a:r>
          </a:p>
          <a:p>
            <a:pPr lvl="0"/>
            <a:endParaRPr lang="en-US" sz="1500" dirty="0"/>
          </a:p>
          <a:p>
            <a:r>
              <a:rPr lang="en-IN" b="1" dirty="0" smtClean="0"/>
              <a:t>Results: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Average Precision at k=5: 0.64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Average Recall at k=5: 0.9833333333333334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Mean Average Precision (MAP): 1.2553333333333334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Average NDCG at k=5: 0.9374272283708148</a:t>
            </a:r>
          </a:p>
          <a:p>
            <a:pPr lvl="0"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r>
              <a:rPr lang="en-IN" sz="2800" b="1" dirty="0" smtClean="0">
                <a:latin typeface="Arial Rounded MT Bold" panose="020F0704030504030204" pitchFamily="34" charset="0"/>
              </a:rPr>
              <a:t>Conclusion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The recommendation system effectively identifies relevant products for diverse customer segments.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 smtClean="0"/>
              <a:t>Business Impact: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Enhanced cross-selling opportunities through personalized recommendations.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Improved customer satisfaction and loyalty.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5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5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5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500" dirty="0" smtClean="0"/>
          </a:p>
          <a:p>
            <a:pPr>
              <a:lnSpc>
                <a:spcPct val="150000"/>
              </a:lnSpc>
            </a:pPr>
            <a:endParaRPr lang="en-IN" sz="2800" b="1" dirty="0" smtClean="0">
              <a:latin typeface="Arial Rounded MT Bold" panose="020F0704030504030204" pitchFamily="34" charset="0"/>
            </a:endParaRPr>
          </a:p>
          <a:p>
            <a:pPr lvl="0">
              <a:lnSpc>
                <a:spcPct val="150000"/>
              </a:lnSpc>
            </a:pP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146788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7281" y="2434437"/>
            <a:ext cx="83166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7200" b="1" dirty="0" smtClean="0">
                <a:latin typeface="+mj-lt"/>
              </a:rPr>
              <a:t>        </a:t>
            </a:r>
            <a:r>
              <a:rPr lang="en-IN" sz="9600" b="1" dirty="0" smtClean="0">
                <a:latin typeface="+mj-lt"/>
              </a:rPr>
              <a:t>Thank You</a:t>
            </a:r>
            <a:endParaRPr lang="en-IN" sz="9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807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75063" y="1637212"/>
            <a:ext cx="10515600" cy="1925366"/>
          </a:xfrm>
        </p:spPr>
        <p:txBody>
          <a:bodyPr>
            <a:normAutofit/>
          </a:bodyPr>
          <a:lstStyle/>
          <a:p>
            <a:r>
              <a:rPr lang="en-IN" sz="5400" dirty="0" smtClean="0"/>
              <a:t>           </a:t>
            </a:r>
            <a:r>
              <a:rPr lang="en-IN" sz="6000" b="1" dirty="0" smtClean="0"/>
              <a:t>Loan Default Prediction</a:t>
            </a:r>
            <a:r>
              <a:rPr lang="en-IN" sz="5400" b="1" dirty="0" smtClean="0"/>
              <a:t/>
            </a:r>
            <a:br>
              <a:rPr lang="en-IN" sz="5400" b="1" dirty="0" smtClean="0"/>
            </a:br>
            <a:r>
              <a:rPr lang="en-IN" sz="5400" b="1" dirty="0" smtClean="0"/>
              <a:t>                   </a:t>
            </a:r>
            <a:r>
              <a:rPr lang="en-IN" sz="2800" dirty="0" smtClean="0">
                <a:latin typeface="+mn-lt"/>
              </a:rPr>
              <a:t>(Supervised Learning Model)</a:t>
            </a:r>
            <a:endParaRPr lang="en-IN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834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1005" y="789950"/>
            <a:ext cx="9128396" cy="3978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solidFill>
                  <a:prstClr val="black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Introduction</a:t>
            </a:r>
          </a:p>
          <a:p>
            <a:endParaRPr lang="en-IN" sz="2800" b="1" dirty="0" smtClean="0">
              <a:solidFill>
                <a:prstClr val="black"/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IN" b="1" dirty="0"/>
              <a:t>Problem Statement: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smtClean="0"/>
              <a:t>Banks </a:t>
            </a:r>
            <a:r>
              <a:rPr lang="en-US" sz="1700" dirty="0"/>
              <a:t>need to minimize financial risk by predicting which customers are likely to default on loans</a:t>
            </a:r>
            <a:r>
              <a:rPr lang="en-US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IN" b="1" dirty="0"/>
              <a:t>Objective: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Develop a machine learning model to accurately predict loan default.</a:t>
            </a:r>
          </a:p>
          <a:p>
            <a:pPr>
              <a:lnSpc>
                <a:spcPct val="150000"/>
              </a:lnSpc>
            </a:pPr>
            <a:r>
              <a:rPr lang="en-IN" b="1" dirty="0"/>
              <a:t>Benefits: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Improves loan approval processes and reduces the risks management strategies.</a:t>
            </a:r>
            <a:endParaRPr lang="en-US" sz="1700" b="1" dirty="0"/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446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553383"/>
            <a:ext cx="10650583" cy="595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latin typeface="Arial Rounded MT Bold" panose="020F0704030504030204" pitchFamily="34" charset="0"/>
              </a:rPr>
              <a:t>Overview</a:t>
            </a:r>
            <a:endParaRPr lang="en-IN" sz="2800" b="1" dirty="0" smtClean="0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b="1" dirty="0" smtClean="0"/>
              <a:t>Dataset: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 smtClean="0"/>
              <a:t>Synthetic Dataset:</a:t>
            </a:r>
            <a:r>
              <a:rPr lang="en-US" sz="1600" dirty="0" smtClean="0"/>
              <a:t> </a:t>
            </a:r>
            <a:r>
              <a:rPr lang="en-US" sz="1500" dirty="0" smtClean="0"/>
              <a:t>Created using Python’s Faker library.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1" dirty="0" smtClean="0"/>
              <a:t>Key Attributes: </a:t>
            </a:r>
            <a:r>
              <a:rPr lang="en-IN" sz="1500" dirty="0" err="1" smtClean="0"/>
              <a:t>customer_id</a:t>
            </a:r>
            <a:r>
              <a:rPr lang="en-IN" sz="1500" dirty="0" smtClean="0"/>
              <a:t>, age, income, </a:t>
            </a:r>
            <a:r>
              <a:rPr lang="en-IN" sz="1500" dirty="0" err="1" smtClean="0"/>
              <a:t>credict_score</a:t>
            </a:r>
            <a:r>
              <a:rPr lang="en-IN" sz="1500" dirty="0" smtClean="0"/>
              <a:t>, </a:t>
            </a:r>
            <a:r>
              <a:rPr lang="en-IN" sz="1500" dirty="0" err="1" smtClean="0"/>
              <a:t>loan_amount</a:t>
            </a:r>
            <a:r>
              <a:rPr lang="en-IN" sz="1500" dirty="0" smtClean="0"/>
              <a:t>, </a:t>
            </a:r>
            <a:r>
              <a:rPr lang="en-IN" sz="1500" dirty="0" err="1" smtClean="0"/>
              <a:t>interest_rate</a:t>
            </a:r>
            <a:r>
              <a:rPr lang="en-IN" sz="1500" dirty="0" smtClean="0"/>
              <a:t>, </a:t>
            </a:r>
            <a:r>
              <a:rPr lang="en-IN" sz="1500" dirty="0" err="1" smtClean="0"/>
              <a:t>loan_term</a:t>
            </a:r>
            <a:r>
              <a:rPr lang="en-IN" sz="1500" dirty="0" smtClean="0"/>
              <a:t>, </a:t>
            </a:r>
            <a:r>
              <a:rPr lang="en-IN" sz="1500" dirty="0" err="1" smtClean="0"/>
              <a:t>repayment_status</a:t>
            </a:r>
            <a:endParaRPr lang="en-IN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1" dirty="0" smtClean="0"/>
              <a:t>Dataset Size: </a:t>
            </a:r>
            <a:r>
              <a:rPr lang="en-IN" sz="1500" dirty="0" smtClean="0"/>
              <a:t>100000 </a:t>
            </a:r>
            <a:r>
              <a:rPr lang="en-IN" sz="1500" dirty="0" smtClean="0"/>
              <a:t>records.</a:t>
            </a:r>
            <a:endParaRPr lang="en-IN" sz="1500" dirty="0" smtClean="0"/>
          </a:p>
          <a:p>
            <a:endParaRPr lang="en-IN" sz="1000" dirty="0" smtClean="0"/>
          </a:p>
          <a:p>
            <a:r>
              <a:rPr lang="en-US" b="1" dirty="0" smtClean="0"/>
              <a:t>Data Preprocessing</a:t>
            </a:r>
            <a:r>
              <a:rPr lang="en-US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1" dirty="0"/>
              <a:t>Missing value treatment: </a:t>
            </a:r>
            <a:r>
              <a:rPr lang="en-IN" sz="1500" dirty="0"/>
              <a:t>Check for any missing values in the data frame</a:t>
            </a:r>
            <a:r>
              <a:rPr lang="en-IN" sz="1500" dirty="0" smtClean="0"/>
              <a:t>.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 smtClean="0"/>
              <a:t>Feature Scaling: </a:t>
            </a:r>
            <a:r>
              <a:rPr lang="en-US" sz="1500" dirty="0" smtClean="0"/>
              <a:t>Income, </a:t>
            </a:r>
            <a:r>
              <a:rPr lang="en-US" sz="1500" dirty="0" err="1" smtClean="0"/>
              <a:t>loan_amount</a:t>
            </a:r>
            <a:r>
              <a:rPr lang="en-US" sz="1500" dirty="0" smtClean="0"/>
              <a:t>, </a:t>
            </a:r>
            <a:r>
              <a:rPr lang="en-US" sz="1500" dirty="0" err="1" smtClean="0"/>
              <a:t>credict_score</a:t>
            </a:r>
            <a:r>
              <a:rPr lang="en-US" sz="1500" dirty="0"/>
              <a:t> </a:t>
            </a:r>
            <a:r>
              <a:rPr lang="en-US" sz="1500" dirty="0" smtClean="0"/>
              <a:t>(feature)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 smtClean="0"/>
              <a:t>Class Imbalance Handling: </a:t>
            </a:r>
            <a:r>
              <a:rPr lang="en-US" sz="1500" dirty="0" err="1" smtClean="0"/>
              <a:t>repayment_status</a:t>
            </a:r>
            <a:r>
              <a:rPr lang="en-US" sz="1500" dirty="0" smtClean="0"/>
              <a:t> (target)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 smtClean="0"/>
              <a:t>EDA: </a:t>
            </a:r>
            <a:r>
              <a:rPr lang="en-US" sz="1500" dirty="0" smtClean="0"/>
              <a:t>It involves analyzing and visualizing data to understand its structure, detect patterns, and identify anomalies.</a:t>
            </a:r>
            <a:endParaRPr lang="en-US" sz="1500" b="1" dirty="0" smtClean="0"/>
          </a:p>
          <a:p>
            <a:endParaRPr lang="en-US" sz="1000" b="1" dirty="0"/>
          </a:p>
          <a:p>
            <a:r>
              <a:rPr lang="en-US" b="1" dirty="0" smtClean="0"/>
              <a:t>Model Development: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 smtClean="0"/>
              <a:t>Algorithm Used: </a:t>
            </a:r>
            <a:r>
              <a:rPr lang="en-US" sz="1600" dirty="0" smtClean="0"/>
              <a:t>Logistic Regression (This algorithm was chosen for its simplicity, interpretability, and effectiveness in binary classification problems.)</a:t>
            </a:r>
            <a:endParaRPr lang="en-US" sz="15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 smtClean="0"/>
              <a:t>Data split: </a:t>
            </a:r>
            <a:r>
              <a:rPr lang="en-IN" sz="1600" dirty="0" smtClean="0"/>
              <a:t>Training: 70%, Testing: 30%.</a:t>
            </a:r>
            <a:endParaRPr lang="en-US" sz="1500" b="1" dirty="0"/>
          </a:p>
          <a:p>
            <a:endParaRPr lang="en-IN" sz="1000" dirty="0"/>
          </a:p>
          <a:p>
            <a:r>
              <a:rPr lang="en-IN" b="1" dirty="0" smtClean="0"/>
              <a:t>Model Evaluation: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 smtClean="0"/>
              <a:t>Metrics: </a:t>
            </a:r>
            <a:r>
              <a:rPr lang="en-IN" sz="1500" dirty="0" smtClean="0"/>
              <a:t>Accuracy, Precision, Recall, F1-Score, ROC-AUC Score.</a:t>
            </a:r>
          </a:p>
          <a:p>
            <a:endParaRPr lang="en-IN" sz="1000" b="1" dirty="0" smtClean="0"/>
          </a:p>
          <a:p>
            <a:r>
              <a:rPr lang="en-IN" b="1" dirty="0" smtClean="0"/>
              <a:t>Result: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1" dirty="0"/>
              <a:t>Accuracy:</a:t>
            </a:r>
            <a:r>
              <a:rPr lang="en-IN" sz="1500" dirty="0"/>
              <a:t> 97.61</a:t>
            </a:r>
            <a:r>
              <a:rPr lang="en-IN" sz="1500" dirty="0" smtClean="0"/>
              <a:t>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1" dirty="0" smtClean="0"/>
              <a:t>Classification report: </a:t>
            </a:r>
            <a:r>
              <a:rPr lang="en-IN" sz="1500" dirty="0"/>
              <a:t>0.9956922869187407</a:t>
            </a:r>
            <a:endParaRPr lang="en-IN" sz="1500" b="1" dirty="0"/>
          </a:p>
          <a:p>
            <a:endParaRPr lang="en-US" sz="1500" b="1" dirty="0" smtClean="0"/>
          </a:p>
        </p:txBody>
      </p:sp>
    </p:spTree>
    <p:extLst>
      <p:ext uri="{BB962C8B-B14F-4D97-AF65-F5344CB8AC3E}">
        <p14:creationId xmlns:p14="http://schemas.microsoft.com/office/powerpoint/2010/main" val="326688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5335" y="849477"/>
            <a:ext cx="102548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latin typeface="Arial Rounded MT Bold" panose="020F0704030504030204" pitchFamily="34" charset="0"/>
              </a:rPr>
              <a:t>Key Insights</a:t>
            </a:r>
          </a:p>
          <a:p>
            <a:endParaRPr lang="en-IN" b="1" dirty="0" smtClean="0"/>
          </a:p>
          <a:p>
            <a:r>
              <a:rPr lang="en-IN" b="1" dirty="0" smtClean="0"/>
              <a:t>Model Findings: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Low credit scores and income increase default </a:t>
            </a:r>
            <a:r>
              <a:rPr lang="en-US" sz="1500" dirty="0" smtClean="0"/>
              <a:t>risk.</a:t>
            </a:r>
            <a:endParaRPr lang="en-US" sz="1500" dirty="0" smtClean="0"/>
          </a:p>
          <a:p>
            <a:pPr>
              <a:lnSpc>
                <a:spcPct val="150000"/>
              </a:lnSpc>
            </a:pPr>
            <a:r>
              <a:rPr lang="en-IN" b="1" dirty="0" smtClean="0"/>
              <a:t>Business Recommendations: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Prioritize customers with high credit scores for loans.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endParaRPr lang="en-US" sz="1500" dirty="0" smtClean="0"/>
          </a:p>
          <a:p>
            <a:r>
              <a:rPr lang="en-US" sz="2800" b="1" dirty="0" smtClean="0">
                <a:latin typeface="Arial Rounded MT Bold" panose="020F0704030504030204" pitchFamily="34" charset="0"/>
              </a:rPr>
              <a:t>Conclusion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Summary: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Machine learning helps us to predict loan repayment status accurately.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Provides actionable insights for better profitability, reduces the risk management and </a:t>
            </a:r>
            <a:r>
              <a:rPr lang="en-IN" sz="1600" dirty="0" smtClean="0"/>
              <a:t>financial losses for banks.</a:t>
            </a:r>
            <a:r>
              <a:rPr lang="en-US" sz="1600" dirty="0" smtClean="0"/>
              <a:t> </a:t>
            </a:r>
            <a:endParaRPr lang="en-US" sz="1500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24686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7144" y="2251556"/>
            <a:ext cx="802059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b="1" dirty="0" smtClean="0">
                <a:latin typeface="+mj-lt"/>
              </a:rPr>
              <a:t>Customer Segmentation</a:t>
            </a:r>
          </a:p>
          <a:p>
            <a:r>
              <a:rPr lang="en-IN" sz="3200" dirty="0" smtClean="0"/>
              <a:t>           </a:t>
            </a:r>
            <a:r>
              <a:rPr lang="en-IN" sz="2800" dirty="0" smtClean="0"/>
              <a:t>(Unsupervised Learning Model)</a:t>
            </a:r>
            <a:endParaRPr lang="en-I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900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9944" y="771099"/>
            <a:ext cx="8615435" cy="51706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latin typeface="Arial Rounded MT Bold" panose="020F0704030504030204" pitchFamily="34" charset="0"/>
              </a:rPr>
              <a:t>Introduction</a:t>
            </a:r>
          </a:p>
          <a:p>
            <a:endParaRPr lang="en-IN" sz="2300" b="1" dirty="0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b="1" dirty="0"/>
              <a:t>Problem Statement: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Banks </a:t>
            </a:r>
            <a:r>
              <a:rPr lang="en-US" sz="1500" dirty="0"/>
              <a:t>face challenges in delivering personalized services due to diverse customer transaction behaviors.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Understanding customer segments can improve targeted marketing and operational efficiency.</a:t>
            </a:r>
          </a:p>
          <a:p>
            <a:pPr>
              <a:lnSpc>
                <a:spcPct val="150000"/>
              </a:lnSpc>
            </a:pPr>
            <a:r>
              <a:rPr lang="en-IN" b="1" dirty="0"/>
              <a:t>Objective: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To analyze customer transaction behavior and segment customers to: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dirty="0"/>
              <a:t>Deliver personalized banking services.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dirty="0"/>
              <a:t>Optimize marketing campaigns.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Improve customer satisfaction and retention.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IN" b="1" dirty="0"/>
              <a:t>Benefits: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dirty="0"/>
              <a:t>Better customer engagement satisfaction.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dirty="0"/>
              <a:t>Increase in revenue.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245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3811" y="535968"/>
            <a:ext cx="10127365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latin typeface="Arial Rounded MT Bold" panose="020F0704030504030204" pitchFamily="34" charset="0"/>
              </a:rPr>
              <a:t>Overview</a:t>
            </a:r>
            <a:endParaRPr lang="en-IN" sz="2000" b="1" dirty="0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000" b="1" dirty="0"/>
              <a:t>Dataset: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/>
              <a:t>Synthetic Dataset:</a:t>
            </a:r>
            <a:r>
              <a:rPr lang="en-US" sz="1500" dirty="0"/>
              <a:t> Created using Python’s Faker library.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b="1" dirty="0"/>
              <a:t>Key Attributes: </a:t>
            </a:r>
            <a:r>
              <a:rPr lang="en-IN" sz="1500" dirty="0" err="1"/>
              <a:t>customer_id</a:t>
            </a:r>
            <a:r>
              <a:rPr lang="en-IN" sz="1500" dirty="0"/>
              <a:t>, </a:t>
            </a:r>
            <a:r>
              <a:rPr lang="en-IN" sz="1500" dirty="0" err="1"/>
              <a:t>transcation_id</a:t>
            </a:r>
            <a:r>
              <a:rPr lang="en-IN" sz="1500" dirty="0"/>
              <a:t>, </a:t>
            </a:r>
            <a:r>
              <a:rPr lang="en-IN" sz="1500" dirty="0" err="1"/>
              <a:t>transcation_amount</a:t>
            </a:r>
            <a:r>
              <a:rPr lang="en-IN" sz="1500" dirty="0"/>
              <a:t>, </a:t>
            </a:r>
            <a:r>
              <a:rPr lang="en-IN" sz="1500" dirty="0" err="1"/>
              <a:t>transcation_type</a:t>
            </a:r>
            <a:r>
              <a:rPr lang="en-IN" sz="1500" dirty="0"/>
              <a:t>, </a:t>
            </a:r>
            <a:r>
              <a:rPr lang="en-IN" sz="1500" dirty="0" err="1"/>
              <a:t>tanscation_date</a:t>
            </a:r>
            <a:endParaRPr lang="en-IN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b="1" dirty="0"/>
              <a:t>Dataset Size: </a:t>
            </a:r>
            <a:r>
              <a:rPr lang="en-IN" sz="1500" dirty="0"/>
              <a:t>100000 </a:t>
            </a:r>
            <a:r>
              <a:rPr lang="en-IN" sz="1500" dirty="0" smtClean="0"/>
              <a:t>records.</a:t>
            </a:r>
            <a:endParaRPr lang="en-IN" sz="1500" dirty="0"/>
          </a:p>
          <a:p>
            <a:pPr>
              <a:lnSpc>
                <a:spcPct val="150000"/>
              </a:lnSpc>
            </a:pPr>
            <a:endParaRPr lang="en-IN" sz="1000" dirty="0"/>
          </a:p>
          <a:p>
            <a:pPr>
              <a:lnSpc>
                <a:spcPct val="150000"/>
              </a:lnSpc>
            </a:pPr>
            <a:r>
              <a:rPr lang="en-US" b="1" dirty="0"/>
              <a:t>Data Preprocessing: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b="1" dirty="0"/>
              <a:t>Missing value treatment: </a:t>
            </a:r>
            <a:r>
              <a:rPr lang="en-IN" sz="1500" dirty="0"/>
              <a:t>Check for any missing values in the </a:t>
            </a:r>
            <a:r>
              <a:rPr lang="en-IN" sz="1500" dirty="0" smtClean="0"/>
              <a:t>data frame.</a:t>
            </a:r>
            <a:endParaRPr lang="en-IN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b="1" dirty="0"/>
              <a:t>One-Hot Encoding: </a:t>
            </a:r>
            <a:r>
              <a:rPr lang="en-IN" sz="1500" dirty="0" err="1"/>
              <a:t>transcation_type</a:t>
            </a:r>
            <a:r>
              <a:rPr lang="en-IN" sz="1500" dirty="0"/>
              <a:t> (feature)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b="1" dirty="0"/>
              <a:t>Feature Scaling: </a:t>
            </a:r>
            <a:r>
              <a:rPr lang="en-US" sz="1500" dirty="0"/>
              <a:t>Applied </a:t>
            </a:r>
            <a:r>
              <a:rPr lang="en-US" sz="1500" dirty="0" err="1"/>
              <a:t>MinMaxScaler</a:t>
            </a:r>
            <a:r>
              <a:rPr lang="en-US" sz="1500" dirty="0"/>
              <a:t> to normalize numerical features (</a:t>
            </a:r>
            <a:r>
              <a:rPr lang="en-IN" sz="1500" dirty="0" err="1"/>
              <a:t>transcation_amount</a:t>
            </a:r>
            <a:r>
              <a:rPr lang="en-IN" sz="15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/>
              <a:t>EDA: </a:t>
            </a:r>
            <a:r>
              <a:rPr lang="en-US" sz="1500" dirty="0"/>
              <a:t>It involves analyzing and visualizing data to understand its structure, detect patterns, and identify anomalies.</a:t>
            </a:r>
            <a:endParaRPr lang="en-IN" sz="1500" dirty="0"/>
          </a:p>
          <a:p>
            <a:pPr>
              <a:lnSpc>
                <a:spcPct val="150000"/>
              </a:lnSpc>
            </a:pPr>
            <a:endParaRPr lang="en-IN" sz="1000" dirty="0"/>
          </a:p>
          <a:p>
            <a:pPr>
              <a:lnSpc>
                <a:spcPct val="150000"/>
              </a:lnSpc>
            </a:pPr>
            <a:r>
              <a:rPr lang="en-US" b="1" dirty="0"/>
              <a:t>Model Development: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b="1" dirty="0"/>
              <a:t>Algorithm Used:</a:t>
            </a:r>
            <a:r>
              <a:rPr lang="en-IN" sz="1500" dirty="0"/>
              <a:t> K-Means Clustering.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b="1" dirty="0"/>
              <a:t>Feature: </a:t>
            </a:r>
            <a:r>
              <a:rPr lang="en-IN" sz="1500" dirty="0" err="1"/>
              <a:t>transcation_amount</a:t>
            </a:r>
            <a:r>
              <a:rPr lang="en-IN" sz="1500" dirty="0"/>
              <a:t>, </a:t>
            </a:r>
            <a:r>
              <a:rPr lang="en-IN" sz="1500" dirty="0" err="1"/>
              <a:t>transcation_count</a:t>
            </a:r>
            <a:r>
              <a:rPr lang="en-IN" sz="1500" dirty="0"/>
              <a:t>, </a:t>
            </a:r>
            <a:r>
              <a:rPr lang="en-IN" sz="1500" dirty="0" err="1"/>
              <a:t>transcation_type</a:t>
            </a:r>
            <a:r>
              <a:rPr lang="en-IN" sz="1500" dirty="0"/>
              <a:t> (One-Hot Encoded)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b="1" dirty="0"/>
              <a:t>Number of Clusters: </a:t>
            </a:r>
            <a:r>
              <a:rPr lang="en-IN" sz="1500" dirty="0"/>
              <a:t> 4 (Determined using Silhouette Score.)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527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2777" y="594723"/>
            <a:ext cx="10197737" cy="6132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Model Evaluation: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 smtClean="0"/>
              <a:t>Metrics: </a:t>
            </a:r>
            <a:r>
              <a:rPr lang="en-IN" sz="1500" dirty="0" smtClean="0"/>
              <a:t>Silhouette Score, Davies-</a:t>
            </a:r>
            <a:r>
              <a:rPr lang="en-IN" sz="1500" dirty="0" err="1" smtClean="0"/>
              <a:t>Bouldin</a:t>
            </a:r>
            <a:r>
              <a:rPr lang="en-IN" sz="1500" dirty="0" smtClean="0"/>
              <a:t> Index</a:t>
            </a:r>
          </a:p>
          <a:p>
            <a:pPr>
              <a:lnSpc>
                <a:spcPct val="150000"/>
              </a:lnSpc>
            </a:pPr>
            <a:endParaRPr lang="en-IN" sz="1600" b="1" dirty="0" smtClean="0"/>
          </a:p>
          <a:p>
            <a:pPr>
              <a:lnSpc>
                <a:spcPct val="150000"/>
              </a:lnSpc>
            </a:pPr>
            <a:r>
              <a:rPr lang="en-IN" sz="1600" b="1" dirty="0" smtClean="0"/>
              <a:t>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1" dirty="0" smtClean="0"/>
              <a:t>Silhouette Score: </a:t>
            </a:r>
            <a:r>
              <a:rPr lang="en-IN" sz="1500" dirty="0" smtClean="0"/>
              <a:t>k=4 (Measures cluster separation)</a:t>
            </a:r>
          </a:p>
          <a:p>
            <a:endParaRPr lang="en-IN" sz="1500" dirty="0" smtClean="0"/>
          </a:p>
          <a:p>
            <a:endParaRPr lang="en-IN" sz="1500" dirty="0"/>
          </a:p>
          <a:p>
            <a:endParaRPr lang="en-IN" sz="1500" dirty="0" smtClean="0"/>
          </a:p>
          <a:p>
            <a:endParaRPr lang="en-IN" sz="1500" dirty="0"/>
          </a:p>
          <a:p>
            <a:endParaRPr lang="en-IN" sz="1500" dirty="0" smtClean="0"/>
          </a:p>
          <a:p>
            <a:endParaRPr lang="en-IN" sz="1500" dirty="0"/>
          </a:p>
          <a:p>
            <a:endParaRPr lang="en-IN" sz="1500" dirty="0" smtClean="0"/>
          </a:p>
          <a:p>
            <a:endParaRPr lang="en-IN" sz="1500" dirty="0"/>
          </a:p>
          <a:p>
            <a:endParaRPr lang="en-IN" sz="1500" dirty="0" smtClean="0"/>
          </a:p>
          <a:p>
            <a:endParaRPr lang="en-IN" sz="1500" dirty="0" smtClean="0"/>
          </a:p>
          <a:p>
            <a:endParaRPr lang="en-IN" sz="1500" dirty="0"/>
          </a:p>
          <a:p>
            <a:r>
              <a:rPr lang="en-IN" sz="1500" dirty="0" smtClean="0"/>
              <a:t>	</a:t>
            </a:r>
          </a:p>
          <a:p>
            <a:endParaRPr lang="en-IN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b="1" dirty="0" smtClean="0"/>
              <a:t>Davies-</a:t>
            </a:r>
            <a:r>
              <a:rPr lang="en-IN" sz="1500" b="1" dirty="0" err="1" smtClean="0"/>
              <a:t>Bouldin</a:t>
            </a:r>
            <a:r>
              <a:rPr lang="en-IN" sz="1500" b="1" dirty="0" smtClean="0"/>
              <a:t> Index: </a:t>
            </a:r>
            <a:r>
              <a:rPr lang="en-IN" sz="1500" dirty="0"/>
              <a:t>0.3543065134794949</a:t>
            </a:r>
            <a:endParaRPr lang="en-IN" sz="1500" b="1" dirty="0" smtClean="0"/>
          </a:p>
          <a:p>
            <a:endParaRPr lang="en-IN" sz="1500" dirty="0"/>
          </a:p>
          <a:p>
            <a:endParaRPr lang="en-IN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296" y="2450642"/>
            <a:ext cx="5151566" cy="26525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594" y="2450642"/>
            <a:ext cx="5016137" cy="26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06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862</TotalTime>
  <Words>842</Words>
  <Application>Microsoft Office PowerPoint</Application>
  <PresentationFormat>Widescreen</PresentationFormat>
  <Paragraphs>171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Rounded MT Bold</vt:lpstr>
      <vt:lpstr>Calibri</vt:lpstr>
      <vt:lpstr>Calibri Light</vt:lpstr>
      <vt:lpstr>Retrospect</vt:lpstr>
      <vt:lpstr>Predictive Analytics and Recommendation Systems in Banking</vt:lpstr>
      <vt:lpstr>           Loan Default Prediction                    (Supervised Learning Model)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Blesso</dc:creator>
  <cp:lastModifiedBy>Blesso</cp:lastModifiedBy>
  <cp:revision>79</cp:revision>
  <dcterms:created xsi:type="dcterms:W3CDTF">2025-01-14T04:29:11Z</dcterms:created>
  <dcterms:modified xsi:type="dcterms:W3CDTF">2025-01-15T03:55:07Z</dcterms:modified>
</cp:coreProperties>
</file>