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3" r:id="rId6"/>
    <p:sldId id="259" r:id="rId7"/>
    <p:sldId id="260" r:id="rId8"/>
    <p:sldId id="264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BEE3-E677-431E-ADF4-2424AAC2F825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7B47-3DCE-4FCC-A78F-3E934BA478B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7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BEE3-E677-431E-ADF4-2424AAC2F825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7B47-3DCE-4FCC-A78F-3E934BA47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74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BEE3-E677-431E-ADF4-2424AAC2F825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7B47-3DCE-4FCC-A78F-3E934BA47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01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BEE3-E677-431E-ADF4-2424AAC2F825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7B47-3DCE-4FCC-A78F-3E934BA47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091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BEE3-E677-431E-ADF4-2424AAC2F825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7B47-3DCE-4FCC-A78F-3E934BA478B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07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BEE3-E677-431E-ADF4-2424AAC2F825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7B47-3DCE-4FCC-A78F-3E934BA47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14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BEE3-E677-431E-ADF4-2424AAC2F825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7B47-3DCE-4FCC-A78F-3E934BA47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76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BEE3-E677-431E-ADF4-2424AAC2F825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7B47-3DCE-4FCC-A78F-3E934BA47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30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BEE3-E677-431E-ADF4-2424AAC2F825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7B47-3DCE-4FCC-A78F-3E934BA47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57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6EBEE3-E677-431E-ADF4-2424AAC2F825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917B47-3DCE-4FCC-A78F-3E934BA47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66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BEE3-E677-431E-ADF4-2424AAC2F825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7B47-3DCE-4FCC-A78F-3E934BA47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84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6EBEE3-E677-431E-ADF4-2424AAC2F825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D917B47-3DCE-4FCC-A78F-3E934BA478B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98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2872522"/>
          </a:xfrm>
        </p:spPr>
        <p:txBody>
          <a:bodyPr/>
          <a:lstStyle/>
          <a:p>
            <a:r>
              <a:rPr lang="en-US" b="1" dirty="0"/>
              <a:t>Car Dheko - Used Car Price Prediction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pPr algn="r"/>
            <a:endParaRPr lang="en-IN" sz="3200" dirty="0"/>
          </a:p>
          <a:p>
            <a:pPr algn="r"/>
            <a:endParaRPr lang="en-IN" sz="3200" dirty="0"/>
          </a:p>
          <a:p>
            <a:r>
              <a:rPr lang="en-IN" sz="3200" dirty="0"/>
              <a:t>                                                                                                                                                </a:t>
            </a:r>
            <a:r>
              <a:rPr lang="en-IN" sz="3200" dirty="0" smtClean="0"/>
              <a:t>        </a:t>
            </a:r>
            <a:r>
              <a:rPr lang="en-IN" sz="3200" b="1" dirty="0"/>
              <a:t>Goodwin Blesso I</a:t>
            </a:r>
          </a:p>
          <a:p>
            <a:r>
              <a:rPr lang="en-IN" sz="3200" b="1" dirty="0"/>
              <a:t>                     </a:t>
            </a:r>
            <a:r>
              <a:rPr lang="en-IN" b="1" dirty="0"/>
              <a:t>                                                                                                                                              </a:t>
            </a:r>
            <a:r>
              <a:rPr lang="en-IN" b="1" dirty="0" smtClean="0"/>
              <a:t>              </a:t>
            </a:r>
            <a:r>
              <a:rPr lang="en-IN" b="1" dirty="0" err="1" smtClean="0"/>
              <a:t>mdt</a:t>
            </a:r>
            <a:r>
              <a:rPr lang="en-IN" b="1" dirty="0" smtClean="0"/>
              <a:t> </a:t>
            </a:r>
            <a:r>
              <a:rPr lang="en-IN" b="1" dirty="0"/>
              <a:t>- 38                                                                                                                                                                                      </a:t>
            </a:r>
          </a:p>
          <a:p>
            <a:pPr algn="r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388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9440" y="2155762"/>
            <a:ext cx="431188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000" b="1" dirty="0">
                <a:latin typeface="+mj-lt"/>
              </a:rPr>
              <a:t>Thank You</a:t>
            </a:r>
            <a:endParaRPr lang="en-IN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80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7726" y="631762"/>
            <a:ext cx="10313119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solidFill>
                  <a:prstClr val="black"/>
                </a:solidFill>
                <a:latin typeface="Arial Rounded MT Bold" panose="020F0704030504030204" pitchFamily="34" charset="0"/>
              </a:rPr>
              <a:t>Introduction</a:t>
            </a:r>
          </a:p>
          <a:p>
            <a:endParaRPr lang="en-IN" sz="2800" b="1" dirty="0">
              <a:solidFill>
                <a:prstClr val="black"/>
              </a:solidFill>
              <a:latin typeface="Arial Rounded MT Bold" panose="020F0704030504030204" pitchFamily="34" charset="0"/>
            </a:endParaRPr>
          </a:p>
          <a:p>
            <a:r>
              <a:rPr lang="en-IN" b="1" dirty="0" smtClean="0">
                <a:solidFill>
                  <a:prstClr val="black"/>
                </a:solidFill>
              </a:rPr>
              <a:t>Problem Statement: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The used car market is vast, and pricing inconsistencies make it difficult for customers to make informed decisions.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r>
              <a:rPr lang="en-US" b="1" dirty="0" smtClean="0"/>
              <a:t>Objective: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To enhance customer experience by providing a reliable price prediction tool.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Develop an </a:t>
            </a:r>
            <a:r>
              <a:rPr lang="en-IN" sz="1600" dirty="0" smtClean="0"/>
              <a:t>accurate and user-friendly</a:t>
            </a:r>
            <a:r>
              <a:rPr lang="en-US" sz="1600" dirty="0" smtClean="0"/>
              <a:t> </a:t>
            </a:r>
            <a:r>
              <a:rPr lang="en-US" sz="1600" dirty="0" err="1" smtClean="0"/>
              <a:t>Streamlit</a:t>
            </a:r>
            <a:r>
              <a:rPr lang="en-US" sz="1600" dirty="0" smtClean="0"/>
              <a:t> application for used car price prediction.</a:t>
            </a:r>
          </a:p>
          <a:p>
            <a:pPr>
              <a:lnSpc>
                <a:spcPct val="150000"/>
              </a:lnSpc>
            </a:pP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Benefits: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Instant Price Estimates</a:t>
            </a:r>
            <a:r>
              <a:rPr lang="en-US" sz="1600" dirty="0" smtClean="0"/>
              <a:t>: Helps customers determine their car's price </a:t>
            </a:r>
            <a:r>
              <a:rPr lang="en-IN" sz="1600" dirty="0" smtClean="0"/>
              <a:t>instantly</a:t>
            </a:r>
            <a:r>
              <a:rPr lang="en-US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Transparent Pricing</a:t>
            </a:r>
            <a:r>
              <a:rPr lang="en-US" sz="1600" dirty="0" smtClean="0"/>
              <a:t>: Enables better understanding of price variations.</a:t>
            </a:r>
          </a:p>
          <a:p>
            <a:endParaRPr lang="en-US" dirty="0" smtClean="0"/>
          </a:p>
          <a:p>
            <a:endParaRPr lang="en-IN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94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2183" y="501134"/>
            <a:ext cx="110337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latin typeface="Arial Rounded MT Bold" panose="020F0704030504030204" pitchFamily="34" charset="0"/>
              </a:rPr>
              <a:t>Overview</a:t>
            </a:r>
          </a:p>
          <a:p>
            <a:endParaRPr lang="en-IN" sz="2800" b="1" dirty="0" smtClean="0">
              <a:latin typeface="Arial Rounded MT Bold" panose="020F0704030504030204" pitchFamily="34" charset="0"/>
            </a:endParaRPr>
          </a:p>
          <a:p>
            <a:r>
              <a:rPr lang="en-IN" b="1" dirty="0" smtClean="0"/>
              <a:t>Dataset: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smtClean="0"/>
              <a:t>Data Source: </a:t>
            </a:r>
            <a:r>
              <a:rPr lang="en-US" sz="1600" dirty="0" smtClean="0"/>
              <a:t>Historical data from </a:t>
            </a:r>
            <a:r>
              <a:rPr lang="en-US" sz="1600" dirty="0" err="1" smtClean="0"/>
              <a:t>CarDekho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Features: </a:t>
            </a:r>
            <a:r>
              <a:rPr lang="en-US" sz="1600" dirty="0" smtClean="0"/>
              <a:t>km, </a:t>
            </a:r>
            <a:r>
              <a:rPr lang="en-US" sz="1600" dirty="0" err="1" smtClean="0"/>
              <a:t>ownerNo</a:t>
            </a:r>
            <a:r>
              <a:rPr lang="en-US" sz="1600" dirty="0" smtClean="0"/>
              <a:t>, Manufacturer, Engine Displacement, Mileage, Seats, No of Cylinder, No Door Numbers, City, Fuel Type, Body Type, Transmission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Target: </a:t>
            </a:r>
            <a:r>
              <a:rPr lang="en-US" sz="1600" dirty="0" smtClean="0"/>
              <a:t>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smtClean="0"/>
              <a:t>Dataset Size: </a:t>
            </a:r>
            <a:r>
              <a:rPr lang="en-IN" sz="1600" dirty="0" smtClean="0"/>
              <a:t>8369 records</a:t>
            </a:r>
          </a:p>
          <a:p>
            <a:endParaRPr lang="en-IN" sz="1600" dirty="0"/>
          </a:p>
          <a:p>
            <a:r>
              <a:rPr lang="en-US" b="1" dirty="0" smtClean="0"/>
              <a:t>Data Preprocessing: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Convert the unstructured data to structured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Data Type Conversion &amp; Standardising Data </a:t>
            </a:r>
            <a:r>
              <a:rPr lang="en-IN" sz="1600" dirty="0" smtClean="0"/>
              <a:t>Formats.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smtClean="0"/>
              <a:t>Missing Value Treatment: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500" b="1" dirty="0"/>
              <a:t>N</a:t>
            </a:r>
            <a:r>
              <a:rPr lang="en-IN" sz="1500" b="1" dirty="0" smtClean="0"/>
              <a:t>umerical columns:</a:t>
            </a:r>
            <a:r>
              <a:rPr lang="en-IN" sz="1500" dirty="0" smtClean="0"/>
              <a:t> </a:t>
            </a:r>
            <a:r>
              <a:rPr lang="en-IN" sz="1500" dirty="0"/>
              <a:t>M</a:t>
            </a:r>
            <a:r>
              <a:rPr lang="en-IN" sz="1500" dirty="0" smtClean="0"/>
              <a:t>ode imputation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500" b="1" dirty="0" smtClean="0"/>
              <a:t>Categorical columns: </a:t>
            </a:r>
            <a:r>
              <a:rPr lang="en-IN" sz="1500" dirty="0" smtClean="0"/>
              <a:t>Mode imputation</a:t>
            </a:r>
            <a:endParaRPr lang="en-US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err="1" smtClean="0"/>
              <a:t>Outlayer</a:t>
            </a:r>
            <a:r>
              <a:rPr lang="en-IN" sz="1600" b="1" dirty="0" smtClean="0"/>
              <a:t> </a:t>
            </a:r>
            <a:r>
              <a:rPr lang="en-IN" sz="1600" b="1" dirty="0" smtClean="0"/>
              <a:t>Treatment: </a:t>
            </a:r>
            <a:r>
              <a:rPr lang="en-IN" sz="1600" dirty="0" smtClean="0"/>
              <a:t>Identified and capped the </a:t>
            </a:r>
            <a:r>
              <a:rPr lang="en-IN" sz="1600" dirty="0" err="1" smtClean="0"/>
              <a:t>outlayers</a:t>
            </a:r>
            <a:r>
              <a:rPr lang="en-IN" sz="1600" dirty="0" smtClean="0"/>
              <a:t> using the </a:t>
            </a:r>
            <a:r>
              <a:rPr lang="en-IN" sz="1600" b="1" dirty="0" smtClean="0"/>
              <a:t>IQR</a:t>
            </a:r>
            <a:r>
              <a:rPr lang="en-IN" sz="1600" dirty="0" smtClean="0"/>
              <a:t> (Interquartile Range)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smtClean="0"/>
              <a:t>Encoding: </a:t>
            </a:r>
            <a:r>
              <a:rPr lang="en-IN" sz="1600" dirty="0" smtClean="0"/>
              <a:t>Used </a:t>
            </a:r>
            <a:r>
              <a:rPr lang="en-IN" sz="1600" b="1" dirty="0"/>
              <a:t>One-hot </a:t>
            </a:r>
            <a:r>
              <a:rPr lang="en-IN" sz="1600" b="1" dirty="0" smtClean="0"/>
              <a:t>encoding </a:t>
            </a:r>
            <a:r>
              <a:rPr lang="en-IN" sz="1600" dirty="0" smtClean="0"/>
              <a:t>and </a:t>
            </a:r>
            <a:r>
              <a:rPr lang="en-IN" sz="1600" b="1" dirty="0" smtClean="0"/>
              <a:t>binary encoding </a:t>
            </a:r>
            <a:r>
              <a:rPr lang="en-IN" sz="1600" dirty="0" smtClean="0"/>
              <a:t>techniques for categorical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smtClean="0"/>
              <a:t>Normalization: </a:t>
            </a:r>
            <a:r>
              <a:rPr lang="en-IN" sz="1600" dirty="0" smtClean="0"/>
              <a:t>Used </a:t>
            </a:r>
            <a:r>
              <a:rPr lang="en-IN" sz="1600" b="1" dirty="0" smtClean="0"/>
              <a:t>“</a:t>
            </a:r>
            <a:r>
              <a:rPr lang="en-IN" sz="1600" b="1" dirty="0" err="1" smtClean="0"/>
              <a:t>MinMaxScaler</a:t>
            </a:r>
            <a:r>
              <a:rPr lang="en-IN" sz="1600" b="1" dirty="0" smtClean="0"/>
              <a:t>” </a:t>
            </a:r>
            <a:r>
              <a:rPr lang="en-IN" sz="1600" dirty="0" smtClean="0"/>
              <a:t>technique to normalize the numerical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smtClean="0"/>
              <a:t>Feature Selection: </a:t>
            </a:r>
            <a:r>
              <a:rPr lang="en-IN" sz="1600" dirty="0" smtClean="0"/>
              <a:t>Used </a:t>
            </a:r>
            <a:r>
              <a:rPr lang="en-IN" sz="1600" b="1" dirty="0" smtClean="0"/>
              <a:t>“</a:t>
            </a:r>
            <a:r>
              <a:rPr lang="en-IN" sz="1600" b="1" dirty="0" err="1" smtClean="0"/>
              <a:t>RandomForestRegressor</a:t>
            </a:r>
            <a:r>
              <a:rPr lang="en-IN" sz="1600" b="1" dirty="0" smtClean="0"/>
              <a:t>” </a:t>
            </a:r>
            <a:r>
              <a:rPr lang="en-IN" sz="1600" dirty="0" smtClean="0"/>
              <a:t>to select the features based on the contributions.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09759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3717" y="518970"/>
            <a:ext cx="1075355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 smtClean="0"/>
              <a:t>EDA: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It </a:t>
            </a:r>
            <a:r>
              <a:rPr lang="en-US" sz="1600" dirty="0"/>
              <a:t>involves analyzing and visualizing data to understand its structure, detect patterns, and identify anomalies</a:t>
            </a:r>
            <a:r>
              <a:rPr lang="en-US" dirty="0"/>
              <a:t>.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IN" b="1" dirty="0" smtClean="0"/>
              <a:t>Insights:</a:t>
            </a:r>
            <a:endParaRPr lang="en-I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City-Wise Distribution:</a:t>
            </a:r>
            <a:r>
              <a:rPr lang="en-US" sz="1600" dirty="0"/>
              <a:t> </a:t>
            </a:r>
            <a:endParaRPr lang="en-US" sz="1600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500" dirty="0" smtClean="0"/>
              <a:t>Bangalore</a:t>
            </a:r>
            <a:r>
              <a:rPr lang="en-US" sz="1500" dirty="0"/>
              <a:t>, Delhi, and Hyderabad have the highest number of cars, each exceeding </a:t>
            </a:r>
            <a:r>
              <a:rPr lang="en-US" sz="1500" b="1" dirty="0"/>
              <a:t>1,400</a:t>
            </a:r>
            <a:r>
              <a:rPr lang="en-US" sz="1500" dirty="0"/>
              <a:t> listings.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Fuel </a:t>
            </a:r>
            <a:r>
              <a:rPr lang="en-US" sz="1600" b="1" dirty="0"/>
              <a:t>Type:</a:t>
            </a:r>
            <a:r>
              <a:rPr lang="en-US" sz="1600" dirty="0"/>
              <a:t> </a:t>
            </a:r>
            <a:endParaRPr lang="en-US" sz="1600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500" b="1" dirty="0" smtClean="0"/>
              <a:t>Petrol</a:t>
            </a:r>
            <a:r>
              <a:rPr lang="en-US" sz="1500" dirty="0" smtClean="0"/>
              <a:t> </a:t>
            </a:r>
            <a:r>
              <a:rPr lang="en-US" sz="1500" dirty="0"/>
              <a:t>cars dominate the market, making up the majority of available </a:t>
            </a:r>
            <a:r>
              <a:rPr lang="en-US" sz="1500" dirty="0" smtClean="0"/>
              <a:t>listings.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Body Type:</a:t>
            </a:r>
            <a:r>
              <a:rPr lang="en-US" sz="1600" dirty="0" smtClean="0"/>
              <a:t>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500" dirty="0" smtClean="0"/>
              <a:t>The </a:t>
            </a:r>
            <a:r>
              <a:rPr lang="en-US" sz="1500" b="1" dirty="0" smtClean="0"/>
              <a:t>Hatchback</a:t>
            </a:r>
            <a:r>
              <a:rPr lang="en-US" sz="1500" dirty="0" smtClean="0"/>
              <a:t> category is the most prevalent among all body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Ownership </a:t>
            </a:r>
            <a:r>
              <a:rPr lang="en-US" sz="1600" b="1" dirty="0"/>
              <a:t>History:</a:t>
            </a:r>
            <a:r>
              <a:rPr lang="en-US" sz="1600" dirty="0"/>
              <a:t> </a:t>
            </a:r>
            <a:endParaRPr lang="en-US" sz="1600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500" b="1" dirty="0" smtClean="0"/>
              <a:t>First-owner</a:t>
            </a:r>
            <a:r>
              <a:rPr lang="en-US" sz="1500" dirty="0" smtClean="0"/>
              <a:t> </a:t>
            </a:r>
            <a:r>
              <a:rPr lang="en-US" sz="1500" dirty="0"/>
              <a:t>cars are the most common in the market.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Brand </a:t>
            </a:r>
            <a:r>
              <a:rPr lang="en-US" sz="1600" b="1" dirty="0"/>
              <a:t>Popularity:</a:t>
            </a:r>
            <a:r>
              <a:rPr lang="en-US" sz="1600" dirty="0"/>
              <a:t> </a:t>
            </a:r>
            <a:endParaRPr lang="en-US" sz="1600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500" b="1" dirty="0" smtClean="0"/>
              <a:t>Maruti</a:t>
            </a:r>
            <a:r>
              <a:rPr lang="en-US" sz="1500" b="1" dirty="0"/>
              <a:t>, Hyundai, and Honda</a:t>
            </a:r>
            <a:r>
              <a:rPr lang="en-US" sz="1500" dirty="0"/>
              <a:t> lead in car availability.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Transmission </a:t>
            </a:r>
            <a:r>
              <a:rPr lang="en-US" sz="1600" b="1" dirty="0"/>
              <a:t>Type:</a:t>
            </a:r>
            <a:r>
              <a:rPr lang="en-US" sz="1600" dirty="0"/>
              <a:t> </a:t>
            </a:r>
            <a:endParaRPr lang="en-US" sz="1600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500" b="1" dirty="0" smtClean="0"/>
              <a:t>Manual</a:t>
            </a:r>
            <a:r>
              <a:rPr lang="en-US" sz="1500" dirty="0" smtClean="0"/>
              <a:t> </a:t>
            </a:r>
            <a:r>
              <a:rPr lang="en-US" sz="1500" dirty="0"/>
              <a:t>transmission cars outnumber automatic 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Seating </a:t>
            </a:r>
            <a:r>
              <a:rPr lang="en-US" sz="1600" b="1" dirty="0"/>
              <a:t>Capacity:</a:t>
            </a:r>
            <a:r>
              <a:rPr lang="en-US" sz="1600" dirty="0"/>
              <a:t> </a:t>
            </a:r>
            <a:endParaRPr lang="en-US" sz="1600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500" dirty="0" smtClean="0"/>
              <a:t>Cars </a:t>
            </a:r>
            <a:r>
              <a:rPr lang="en-US" sz="1500" dirty="0"/>
              <a:t>with </a:t>
            </a:r>
            <a:r>
              <a:rPr lang="en-US" sz="1500" b="1" dirty="0"/>
              <a:t>5 seats</a:t>
            </a:r>
            <a:r>
              <a:rPr lang="en-US" sz="1500" dirty="0"/>
              <a:t> are the most widely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Steering </a:t>
            </a:r>
            <a:r>
              <a:rPr lang="en-US" sz="1600" b="1" dirty="0"/>
              <a:t>Type:</a:t>
            </a:r>
            <a:r>
              <a:rPr lang="en-US" sz="1600" dirty="0"/>
              <a:t> </a:t>
            </a:r>
            <a:endParaRPr lang="en-US" sz="1600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500" b="1" dirty="0" smtClean="0"/>
              <a:t>Power </a:t>
            </a:r>
            <a:r>
              <a:rPr lang="en-US" sz="1500" b="1" dirty="0"/>
              <a:t>steering</a:t>
            </a:r>
            <a:r>
              <a:rPr lang="en-US" sz="1500" dirty="0"/>
              <a:t> is the most common feature in listed cars.</a:t>
            </a:r>
          </a:p>
          <a:p>
            <a:pPr>
              <a:lnSpc>
                <a:spcPct val="150000"/>
              </a:lnSpc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1253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9329" y="588219"/>
            <a:ext cx="10748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Important Features: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88" y="1202759"/>
            <a:ext cx="11312435" cy="502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1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770" y="605637"/>
            <a:ext cx="1067666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Model Development:</a:t>
            </a:r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Algorithm Used: </a:t>
            </a:r>
            <a:r>
              <a:rPr lang="en-IN" sz="1600" dirty="0" err="1" smtClean="0"/>
              <a:t>XGBoost</a:t>
            </a:r>
            <a:r>
              <a:rPr lang="en-IN" sz="1600" dirty="0" smtClean="0"/>
              <a:t> (Boosting Algorithm), </a:t>
            </a:r>
            <a:r>
              <a:rPr lang="en-US" sz="1600" dirty="0"/>
              <a:t>t</a:t>
            </a:r>
            <a:r>
              <a:rPr lang="en-US" sz="1600" dirty="0" smtClean="0"/>
              <a:t>his algorithm was chosen for its way of efficiently handles the </a:t>
            </a:r>
            <a:r>
              <a:rPr lang="en-US" sz="1600" b="1" dirty="0" smtClean="0"/>
              <a:t>complex relationship </a:t>
            </a:r>
            <a:r>
              <a:rPr lang="en-US" sz="1600" dirty="0" smtClean="0"/>
              <a:t>used in car pricing.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Data split: </a:t>
            </a:r>
            <a:r>
              <a:rPr lang="en-IN" sz="1600" dirty="0" err="1" smtClean="0"/>
              <a:t>train_test_split</a:t>
            </a:r>
            <a:r>
              <a:rPr lang="en-IN" sz="1600" dirty="0" smtClean="0"/>
              <a:t> method (Training: 70%, Testing: 30%).</a:t>
            </a:r>
          </a:p>
          <a:p>
            <a:endParaRPr lang="en-IN" sz="1600" b="1" dirty="0"/>
          </a:p>
          <a:p>
            <a:pPr>
              <a:lnSpc>
                <a:spcPct val="150000"/>
              </a:lnSpc>
            </a:pPr>
            <a:r>
              <a:rPr lang="en-IN" b="1" dirty="0" smtClean="0"/>
              <a:t>Model Evaluation: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Metrics: </a:t>
            </a:r>
            <a:r>
              <a:rPr lang="en-IN" sz="1600" dirty="0" smtClean="0"/>
              <a:t>Mean Absolute Error, Mean Squared Error, R-squared.</a:t>
            </a:r>
            <a:endParaRPr lang="en-US" sz="1600" b="1" dirty="0" smtClean="0"/>
          </a:p>
          <a:p>
            <a:endParaRPr lang="en-US" sz="1600" b="1" dirty="0" smtClean="0"/>
          </a:p>
          <a:p>
            <a:r>
              <a:rPr lang="en-US" b="1" dirty="0" smtClean="0"/>
              <a:t>Scores:</a:t>
            </a:r>
            <a:endParaRPr lang="en-US" b="1" dirty="0"/>
          </a:p>
          <a:p>
            <a:endParaRPr lang="en-US" sz="1600" b="1" dirty="0" smtClean="0"/>
          </a:p>
          <a:p>
            <a:endParaRPr lang="en-US" sz="1600" b="1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569725"/>
              </p:ext>
            </p:extLst>
          </p:nvPr>
        </p:nvGraphicFramePr>
        <p:xfrm>
          <a:off x="969554" y="3367072"/>
          <a:ext cx="890596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6492"/>
                <a:gridCol w="2226492"/>
                <a:gridCol w="2226492"/>
                <a:gridCol w="222649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    Algorithms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MAE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  R2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186406.610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61863516323.24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0.74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180118.96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63833384219.74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0.73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110032.83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31773064488.00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0.86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143065.89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41712951781.26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0.82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XG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100282.78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26481869136.22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0.89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34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1446" y="579512"/>
            <a:ext cx="1055390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 smtClean="0"/>
              <a:t>Deployment: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smtClean="0"/>
              <a:t> </a:t>
            </a:r>
            <a:r>
              <a:rPr lang="en-IN" sz="1600" b="1" dirty="0" err="1" smtClean="0"/>
              <a:t>Streamlit</a:t>
            </a:r>
            <a:r>
              <a:rPr lang="en-IN" sz="1600" b="1" dirty="0" smtClean="0"/>
              <a:t> Application: </a:t>
            </a:r>
            <a:r>
              <a:rPr lang="en-US" sz="1600" dirty="0" smtClean="0"/>
              <a:t>Deploy the final model using </a:t>
            </a:r>
            <a:r>
              <a:rPr lang="en-US" sz="1600" dirty="0" err="1" smtClean="0"/>
              <a:t>Streamlit</a:t>
            </a:r>
            <a:r>
              <a:rPr lang="en-US" sz="1600" dirty="0" smtClean="0"/>
              <a:t> and created an interactive web application, the user interface looks as below: </a:t>
            </a:r>
            <a:endParaRPr lang="en-IN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932" y="1872174"/>
            <a:ext cx="6679474" cy="425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5971" y="536388"/>
            <a:ext cx="10710006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 smtClean="0"/>
              <a:t>Workflow:</a:t>
            </a:r>
          </a:p>
          <a:p>
            <a:pPr>
              <a:lnSpc>
                <a:spcPct val="150000"/>
              </a:lnSpc>
            </a:pPr>
            <a:endParaRPr lang="en-IN" sz="800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 smtClean="0"/>
              <a:t>Accessing the Application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500" dirty="0" smtClean="0"/>
              <a:t>Run the </a:t>
            </a:r>
            <a:r>
              <a:rPr lang="en-IN" sz="1500" dirty="0" err="1" smtClean="0"/>
              <a:t>steamlit</a:t>
            </a:r>
            <a:r>
              <a:rPr lang="en-IN" sz="1500" dirty="0" smtClean="0"/>
              <a:t> application using the command </a:t>
            </a:r>
            <a:r>
              <a:rPr lang="en-IN" sz="1500" b="1" i="1" dirty="0" smtClean="0"/>
              <a:t>“</a:t>
            </a:r>
            <a:r>
              <a:rPr lang="en-IN" sz="1500" b="1" dirty="0" err="1" smtClean="0"/>
              <a:t>streamlit</a:t>
            </a:r>
            <a:r>
              <a:rPr lang="en-IN" sz="1500" b="1" dirty="0" smtClean="0"/>
              <a:t> </a:t>
            </a:r>
            <a:r>
              <a:rPr lang="en-IN" sz="1500" b="1" smtClean="0"/>
              <a:t>run </a:t>
            </a:r>
            <a:r>
              <a:rPr lang="en-IN" sz="1500" b="1" smtClean="0"/>
              <a:t>app.py</a:t>
            </a:r>
            <a:r>
              <a:rPr lang="en-IN" sz="1500" b="1" dirty="0" smtClean="0"/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500" dirty="0" smtClean="0"/>
              <a:t>It redirects to the web browser and navigate to the </a:t>
            </a:r>
            <a:r>
              <a:rPr lang="en-US" sz="1500" b="1" dirty="0" smtClean="0"/>
              <a:t>Price Prediction</a:t>
            </a:r>
            <a:r>
              <a:rPr lang="en-US" sz="1500" dirty="0" smtClean="0"/>
              <a:t> app.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 smtClean="0"/>
              <a:t>Enter Car Details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500" b="1" dirty="0" smtClean="0"/>
              <a:t>Kilometers Driven: </a:t>
            </a:r>
            <a:r>
              <a:rPr lang="en-US" sz="1500" dirty="0" smtClean="0"/>
              <a:t>Enter the total distance the car has been driven.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500" b="1" dirty="0" smtClean="0"/>
              <a:t>Number of Owners: </a:t>
            </a:r>
            <a:r>
              <a:rPr lang="en-US" sz="1500" dirty="0" smtClean="0"/>
              <a:t>Select the number of previous owners.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500" b="1" dirty="0" smtClean="0"/>
              <a:t>Manufacturer: </a:t>
            </a:r>
            <a:r>
              <a:rPr lang="en-US" sz="1500" dirty="0" smtClean="0"/>
              <a:t>Choose the car brand (e.g., Maruti, Hyundai, Toyota).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500" b="1" dirty="0" smtClean="0"/>
              <a:t>Engine Displacement (cc): </a:t>
            </a:r>
            <a:r>
              <a:rPr lang="en-US" sz="1500" dirty="0" smtClean="0"/>
              <a:t>Enter the engine size in cubic centimeters.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500" b="1" dirty="0" smtClean="0"/>
              <a:t>Mileage (</a:t>
            </a:r>
            <a:r>
              <a:rPr lang="en-US" sz="1500" b="1" dirty="0" err="1" smtClean="0"/>
              <a:t>kmpl</a:t>
            </a:r>
            <a:r>
              <a:rPr lang="en-US" sz="1500" b="1" dirty="0" smtClean="0"/>
              <a:t>): </a:t>
            </a:r>
            <a:r>
              <a:rPr lang="en-US" sz="1500" dirty="0" smtClean="0"/>
              <a:t>Provide the mileage of the car.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500" b="1" dirty="0" smtClean="0"/>
              <a:t>Number of Seats: </a:t>
            </a:r>
            <a:r>
              <a:rPr lang="en-US" sz="1500" dirty="0" smtClean="0"/>
              <a:t>Select the number of passenger seats.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500" b="1" dirty="0" smtClean="0"/>
              <a:t>Number of Cylinders: </a:t>
            </a:r>
            <a:r>
              <a:rPr lang="en-US" sz="1500" dirty="0" smtClean="0"/>
              <a:t>Choose the number of engine cylinders.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500" b="1" dirty="0" smtClean="0"/>
              <a:t>Number of Doors: </a:t>
            </a:r>
            <a:r>
              <a:rPr lang="en-US" sz="1500" dirty="0" smtClean="0"/>
              <a:t>Specify the number of doors in the car.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500" b="1" dirty="0" smtClean="0"/>
              <a:t>City: </a:t>
            </a:r>
            <a:r>
              <a:rPr lang="en-US" sz="1500" dirty="0" smtClean="0"/>
              <a:t>Select the location where the car is being sold.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500" b="1" dirty="0" smtClean="0"/>
              <a:t>Fuel Type: </a:t>
            </a:r>
            <a:r>
              <a:rPr lang="en-US" sz="1500" dirty="0" smtClean="0"/>
              <a:t>Choose between Petrol, Diesel, CNG, or Electric.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500" b="1" dirty="0" smtClean="0"/>
              <a:t>Body Type: </a:t>
            </a:r>
            <a:r>
              <a:rPr lang="en-US" sz="1500" dirty="0" smtClean="0"/>
              <a:t>Select the car’s body style (Sedan, SUV, Hatchback, etc.).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500" b="1" dirty="0" smtClean="0"/>
              <a:t>Transmission: </a:t>
            </a:r>
            <a:r>
              <a:rPr lang="en-US" sz="1500" dirty="0" smtClean="0"/>
              <a:t>Choose between Manual and Automatic.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 smtClean="0"/>
              <a:t>Submit the Form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500" dirty="0" smtClean="0"/>
              <a:t>Once all fields are filled, click on the </a:t>
            </a:r>
            <a:r>
              <a:rPr lang="en-US" sz="1500" b="1" dirty="0" smtClean="0"/>
              <a:t>"Predict Car Price"</a:t>
            </a:r>
            <a:r>
              <a:rPr lang="en-US" sz="1500" dirty="0" smtClean="0"/>
              <a:t> button.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500" dirty="0" smtClean="0"/>
              <a:t>The application processes the inputs and displays the estimated </a:t>
            </a:r>
            <a:r>
              <a:rPr lang="en-US" sz="1500" b="1" dirty="0" smtClean="0"/>
              <a:t>price of the car</a:t>
            </a:r>
            <a:r>
              <a:rPr lang="en-US" sz="1500" dirty="0" smtClean="0"/>
              <a:t> instantly.</a:t>
            </a:r>
            <a:endParaRPr lang="en-IN" sz="1500" b="1" dirty="0"/>
          </a:p>
        </p:txBody>
      </p:sp>
    </p:spTree>
    <p:extLst>
      <p:ext uri="{BB962C8B-B14F-4D97-AF65-F5344CB8AC3E}">
        <p14:creationId xmlns:p14="http://schemas.microsoft.com/office/powerpoint/2010/main" val="66745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7706" y="605636"/>
            <a:ext cx="10658271" cy="5370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 smtClean="0"/>
              <a:t>Challenges Faced: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Data Transformation:</a:t>
            </a:r>
            <a:r>
              <a:rPr lang="en-US" sz="1600" dirty="0" smtClean="0"/>
              <a:t> Converting unstructured data into structured format.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Categorical Encoding:</a:t>
            </a:r>
            <a:r>
              <a:rPr lang="en-US" sz="1600" dirty="0" smtClean="0"/>
              <a:t> Handling categorical columns with a high number of unique values.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Standardization:</a:t>
            </a:r>
            <a:r>
              <a:rPr lang="en-US" sz="1600" dirty="0" smtClean="0"/>
              <a:t> Ensuring consistency in data formats across different features.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Feature Selection:</a:t>
            </a:r>
            <a:r>
              <a:rPr lang="en-US" sz="1600" dirty="0" smtClean="0"/>
              <a:t> Identifying the most significant features influencing car prices.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Hyper parameter Tuning:</a:t>
            </a:r>
            <a:r>
              <a:rPr lang="en-US" sz="1600" dirty="0" smtClean="0"/>
              <a:t> Optimizing model parameters to enhance accuracy.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Data Preprocessing in Deployment:</a:t>
            </a:r>
            <a:r>
              <a:rPr lang="en-US" sz="1600" dirty="0" smtClean="0"/>
              <a:t> Extracting raw values from the </a:t>
            </a:r>
            <a:r>
              <a:rPr lang="en-US" sz="1600" dirty="0" err="1" smtClean="0"/>
              <a:t>Streamlit</a:t>
            </a:r>
            <a:r>
              <a:rPr lang="en-US" sz="1600" dirty="0" smtClean="0"/>
              <a:t> UI and transforming them to match the model’s training format.</a:t>
            </a:r>
          </a:p>
          <a:p>
            <a:pPr>
              <a:lnSpc>
                <a:spcPct val="150000"/>
              </a:lnSpc>
            </a:pPr>
            <a:endParaRPr lang="en-IN" b="1" dirty="0" smtClean="0"/>
          </a:p>
          <a:p>
            <a:pPr>
              <a:lnSpc>
                <a:spcPct val="150000"/>
              </a:lnSpc>
            </a:pPr>
            <a:r>
              <a:rPr lang="en-IN" b="1" dirty="0" smtClean="0"/>
              <a:t>Conclusion: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Developed a machine learning model to predict used car prices accurately.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Successfully, integrated it into a user-friendly </a:t>
            </a:r>
            <a:r>
              <a:rPr lang="en-US" sz="1600" dirty="0" err="1" smtClean="0"/>
              <a:t>Streamlit</a:t>
            </a:r>
            <a:r>
              <a:rPr lang="en-US" sz="1600" dirty="0" smtClean="0"/>
              <a:t> application.</a:t>
            </a:r>
          </a:p>
          <a:p>
            <a:pPr>
              <a:lnSpc>
                <a:spcPct val="150000"/>
              </a:lnSpc>
            </a:pPr>
            <a:endParaRPr lang="en-IN" sz="1600" dirty="0" smtClean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0470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2651</TotalTime>
  <Words>839</Words>
  <Application>Microsoft Office PowerPoint</Application>
  <PresentationFormat>Widescreen</PresentationFormat>
  <Paragraphs>122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Courier New</vt:lpstr>
      <vt:lpstr>Retrospect</vt:lpstr>
      <vt:lpstr>Car Dheko - Used Car Price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Dheko - Used Car Price Prediction</dc:title>
  <dc:creator>Blesso</dc:creator>
  <cp:lastModifiedBy>Blesso</cp:lastModifiedBy>
  <cp:revision>38</cp:revision>
  <dcterms:created xsi:type="dcterms:W3CDTF">2025-02-03T07:47:12Z</dcterms:created>
  <dcterms:modified xsi:type="dcterms:W3CDTF">2025-02-15T06:40:19Z</dcterms:modified>
</cp:coreProperties>
</file>