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3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1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4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0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7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3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7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3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8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3AB010-D400-47F1-B328-B737FE63F34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2482FD-157D-4C2D-BD9F-F486129065E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49352"/>
            <a:ext cx="10058400" cy="3566160"/>
          </a:xfrm>
        </p:spPr>
        <p:txBody>
          <a:bodyPr/>
          <a:lstStyle/>
          <a:p>
            <a:r>
              <a:rPr lang="en-IN" dirty="0"/>
              <a:t>Classifying Cybersecurity Incidents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900" dirty="0" smtClean="0"/>
          </a:p>
          <a:p>
            <a:r>
              <a:rPr lang="en-IN" sz="1050" dirty="0"/>
              <a:t> </a:t>
            </a:r>
            <a:r>
              <a:rPr lang="en-IN" sz="1050" dirty="0" smtClean="0"/>
              <a:t>                                                                                                                                                     </a:t>
            </a:r>
            <a:r>
              <a:rPr lang="en-IN" sz="1050" b="1" dirty="0" smtClean="0"/>
              <a:t>Goodwin </a:t>
            </a:r>
            <a:r>
              <a:rPr lang="en-IN" sz="1050" b="1" dirty="0"/>
              <a:t>Blesso I</a:t>
            </a:r>
          </a:p>
          <a:p>
            <a:r>
              <a:rPr lang="en-IN" sz="1050" b="1" dirty="0"/>
              <a:t>                                                                                                                                                           </a:t>
            </a:r>
            <a:r>
              <a:rPr lang="en-IN" sz="1050" b="1" dirty="0" smtClean="0"/>
              <a:t>  </a:t>
            </a:r>
            <a:r>
              <a:rPr lang="en-IN" sz="1050" b="1" dirty="0" err="1" smtClean="0"/>
              <a:t>mdt</a:t>
            </a:r>
            <a:r>
              <a:rPr lang="en-IN" sz="1050" b="1" dirty="0" smtClean="0"/>
              <a:t> </a:t>
            </a:r>
            <a:r>
              <a:rPr lang="en-IN" sz="1050" b="1" dirty="0"/>
              <a:t>- 38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4765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058" y="422757"/>
            <a:ext cx="10818216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endParaRPr lang="en-IN" b="1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prstClr val="black"/>
                </a:solidFill>
              </a:rPr>
              <a:t>Problem Statement: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Microsoft want us to develop a </a:t>
            </a:r>
            <a:r>
              <a:rPr lang="en-US" sz="1600" b="1" dirty="0" smtClean="0"/>
              <a:t>machine learning model</a:t>
            </a:r>
            <a:r>
              <a:rPr lang="en-US" sz="1600" dirty="0" smtClean="0"/>
              <a:t> that improves the SOC efficiency and accurately classifies cybersecurity incidents based on past evidence and customer feedback.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Objective: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Build a classification model to categorize incidents as TP, BP, or FP.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Enhance SOC efficiency by reducing false positives.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Support automated threat intelligence for faster incident response.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Improve accuracy in cybersecurity incident classification.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Faster Response Times </a:t>
            </a:r>
            <a:r>
              <a:rPr lang="en-US" sz="1600" dirty="0" smtClean="0">
                <a:solidFill>
                  <a:prstClr val="black"/>
                </a:solidFill>
              </a:rPr>
              <a:t>– Analysts focus on real threats.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Reduced Alert Fatigue </a:t>
            </a:r>
            <a:r>
              <a:rPr lang="en-US" sz="1600" dirty="0" smtClean="0">
                <a:solidFill>
                  <a:prstClr val="black"/>
                </a:solidFill>
              </a:rPr>
              <a:t>– Eliminates unnecessary investigations.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Enhanced Security</a:t>
            </a:r>
            <a:r>
              <a:rPr lang="en-US" sz="1600" dirty="0" smtClean="0">
                <a:solidFill>
                  <a:prstClr val="black"/>
                </a:solidFill>
              </a:rPr>
              <a:t> – Increases detection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Cost &amp; Resource Savings </a:t>
            </a:r>
            <a:r>
              <a:rPr lang="en-US" sz="1600" dirty="0" smtClean="0">
                <a:solidFill>
                  <a:prstClr val="black"/>
                </a:solidFill>
              </a:rPr>
              <a:t>– Automates manual triage efforts.</a:t>
            </a:r>
          </a:p>
        </p:txBody>
      </p:sp>
    </p:spTree>
    <p:extLst>
      <p:ext uri="{BB962C8B-B14F-4D97-AF65-F5344CB8AC3E}">
        <p14:creationId xmlns:p14="http://schemas.microsoft.com/office/powerpoint/2010/main" val="22610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0303" y="431465"/>
            <a:ext cx="1113755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Overview</a:t>
            </a:r>
          </a:p>
          <a:p>
            <a:endParaRPr lang="en-IN" b="1" dirty="0"/>
          </a:p>
          <a:p>
            <a:r>
              <a:rPr lang="en-IN" b="1" dirty="0" smtClean="0"/>
              <a:t>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Data Source: </a:t>
            </a:r>
            <a:r>
              <a:rPr lang="en-US" sz="1600" dirty="0" smtClean="0"/>
              <a:t>Historical </a:t>
            </a:r>
            <a:r>
              <a:rPr lang="en-IN" sz="1600" dirty="0" smtClean="0"/>
              <a:t>records of cybersecurity incidents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Features: </a:t>
            </a:r>
            <a:r>
              <a:rPr lang="en-US" sz="1600" dirty="0" err="1" smtClean="0"/>
              <a:t>AlertTitle</a:t>
            </a:r>
            <a:r>
              <a:rPr lang="en-US" sz="1600" dirty="0" smtClean="0"/>
              <a:t>, </a:t>
            </a:r>
            <a:r>
              <a:rPr lang="en-US" sz="1600" dirty="0" err="1" smtClean="0"/>
              <a:t>EntityType</a:t>
            </a:r>
            <a:r>
              <a:rPr lang="en-US" sz="1600" dirty="0" smtClean="0"/>
              <a:t>, Category, </a:t>
            </a:r>
            <a:r>
              <a:rPr lang="en-US" sz="1600" dirty="0" err="1" smtClean="0"/>
              <a:t>EvidenceRole</a:t>
            </a:r>
            <a:r>
              <a:rPr lang="en-US" sz="1600" dirty="0" smtClean="0"/>
              <a:t>, </a:t>
            </a:r>
            <a:r>
              <a:rPr lang="en-US" sz="1600" dirty="0" err="1" smtClean="0"/>
              <a:t>SuspicionLevel</a:t>
            </a:r>
            <a:r>
              <a:rPr lang="en-US" sz="1600" dirty="0" smtClean="0"/>
              <a:t>, </a:t>
            </a:r>
            <a:r>
              <a:rPr lang="en-US" sz="1600" dirty="0" err="1" smtClean="0"/>
              <a:t>LastVerdict</a:t>
            </a:r>
            <a:r>
              <a:rPr lang="en-US" sz="1600" dirty="0" smtClean="0"/>
              <a:t>, </a:t>
            </a:r>
            <a:r>
              <a:rPr lang="en-US" sz="1600" dirty="0" err="1" smtClean="0"/>
              <a:t>OSFamily</a:t>
            </a:r>
            <a:r>
              <a:rPr lang="en-US" sz="1600" dirty="0" smtClean="0"/>
              <a:t>, </a:t>
            </a:r>
            <a:r>
              <a:rPr lang="en-US" sz="1600" dirty="0" err="1" smtClean="0"/>
              <a:t>OSVersion</a:t>
            </a:r>
            <a:r>
              <a:rPr lang="en-US" sz="1600" dirty="0" smtClean="0"/>
              <a:t>, </a:t>
            </a:r>
            <a:r>
              <a:rPr lang="en-US" sz="1600" dirty="0" err="1" smtClean="0"/>
              <a:t>CountryCode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Target: </a:t>
            </a:r>
            <a:r>
              <a:rPr lang="en-IN" sz="1600" dirty="0" err="1"/>
              <a:t>IncidentGrade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Dataset Size: </a:t>
            </a:r>
            <a:r>
              <a:rPr lang="en-IN" sz="1600" dirty="0" smtClean="0"/>
              <a:t>47,58,418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r>
              <a:rPr lang="en-US" b="1" dirty="0" smtClean="0"/>
              <a:t>Data Preprocessing: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Read the historical </a:t>
            </a:r>
            <a:r>
              <a:rPr lang="en-IN" sz="1600" dirty="0" smtClean="0"/>
              <a:t>cybersecurity </a:t>
            </a:r>
            <a:r>
              <a:rPr lang="en-US" sz="1600" dirty="0" smtClean="0"/>
              <a:t>data in a variable </a:t>
            </a:r>
            <a:r>
              <a:rPr lang="en-US" sz="1600" dirty="0" err="1" smtClean="0"/>
              <a:t>df</a:t>
            </a:r>
            <a:r>
              <a:rPr lang="en-US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Missing Value Treatment:</a:t>
            </a:r>
            <a:r>
              <a:rPr lang="en-IN" sz="1600" dirty="0" smtClean="0"/>
              <a:t> Checked for missing values in the </a:t>
            </a:r>
            <a:r>
              <a:rPr lang="en-IN" sz="1600" dirty="0" err="1" smtClean="0"/>
              <a:t>df</a:t>
            </a:r>
            <a:r>
              <a:rPr lang="en-IN" sz="1600" dirty="0" smtClean="0"/>
              <a:t> and treated it.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 smtClean="0"/>
              <a:t>Columns with more than 80% of missing values has been dropped from </a:t>
            </a:r>
            <a:r>
              <a:rPr lang="en-IN" sz="1600" dirty="0" err="1" smtClean="0"/>
              <a:t>df</a:t>
            </a:r>
            <a:r>
              <a:rPr lang="en-IN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/>
              <a:t>The missing values in the column are handled using </a:t>
            </a:r>
            <a:r>
              <a:rPr lang="en-IN" sz="1600" b="1" dirty="0" smtClean="0"/>
              <a:t>Mode imputation</a:t>
            </a:r>
            <a:r>
              <a:rPr lang="en-US" sz="1600" b="1" dirty="0"/>
              <a:t> </a:t>
            </a:r>
            <a:r>
              <a:rPr lang="en-US" sz="1600" dirty="0" smtClean="0"/>
              <a:t>approach.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Encoding: </a:t>
            </a:r>
            <a:r>
              <a:rPr lang="en-IN" sz="1600" dirty="0" smtClean="0"/>
              <a:t>Used </a:t>
            </a:r>
            <a:r>
              <a:rPr lang="en-IN" sz="1600" b="1" dirty="0" smtClean="0"/>
              <a:t>One-hot encoding </a:t>
            </a:r>
            <a:r>
              <a:rPr lang="en-IN" sz="1600" dirty="0" smtClean="0"/>
              <a:t>and </a:t>
            </a:r>
            <a:r>
              <a:rPr lang="en-IN" sz="1600" b="1" dirty="0" smtClean="0"/>
              <a:t>frequency</a:t>
            </a:r>
            <a:r>
              <a:rPr lang="en-IN" sz="1600" dirty="0" smtClean="0"/>
              <a:t> </a:t>
            </a:r>
            <a:r>
              <a:rPr lang="en-IN" sz="1600" b="1" dirty="0" smtClean="0"/>
              <a:t>encoding </a:t>
            </a:r>
            <a:r>
              <a:rPr lang="en-IN" sz="1600" dirty="0" smtClean="0"/>
              <a:t>techniques for categorical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Feature Selection: </a:t>
            </a:r>
            <a:r>
              <a:rPr lang="en-IN" sz="1600" dirty="0" smtClean="0"/>
              <a:t>Used </a:t>
            </a:r>
            <a:r>
              <a:rPr lang="en-IN" sz="1600" b="1" dirty="0" smtClean="0"/>
              <a:t>“</a:t>
            </a:r>
            <a:r>
              <a:rPr lang="en-IN" sz="1600" b="1" dirty="0" err="1" smtClean="0"/>
              <a:t>DecisionTreeClassifier</a:t>
            </a:r>
            <a:r>
              <a:rPr lang="en-IN" sz="1600" b="1" dirty="0" smtClean="0"/>
              <a:t>” </a:t>
            </a:r>
            <a:r>
              <a:rPr lang="en-IN" sz="1600" dirty="0" smtClean="0"/>
              <a:t>to select the features based on the contributions.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15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9" y="525003"/>
            <a:ext cx="10528662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017" y="365985"/>
            <a:ext cx="10972799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EDA: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It involves analyzing and visualizing data to understand its structure, detect patterns, and identify anomalies.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Insights: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Incident Grade </a:t>
            </a:r>
            <a:r>
              <a:rPr lang="en-US" sz="1600" b="1" dirty="0"/>
              <a:t>Distribution:</a:t>
            </a:r>
            <a:r>
              <a:rPr lang="en-US" sz="1600" dirty="0"/>
              <a:t> The majority of incidents fall under the "</a:t>
            </a:r>
            <a:r>
              <a:rPr lang="en-US" sz="1600" dirty="0" err="1"/>
              <a:t>BenignPositive</a:t>
            </a:r>
            <a:r>
              <a:rPr lang="en-US" sz="1600" dirty="0"/>
              <a:t>"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Incident Category: </a:t>
            </a:r>
            <a:r>
              <a:rPr lang="en-US" sz="1600" dirty="0"/>
              <a:t>A significant number of incidents are reported under the "</a:t>
            </a:r>
            <a:r>
              <a:rPr lang="en-US" sz="1600" dirty="0" err="1"/>
              <a:t>InitialAccess</a:t>
            </a:r>
            <a:r>
              <a:rPr lang="en-US" sz="1600" dirty="0"/>
              <a:t>"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Alert Title Analysis:</a:t>
            </a:r>
            <a:r>
              <a:rPr lang="en-US" sz="1600" dirty="0"/>
              <a:t> The alert title "0" has the highest occurrence, with around 6,500 reports.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Incident Timeframe: </a:t>
            </a:r>
            <a:r>
              <a:rPr lang="en-US" sz="1600" dirty="0"/>
              <a:t>All reported incidents are from the months of May and June.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Day-wise Trend: </a:t>
            </a:r>
            <a:r>
              <a:rPr lang="en-US" sz="1600" dirty="0"/>
              <a:t>Most incidents occur on weekdays (Monday - Friday).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Hourly Trend: </a:t>
            </a:r>
            <a:r>
              <a:rPr lang="en-US" sz="1600" dirty="0"/>
              <a:t>Incident reports peak between 11 AM to 11 </a:t>
            </a:r>
            <a:r>
              <a:rPr lang="en-US" sz="1600" dirty="0" smtClean="0"/>
              <a:t>PM.</a:t>
            </a:r>
          </a:p>
          <a:p>
            <a:pPr>
              <a:lnSpc>
                <a:spcPct val="150000"/>
              </a:lnSpc>
            </a:pPr>
            <a:endParaRPr lang="en-IN" sz="1050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Model Development: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Data split: </a:t>
            </a:r>
            <a:r>
              <a:rPr lang="en-IN" sz="1600" dirty="0" smtClean="0"/>
              <a:t>(Training: 80%, Validation: 20%)</a:t>
            </a:r>
            <a:endParaRPr lang="en-US" sz="1600" b="1" dirty="0" smtClean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b="1" i="1" dirty="0"/>
              <a:t>S</a:t>
            </a:r>
            <a:r>
              <a:rPr lang="en-IN" sz="1600" b="1" i="1" dirty="0" smtClean="0"/>
              <a:t>tratified sampling: </a:t>
            </a:r>
            <a:r>
              <a:rPr lang="en-IN" sz="1600" dirty="0" smtClean="0"/>
              <a:t>Used</a:t>
            </a:r>
            <a:r>
              <a:rPr lang="en-IN" sz="1600" b="1" dirty="0" smtClean="0"/>
              <a:t> </a:t>
            </a:r>
            <a:r>
              <a:rPr lang="en-US" sz="1600" dirty="0" smtClean="0"/>
              <a:t>to ensure that both the training and validation sets have similar class distributions. </a:t>
            </a: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Algorithm Used: Decision Tree Classifier </a:t>
            </a:r>
            <a:r>
              <a:rPr lang="en-US" sz="1600" dirty="0" smtClean="0"/>
              <a:t>model is chosen for its </a:t>
            </a:r>
            <a:r>
              <a:rPr lang="en-IN" sz="1600" b="1" dirty="0" smtClean="0"/>
              <a:t>Interpretability</a:t>
            </a:r>
            <a:r>
              <a:rPr lang="en-IN" sz="1600" dirty="0" smtClean="0"/>
              <a:t> (</a:t>
            </a:r>
            <a:r>
              <a:rPr lang="en-US" sz="1600" dirty="0" smtClean="0"/>
              <a:t>provide a </a:t>
            </a:r>
            <a:r>
              <a:rPr lang="en-US" sz="1600" b="1" dirty="0" smtClean="0"/>
              <a:t>clear</a:t>
            </a:r>
            <a:r>
              <a:rPr lang="en-US" sz="1600" dirty="0" smtClean="0"/>
              <a:t> and </a:t>
            </a:r>
            <a:r>
              <a:rPr lang="en-US" sz="1600" b="1" dirty="0" smtClean="0"/>
              <a:t>easy-to-understand</a:t>
            </a:r>
            <a:r>
              <a:rPr lang="en-US" sz="1600" dirty="0" smtClean="0"/>
              <a:t> structure) and </a:t>
            </a:r>
            <a:r>
              <a:rPr lang="en-IN" sz="1600" b="1" dirty="0" smtClean="0"/>
              <a:t>Faster Training &amp; Prediction </a:t>
            </a:r>
            <a:r>
              <a:rPr lang="en-IN" sz="1600" dirty="0" smtClean="0"/>
              <a:t>(It </a:t>
            </a:r>
            <a:r>
              <a:rPr lang="en-US" sz="1600" dirty="0" smtClean="0"/>
              <a:t>trains </a:t>
            </a:r>
            <a:r>
              <a:rPr lang="en-US" sz="1600" b="1" dirty="0" smtClean="0"/>
              <a:t>quickly</a:t>
            </a:r>
            <a:r>
              <a:rPr lang="en-US" sz="1600" dirty="0" smtClean="0"/>
              <a:t> and make predictions in </a:t>
            </a:r>
            <a:r>
              <a:rPr lang="en-US" sz="1600" b="1" dirty="0" smtClean="0"/>
              <a:t>real-time).</a:t>
            </a:r>
          </a:p>
        </p:txBody>
      </p:sp>
    </p:spTree>
    <p:extLst>
      <p:ext uri="{BB962C8B-B14F-4D97-AF65-F5344CB8AC3E}">
        <p14:creationId xmlns:p14="http://schemas.microsoft.com/office/powerpoint/2010/main" val="13963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554" y="520227"/>
            <a:ext cx="111818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SMOTE (Synthetic Minority Over-sampling Technique):</a:t>
            </a:r>
            <a:r>
              <a:rPr lang="en-IN" sz="1600" dirty="0" smtClean="0"/>
              <a:t> Balances class distribution by generating synthetic samples for minority classes to improve model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Hyperparameter Tuning (</a:t>
            </a:r>
            <a:r>
              <a:rPr lang="en-US" sz="1600" b="1" dirty="0" err="1" smtClean="0"/>
              <a:t>RandomizedSearchCV</a:t>
            </a:r>
            <a:r>
              <a:rPr lang="en-US" sz="1600" b="1" dirty="0" smtClean="0"/>
              <a:t>): </a:t>
            </a:r>
            <a:r>
              <a:rPr lang="en-US" sz="1600" dirty="0" smtClean="0"/>
              <a:t>Optimizes model performance by efficiently searching for the best hyperparameter combinations.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K-Fold Cross-Validation:</a:t>
            </a:r>
            <a:r>
              <a:rPr lang="en-US" sz="1600" dirty="0" smtClean="0"/>
              <a:t> Ensures model performance is consistent by splitting the dataset into multiple training and validation sets.</a:t>
            </a:r>
          </a:p>
          <a:p>
            <a:pPr>
              <a:lnSpc>
                <a:spcPct val="150000"/>
              </a:lnSpc>
            </a:pPr>
            <a:r>
              <a:rPr lang="en-US" sz="1600" b="1" i="1" dirty="0"/>
              <a:t> </a:t>
            </a:r>
            <a:r>
              <a:rPr lang="en-US" sz="1600" b="1" i="1" dirty="0" smtClean="0"/>
              <a:t>     Output:</a:t>
            </a:r>
            <a:endParaRPr lang="en-IN" sz="1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3291840"/>
            <a:ext cx="9074332" cy="24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967" y="300298"/>
            <a:ext cx="1100201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Model Evaluation:</a:t>
            </a:r>
          </a:p>
          <a:p>
            <a:pPr>
              <a:lnSpc>
                <a:spcPct val="150000"/>
              </a:lnSpc>
            </a:pPr>
            <a:r>
              <a:rPr lang="en-IN" sz="1600" b="1" i="1" dirty="0" smtClean="0"/>
              <a:t>Performance </a:t>
            </a:r>
            <a:r>
              <a:rPr lang="en-IN" sz="1600" b="1" i="1" dirty="0" smtClean="0"/>
              <a:t>Metrics: </a:t>
            </a:r>
            <a:r>
              <a:rPr lang="en-IN" sz="1600" dirty="0" smtClean="0"/>
              <a:t>Macro-F1 score, Precision, Recall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Scores:</a:t>
            </a:r>
          </a:p>
          <a:p>
            <a:pPr>
              <a:lnSpc>
                <a:spcPct val="150000"/>
              </a:lnSpc>
            </a:pPr>
            <a:r>
              <a:rPr lang="en-IN" sz="1600" b="1" i="1" dirty="0" smtClean="0"/>
              <a:t>Training Data:</a:t>
            </a:r>
            <a:endParaRPr lang="en-IN" sz="1600" b="1" i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43487"/>
              </p:ext>
            </p:extLst>
          </p:nvPr>
        </p:nvGraphicFramePr>
        <p:xfrm>
          <a:off x="760548" y="1951916"/>
          <a:ext cx="8128000" cy="2300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949"/>
                <a:gridCol w="2029097"/>
                <a:gridCol w="1883954"/>
                <a:gridCol w="2032000"/>
              </a:tblGrid>
              <a:tr h="485131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Macro 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dirty="0" smtClean="0"/>
                        <a:t>Macro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</a:t>
                      </a:r>
                      <a:r>
                        <a:rPr lang="en-IN" dirty="0" smtClean="0"/>
                        <a:t>Macro Recall</a:t>
                      </a:r>
                      <a:endParaRPr lang="en-IN" dirty="0"/>
                    </a:p>
                  </a:txBody>
                  <a:tcPr/>
                </a:tc>
              </a:tr>
              <a:tr h="363008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DecisionTreeClassifier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0.7001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0.7042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0.7013</a:t>
                      </a:r>
                      <a:endParaRPr lang="en-IN" sz="1400" dirty="0"/>
                    </a:p>
                  </a:txBody>
                  <a:tcPr/>
                </a:tc>
              </a:tr>
              <a:tr h="363008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RandomForestClassifier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0.7003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0.7044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0.7013</a:t>
                      </a:r>
                      <a:endParaRPr lang="en-IN" sz="1400" dirty="0"/>
                    </a:p>
                  </a:txBody>
                  <a:tcPr/>
                </a:tc>
              </a:tr>
              <a:tr h="363008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XGBoostClassifier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0.6539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0.6664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 </a:t>
                      </a:r>
                      <a:r>
                        <a:rPr lang="en-IN" sz="1400" dirty="0" smtClean="0"/>
                        <a:t>0.6499</a:t>
                      </a:r>
                      <a:endParaRPr lang="en-IN" sz="1400" dirty="0"/>
                    </a:p>
                  </a:txBody>
                  <a:tcPr/>
                </a:tc>
              </a:tr>
              <a:tr h="363008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LightGBMClassifier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0.6554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0.7497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 </a:t>
                      </a:r>
                      <a:r>
                        <a:rPr lang="en-IN" sz="1400" dirty="0" smtClean="0"/>
                        <a:t>0.6437</a:t>
                      </a:r>
                      <a:endParaRPr lang="en-IN" sz="1400" dirty="0"/>
                    </a:p>
                  </a:txBody>
                  <a:tcPr/>
                </a:tc>
              </a:tr>
              <a:tr h="363008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CatBoostClassifier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0.6478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0.6630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 </a:t>
                      </a:r>
                      <a:r>
                        <a:rPr lang="en-IN" sz="1400" dirty="0" smtClean="0"/>
                        <a:t>0.6412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62967" y="4252088"/>
            <a:ext cx="9303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i="1" dirty="0" smtClean="0"/>
              <a:t>Test </a:t>
            </a:r>
            <a:r>
              <a:rPr lang="en-IN" sz="1600" b="1" i="1" dirty="0"/>
              <a:t>Data: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76222"/>
              </p:ext>
            </p:extLst>
          </p:nvPr>
        </p:nvGraphicFramePr>
        <p:xfrm>
          <a:off x="760548" y="4763632"/>
          <a:ext cx="8128000" cy="125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949"/>
                <a:gridCol w="2029097"/>
                <a:gridCol w="1883954"/>
                <a:gridCol w="2032000"/>
              </a:tblGrid>
              <a:tr h="451614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Macro 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Macro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Macro Recall</a:t>
                      </a:r>
                      <a:endParaRPr lang="en-IN" dirty="0"/>
                    </a:p>
                  </a:txBody>
                  <a:tcPr/>
                </a:tc>
              </a:tr>
              <a:tr h="401188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DecisionTreeClassifier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0.6945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0.6956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0.6995</a:t>
                      </a:r>
                      <a:endParaRPr lang="en-IN" sz="1400" dirty="0"/>
                    </a:p>
                  </a:txBody>
                  <a:tcPr/>
                </a:tc>
              </a:tr>
              <a:tr h="401188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RandomForestClassifier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0.6930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0.6956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</a:t>
                      </a:r>
                      <a:r>
                        <a:rPr lang="en-IN" sz="1400" dirty="0" smtClean="0"/>
                        <a:t>0.68948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0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264" y="344379"/>
            <a:ext cx="1099021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Recommendations: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Automate Incident Classification </a:t>
            </a:r>
            <a:r>
              <a:rPr lang="en-US" sz="1600" dirty="0"/>
              <a:t>– Use machine learning to categorize incidents (TP, FP, BP) and reduce manual review time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Reduce False Alarms </a:t>
            </a:r>
            <a:r>
              <a:rPr lang="en-US" sz="1600" dirty="0"/>
              <a:t>– Minimize false positives to help SOC analysts focus on real threats and improve efficiency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Enhance Threat Intelligence</a:t>
            </a:r>
            <a:r>
              <a:rPr lang="en-US" sz="1600" dirty="0"/>
              <a:t> – Leverage historical data to detect attack patterns and strengthen security policies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Continuous Model Improvement</a:t>
            </a:r>
            <a:r>
              <a:rPr lang="en-US" sz="1600" dirty="0"/>
              <a:t> – Regularly update and retrain the model to adapt to evolving cyber threats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b="1" dirty="0" smtClean="0"/>
              <a:t>Challenges: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Handling Large Dataset – </a:t>
            </a:r>
            <a:r>
              <a:rPr lang="en-US" sz="1600" dirty="0"/>
              <a:t>The dataset size caused frequent crashes while applying SMOTE for oversampling the minority class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Hyperparameter</a:t>
            </a:r>
            <a:r>
              <a:rPr lang="en-US" sz="1600" b="1" dirty="0"/>
              <a:t> Tuning Limitations – </a:t>
            </a:r>
            <a:r>
              <a:rPr lang="en-US" sz="1600" dirty="0" err="1"/>
              <a:t>GridSearchCV</a:t>
            </a:r>
            <a:r>
              <a:rPr lang="en-US" sz="1600" dirty="0"/>
              <a:t> took excessive time and eventually crashed, making it difficult to fine-tune the model</a:t>
            </a:r>
            <a:r>
              <a:rPr lang="en-US" sz="1600" dirty="0" smtClean="0"/>
              <a:t>.</a:t>
            </a:r>
          </a:p>
          <a:p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Conclusion: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machine learning model successfully classifies cybersecurity incidents, helping SOC analysts prioritize real threats efficiently</a:t>
            </a:r>
            <a:r>
              <a:rPr lang="en-US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It reduces </a:t>
            </a:r>
            <a:r>
              <a:rPr lang="en-US" sz="1600" dirty="0"/>
              <a:t>false positives and improving detection accuracy, </a:t>
            </a:r>
            <a:r>
              <a:rPr lang="en-US" sz="1600" dirty="0" smtClean="0"/>
              <a:t>also </a:t>
            </a:r>
            <a:r>
              <a:rPr lang="en-US" sz="1600" dirty="0"/>
              <a:t>supports faster and more effective security incident response.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439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0548" y="2120929"/>
            <a:ext cx="46590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</TotalTime>
  <Words>737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Courier New</vt:lpstr>
      <vt:lpstr>Retrospect</vt:lpstr>
      <vt:lpstr>Classifying Cybersecurity Incidents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Cybersecurity Incidents</dc:title>
  <dc:creator>Blesso</dc:creator>
  <cp:lastModifiedBy>Blesso</cp:lastModifiedBy>
  <cp:revision>42</cp:revision>
  <dcterms:created xsi:type="dcterms:W3CDTF">2025-03-15T02:22:08Z</dcterms:created>
  <dcterms:modified xsi:type="dcterms:W3CDTF">2025-03-19T04:30:08Z</dcterms:modified>
</cp:coreProperties>
</file>