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9" r:id="rId13"/>
    <p:sldId id="271" r:id="rId14"/>
    <p:sldId id="273" r:id="rId15"/>
    <p:sldId id="265" r:id="rId16"/>
    <p:sldId id="272" r:id="rId17"/>
    <p:sldId id="266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43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1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7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7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9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6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6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640296-A930-43D0-938F-DAC4CAF63FEF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7247B3-B04F-426E-A847-F4352A4E889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785437"/>
          </a:xfrm>
        </p:spPr>
        <p:txBody>
          <a:bodyPr/>
          <a:lstStyle/>
          <a:p>
            <a:r>
              <a:rPr lang="en-US" b="1" dirty="0" smtClean="0"/>
              <a:t>Illuminating Insights for Global Electronics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endParaRPr lang="en-IN" sz="1100" dirty="0" smtClean="0"/>
          </a:p>
          <a:p>
            <a:r>
              <a:rPr lang="en-IN" sz="1400" b="1" dirty="0" smtClean="0"/>
              <a:t>								            </a:t>
            </a:r>
            <a:r>
              <a:rPr lang="en-IN" sz="1200" b="1" dirty="0" smtClean="0"/>
              <a:t>Goodwin </a:t>
            </a:r>
            <a:r>
              <a:rPr lang="en-IN" sz="1200" b="1" dirty="0"/>
              <a:t>Blesso </a:t>
            </a:r>
            <a:r>
              <a:rPr lang="en-IN" sz="1200" b="1" dirty="0" smtClean="0"/>
              <a:t>I</a:t>
            </a:r>
            <a:endParaRPr lang="en-IN" sz="1200" b="1" dirty="0"/>
          </a:p>
          <a:p>
            <a:r>
              <a:rPr lang="en-IN" sz="1400" b="1" dirty="0"/>
              <a:t>                     </a:t>
            </a:r>
            <a:r>
              <a:rPr lang="en-IN" sz="1100" b="1" dirty="0"/>
              <a:t>                                                                                                          </a:t>
            </a:r>
            <a:r>
              <a:rPr lang="en-IN" sz="1100" b="1" dirty="0" smtClean="0"/>
              <a:t>                     </a:t>
            </a:r>
            <a:r>
              <a:rPr lang="en-IN" sz="1100" b="1" dirty="0" err="1" smtClean="0"/>
              <a:t>mdt</a:t>
            </a:r>
            <a:r>
              <a:rPr lang="en-IN" sz="1100" b="1" dirty="0" smtClean="0"/>
              <a:t>- 38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707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534799"/>
            <a:ext cx="10694125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49" y="513572"/>
            <a:ext cx="10698900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07" y="513572"/>
            <a:ext cx="10555753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29" y="532077"/>
            <a:ext cx="10424037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5" y="496160"/>
            <a:ext cx="10639029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641" y="318674"/>
            <a:ext cx="1076158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Key Insights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Customer Analysis: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 smtClean="0"/>
              <a:t>Total Customer Base</a:t>
            </a:r>
            <a:r>
              <a:rPr lang="en-US" sz="1500" dirty="0" smtClean="0"/>
              <a:t>: The dataset contains </a:t>
            </a:r>
            <a:r>
              <a:rPr lang="en-US" sz="1500" b="1" dirty="0" smtClean="0"/>
              <a:t>10,657</a:t>
            </a:r>
            <a:r>
              <a:rPr lang="en-US" sz="1500" dirty="0" smtClean="0"/>
              <a:t> unique customers.</a:t>
            </a:r>
            <a:endParaRPr lang="en-IN" sz="15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 smtClean="0"/>
              <a:t>Gender Distribution</a:t>
            </a:r>
            <a:r>
              <a:rPr lang="en-US" sz="1500" dirty="0" smtClean="0"/>
              <a:t>: The customer base is nearly balanced, with </a:t>
            </a:r>
            <a:r>
              <a:rPr lang="en-US" sz="1500" b="1" dirty="0" smtClean="0"/>
              <a:t>Male (50.6%)</a:t>
            </a:r>
            <a:r>
              <a:rPr lang="en-US" sz="1500" dirty="0" smtClean="0"/>
              <a:t> and </a:t>
            </a:r>
            <a:r>
              <a:rPr lang="en-US" sz="1500" b="1" dirty="0" smtClean="0"/>
              <a:t>Female (49.4%)</a:t>
            </a:r>
            <a:r>
              <a:rPr lang="en-US" sz="15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 smtClean="0"/>
              <a:t>Age Distribution</a:t>
            </a:r>
            <a:r>
              <a:rPr lang="en-US" sz="1500" dirty="0" smtClean="0"/>
              <a:t>: Customers' ages range from </a:t>
            </a:r>
            <a:r>
              <a:rPr lang="en-US" sz="1500" b="1" dirty="0" smtClean="0"/>
              <a:t>22 to 90 years</a:t>
            </a:r>
            <a:r>
              <a:rPr lang="en-US" sz="15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smtClean="0"/>
              <a:t>Geographical Insights</a:t>
            </a:r>
            <a:r>
              <a:rPr lang="en-US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North America</a:t>
            </a:r>
            <a:r>
              <a:rPr lang="en-US" sz="1500" dirty="0" smtClean="0"/>
              <a:t>, particularly the </a:t>
            </a:r>
            <a:r>
              <a:rPr lang="en-US" sz="1500" b="1" dirty="0" smtClean="0"/>
              <a:t>United States</a:t>
            </a:r>
            <a:r>
              <a:rPr lang="en-US" sz="1500" dirty="0" smtClean="0"/>
              <a:t>, has the highest concentration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California</a:t>
            </a:r>
            <a:r>
              <a:rPr lang="en-US" sz="1500" dirty="0" smtClean="0"/>
              <a:t> is the leading state in customer count.</a:t>
            </a:r>
          </a:p>
          <a:p>
            <a:endParaRPr lang="en-IN" sz="1200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Product Analysis:</a:t>
            </a:r>
            <a:endParaRPr lang="en-I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 smtClean="0"/>
              <a:t>Revenue Trends</a:t>
            </a:r>
            <a:r>
              <a:rPr lang="en-IN" sz="1500" dirty="0" smtClean="0"/>
              <a:t>: </a:t>
            </a:r>
            <a:endParaRPr lang="en-IN" sz="2800" b="1" dirty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2019 recorded the highest revenue at $14 million, while 2021 had the lowest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February consistently generated the highest revenue across all years.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 smtClean="0"/>
              <a:t>Top-Performing Products</a:t>
            </a:r>
            <a:r>
              <a:rPr lang="en-IN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dirty="0" smtClean="0"/>
              <a:t>Most products got sold in the category  of </a:t>
            </a:r>
            <a:r>
              <a:rPr lang="en-IN" sz="1500" b="1" dirty="0" smtClean="0"/>
              <a:t>Computers</a:t>
            </a:r>
            <a:r>
              <a:rPr lang="en-IN" sz="15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product "Adventure Works Desktop PC2.33.XD233" generated the highest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In terms of quantity sold, "WWI Desktop PC1.80 E1800 White" was the top-selling product, with 453 units sold.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/>
              <a:t>Brand Performance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</a:t>
            </a:r>
            <a:r>
              <a:rPr lang="en-US" sz="1500" b="1" dirty="0" smtClean="0"/>
              <a:t>"Adventure Works"</a:t>
            </a:r>
            <a:r>
              <a:rPr lang="en-US" sz="1500" dirty="0" smtClean="0"/>
              <a:t> brand contributed the highest revenue among all brands.</a:t>
            </a:r>
          </a:p>
        </p:txBody>
      </p:sp>
    </p:spTree>
    <p:extLst>
      <p:ext uri="{BB962C8B-B14F-4D97-AF65-F5344CB8AC3E}">
        <p14:creationId xmlns:p14="http://schemas.microsoft.com/office/powerpoint/2010/main" val="24217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651" y="431885"/>
            <a:ext cx="1086011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Sales Analysis: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 smtClean="0"/>
              <a:t>Demographics &amp; Purchasing Behaviour</a:t>
            </a:r>
            <a:r>
              <a:rPr lang="en-IN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Majority of purchases were made by customers aged </a:t>
            </a:r>
            <a:r>
              <a:rPr lang="en-US" sz="1500" b="1" dirty="0" smtClean="0"/>
              <a:t>50 and above</a:t>
            </a:r>
            <a:r>
              <a:rPr lang="en-US" sz="1500" dirty="0" smtClean="0"/>
              <a:t>.</a:t>
            </a:r>
            <a:endParaRPr lang="en-IN" sz="15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 smtClean="0"/>
              <a:t>Customer Tier Distribution</a:t>
            </a:r>
            <a:r>
              <a:rPr lang="en-IN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</a:t>
            </a:r>
            <a:r>
              <a:rPr lang="en-US" sz="1500" b="1" dirty="0" smtClean="0"/>
              <a:t>"Platinum"</a:t>
            </a:r>
            <a:r>
              <a:rPr lang="en-US" sz="1500" dirty="0" smtClean="0"/>
              <a:t> tier has the highest number of customers, with purchases exceeding $10,000.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 smtClean="0"/>
              <a:t>Purchase Value &amp; Frequency</a:t>
            </a:r>
            <a:r>
              <a:rPr lang="en-IN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Average purchase value per customer: $2,137.82.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Highest single customer purchase value: $38,818.88.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Purchase frequency varies between 1 and 10 transactions per customer.</a:t>
            </a:r>
            <a:endParaRPr lang="en-US" sz="15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 smtClean="0"/>
              <a:t>Geographical Sales Performance</a:t>
            </a:r>
            <a:r>
              <a:rPr lang="en-IN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The </a:t>
            </a:r>
            <a:r>
              <a:rPr lang="en-US" sz="1500" b="1" dirty="0" smtClean="0"/>
              <a:t>United States</a:t>
            </a:r>
            <a:r>
              <a:rPr lang="en-US" sz="1500" dirty="0" smtClean="0"/>
              <a:t> recorded the highest product sales.</a:t>
            </a:r>
          </a:p>
          <a:p>
            <a:endParaRPr lang="en-US" sz="1500" dirty="0"/>
          </a:p>
          <a:p>
            <a:pPr>
              <a:lnSpc>
                <a:spcPct val="150000"/>
              </a:lnSpc>
            </a:pPr>
            <a:r>
              <a:rPr lang="en-IN" sz="1600" b="1" dirty="0" smtClean="0"/>
              <a:t>Store Analysis: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500" b="1" dirty="0" smtClean="0"/>
              <a:t>Top-Performing Store</a:t>
            </a:r>
            <a:r>
              <a:rPr lang="en-IN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Store Key: 5</a:t>
            </a:r>
            <a:r>
              <a:rPr lang="en-US" sz="1500" dirty="0" smtClean="0"/>
              <a:t>, located in </a:t>
            </a:r>
            <a:r>
              <a:rPr lang="en-US" sz="1500" b="1" dirty="0" smtClean="0"/>
              <a:t>Victoria, Australia</a:t>
            </a:r>
            <a:r>
              <a:rPr lang="en-US" sz="1500" dirty="0" smtClean="0"/>
              <a:t>, has generated the highest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Total Revenue</a:t>
            </a:r>
            <a:r>
              <a:rPr lang="en-IN" sz="1500" dirty="0" smtClean="0"/>
              <a:t>: $615,067.94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Total Quantity Sold</a:t>
            </a:r>
            <a:r>
              <a:rPr lang="en-US" sz="1500" dirty="0" smtClean="0"/>
              <a:t>: 2,067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 dirty="0" smtClean="0"/>
              <a:t>Operational Duration</a:t>
            </a:r>
            <a:r>
              <a:rPr lang="en-IN" sz="1500" dirty="0" smtClean="0"/>
              <a:t>: 10 years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smtClean="0"/>
              <a:t>Stores with </a:t>
            </a:r>
            <a:r>
              <a:rPr lang="en-US" sz="1500" b="1" dirty="0" smtClean="0"/>
              <a:t>2,000+ square meters </a:t>
            </a:r>
            <a:r>
              <a:rPr lang="en-US" sz="1500" dirty="0" smtClean="0"/>
              <a:t>generated more profit.</a:t>
            </a:r>
            <a:endParaRPr lang="en-IN" sz="1500" dirty="0" smtClean="0"/>
          </a:p>
          <a:p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val="6385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726" y="353508"/>
            <a:ext cx="1069191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Recommendations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/>
              <a:t>Customer Targeting &amp; Retention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Most purchases  are made by customers </a:t>
            </a:r>
            <a:r>
              <a:rPr lang="en-US" sz="1500" b="1" dirty="0" smtClean="0"/>
              <a:t>above 50</a:t>
            </a:r>
            <a:r>
              <a:rPr lang="en-US" sz="1500" dirty="0" smtClean="0"/>
              <a:t>. So, implement loyalty programs and targeted marketing campaigns for this age group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Platinum-tier customers (purchased &gt;10,000) contribute significantly to revenue. So, provide exclusive discounts, premium memberships, and personalized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United States &amp; North America have the highest customer base. So, Increase store presence and optimize inventory in these regions.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/>
              <a:t>Product Optimization</a:t>
            </a:r>
            <a:endParaRPr lang="en-IN" sz="2800" b="1" dirty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"Adventure Works Desktop PC2.33.XD233" </a:t>
            </a:r>
            <a:r>
              <a:rPr lang="en-US" sz="1500" dirty="0" smtClean="0"/>
              <a:t>generates the highest revenue. Increase stock availability, run promotions, and bundle offers with accessories.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"WWI Desktop PC1.80 E1800 White"</a:t>
            </a:r>
            <a:r>
              <a:rPr lang="en-US" sz="1500" dirty="0" smtClean="0"/>
              <a:t> has the highest quantity sold. Ensure </a:t>
            </a:r>
            <a:r>
              <a:rPr lang="en-US" sz="1500" b="1" dirty="0" smtClean="0"/>
              <a:t>efficient supply chain management</a:t>
            </a:r>
            <a:r>
              <a:rPr lang="en-US" sz="1500" dirty="0" smtClean="0"/>
              <a:t> to avoid stock shortages.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February records the highest revenue across years. Optimize marketing and inventory in Q1 to maximize seasonal sales.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/>
              <a:t>Store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Stores with 2,000+ square meters generate more profit. Prioritize store expansions and upgrades to larger spaces for better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Analyze stores with low revenue &amp; assess inventory, location, or demand gaps. Relocate or repurpose low-performing stores to maximize efficiency.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557" y="535968"/>
            <a:ext cx="1035683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4.   Sales &amp; Revenue Growth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Improve online shopping experience with seamless website navigation. Introduce Click &amp; Collect options to integrate online and offline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Offer time-limited discounts during slow sales periods to drive urgency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Analyze </a:t>
            </a:r>
            <a:r>
              <a:rPr lang="en-US" sz="1500" b="1" dirty="0" smtClean="0"/>
              <a:t>seasonal demand trends</a:t>
            </a:r>
            <a:r>
              <a:rPr lang="en-US" sz="1500" dirty="0" smtClean="0"/>
              <a:t> and adjust pricing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Offer discounts on </a:t>
            </a:r>
            <a:r>
              <a:rPr lang="en-US" sz="1500" b="1" dirty="0" smtClean="0"/>
              <a:t>bulk purchases</a:t>
            </a:r>
            <a:r>
              <a:rPr lang="en-US" sz="1500" dirty="0" smtClean="0"/>
              <a:t> to encourage higher spending per order.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Replace </a:t>
            </a:r>
            <a:r>
              <a:rPr lang="en-US" sz="1500" b="1" dirty="0" smtClean="0"/>
              <a:t>underperforming SKUs</a:t>
            </a:r>
            <a:r>
              <a:rPr lang="en-US" sz="1500" dirty="0" smtClean="0"/>
              <a:t> with fast-moving items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Utilize customer feedback &amp; reviews to refine product offerings and services.</a:t>
            </a:r>
          </a:p>
          <a:p>
            <a:endParaRPr lang="en-US" sz="1500" dirty="0"/>
          </a:p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By implementing these strategies, </a:t>
            </a:r>
            <a:r>
              <a:rPr lang="en-US" sz="1600" b="1" dirty="0" smtClean="0"/>
              <a:t>Global Electronics</a:t>
            </a:r>
            <a:r>
              <a:rPr lang="en-US" sz="1600" dirty="0" smtClean="0"/>
              <a:t> can:</a:t>
            </a:r>
            <a:endParaRPr lang="en-US" sz="15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 smtClean="0"/>
              <a:t>Improve customer loyalty &amp; retention.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 smtClean="0"/>
              <a:t>Optimize inventory &amp; product performance.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Expand high-performing stores &amp; optimize locations.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Increase sales volume &amp; profitability across </a:t>
            </a:r>
            <a:r>
              <a:rPr lang="en-US" sz="1500" smtClean="0"/>
              <a:t>channels.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9518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2651" y="1955466"/>
            <a:ext cx="51405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b="1" dirty="0">
                <a:latin typeface="+mj-lt"/>
              </a:rPr>
              <a:t>Thank You</a:t>
            </a:r>
            <a:endParaRPr lang="en-IN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8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1325" y="1548699"/>
            <a:ext cx="10100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+mj-lt"/>
              </a:rPr>
              <a:t> Exploratory Data Analysis for </a:t>
            </a:r>
          </a:p>
          <a:p>
            <a:r>
              <a:rPr lang="en-US" sz="6000" b="1" dirty="0" smtClean="0">
                <a:latin typeface="+mj-lt"/>
              </a:rPr>
              <a:t>         Global Electronics</a:t>
            </a:r>
            <a:endParaRPr lang="en-IN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82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023" y="743650"/>
            <a:ext cx="10580913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prstClr val="black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endParaRPr lang="en-IN" sz="2400" b="1" dirty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/>
              <a:t>Problem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Electronics is facing challenges in understanding customer behavior, optimizing store operations, and identifying high-performing products and regions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Uncover insights from customer, product, sales, and store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actionable recommendations to improve operations and drive business growth.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Improved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Revenue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Efficient Operations &amp; Data-Driven Decisions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2124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937" y="511100"/>
            <a:ext cx="10720252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 smtClean="0"/>
              <a:t>Customers: </a:t>
            </a:r>
            <a:r>
              <a:rPr lang="en-IN" sz="1500" dirty="0" err="1" smtClean="0"/>
              <a:t>CustomerKey</a:t>
            </a:r>
            <a:r>
              <a:rPr lang="en-IN" sz="1500" dirty="0" smtClean="0"/>
              <a:t>, Name, City, Gender, State Code, Zip Code, State, Country, Continent, Birthday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 smtClean="0"/>
              <a:t>Product: </a:t>
            </a:r>
            <a:r>
              <a:rPr lang="en-IN" sz="1500" dirty="0" err="1" smtClean="0"/>
              <a:t>ProductKey</a:t>
            </a:r>
            <a:r>
              <a:rPr lang="en-IN" sz="1500" dirty="0" smtClean="0"/>
              <a:t>, Product Name, Brand, </a:t>
            </a:r>
            <a:r>
              <a:rPr lang="en-IN" sz="1500" dirty="0" err="1" smtClean="0"/>
              <a:t>Color</a:t>
            </a:r>
            <a:r>
              <a:rPr lang="en-IN" sz="1500" dirty="0" smtClean="0"/>
              <a:t>, </a:t>
            </a:r>
            <a:r>
              <a:rPr lang="en-IN" sz="1500" dirty="0" err="1" smtClean="0"/>
              <a:t>UnitCost</a:t>
            </a:r>
            <a:r>
              <a:rPr lang="en-IN" sz="1500" dirty="0" smtClean="0"/>
              <a:t>, </a:t>
            </a:r>
            <a:r>
              <a:rPr lang="en-IN" sz="1500" dirty="0" err="1" smtClean="0"/>
              <a:t>UnitPrice</a:t>
            </a:r>
            <a:r>
              <a:rPr lang="en-IN" sz="1500" dirty="0" smtClean="0"/>
              <a:t>, </a:t>
            </a:r>
            <a:r>
              <a:rPr lang="en-IN" sz="1500" dirty="0" err="1" smtClean="0"/>
              <a:t>SubcategoryKey</a:t>
            </a:r>
            <a:r>
              <a:rPr lang="en-IN" sz="1500" dirty="0" smtClean="0"/>
              <a:t>, Subcategory, Category, </a:t>
            </a:r>
            <a:r>
              <a:rPr lang="en-IN" sz="1500" dirty="0" err="1" smtClean="0"/>
              <a:t>CategoryKey</a:t>
            </a:r>
            <a:endParaRPr lang="en-IN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 smtClean="0"/>
              <a:t>Store: </a:t>
            </a:r>
            <a:r>
              <a:rPr lang="en-IN" sz="1500" dirty="0" err="1" smtClean="0"/>
              <a:t>StoreKey</a:t>
            </a:r>
            <a:r>
              <a:rPr lang="en-IN" sz="1500" dirty="0" smtClean="0"/>
              <a:t>, Country, State, Square Meters, Open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 smtClean="0"/>
              <a:t>Sales: </a:t>
            </a:r>
            <a:r>
              <a:rPr lang="en-IN" sz="1500" dirty="0" smtClean="0"/>
              <a:t>Order Number, Line Item, Order Date, Delivery Date, </a:t>
            </a:r>
            <a:r>
              <a:rPr lang="en-IN" sz="1500" dirty="0" err="1" smtClean="0"/>
              <a:t>StoreKey</a:t>
            </a:r>
            <a:r>
              <a:rPr lang="en-IN" sz="1500" dirty="0" smtClean="0"/>
              <a:t>, </a:t>
            </a:r>
            <a:r>
              <a:rPr lang="en-IN" sz="1500" dirty="0" err="1" smtClean="0"/>
              <a:t>CustomerKey</a:t>
            </a:r>
            <a:r>
              <a:rPr lang="en-IN" sz="1500" dirty="0" smtClean="0"/>
              <a:t>, </a:t>
            </a:r>
            <a:r>
              <a:rPr lang="en-IN" sz="1500" dirty="0" err="1" smtClean="0"/>
              <a:t>ProductKey</a:t>
            </a:r>
            <a:r>
              <a:rPr lang="en-IN" sz="1500" dirty="0" smtClean="0"/>
              <a:t>, Quantity, Currency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 smtClean="0"/>
              <a:t>Exchange: </a:t>
            </a:r>
            <a:r>
              <a:rPr lang="en-IN" sz="1500" dirty="0" smtClean="0"/>
              <a:t>Date, Currency, Exchange</a:t>
            </a:r>
          </a:p>
          <a:p>
            <a:endParaRPr lang="en-IN" sz="1500" b="1" dirty="0" smtClean="0"/>
          </a:p>
          <a:p>
            <a:endParaRPr lang="en-IN" sz="1500" b="1" dirty="0"/>
          </a:p>
          <a:p>
            <a:r>
              <a:rPr lang="en-US" b="1" dirty="0" smtClean="0"/>
              <a:t>Data Preprocessing: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1" dirty="0" smtClean="0"/>
              <a:t>Missing value treatment: </a:t>
            </a:r>
            <a:r>
              <a:rPr lang="en-IN" sz="1500" dirty="0" smtClean="0"/>
              <a:t>Check for any missing values in the data frame.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/>
              <a:t>EDA: </a:t>
            </a:r>
            <a:r>
              <a:rPr lang="en-US" sz="1500" dirty="0" smtClean="0"/>
              <a:t>It involves analyzing and visualizing data to understand its structure, detect patterns, and identify anomalies.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 smtClean="0"/>
              <a:t>Tools Used: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500" b="1" dirty="0" err="1" smtClean="0"/>
              <a:t>Jupyter</a:t>
            </a:r>
            <a:r>
              <a:rPr lang="en-IN" sz="1500" b="1" dirty="0" smtClean="0"/>
              <a:t> Notebook: </a:t>
            </a:r>
            <a:r>
              <a:rPr lang="en-US" sz="1500" dirty="0" smtClean="0"/>
              <a:t>Performed data preprocessing , cleaning and EDA using Python library’s.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500" b="1" dirty="0" smtClean="0"/>
              <a:t>MySQL Database</a:t>
            </a:r>
            <a:r>
              <a:rPr lang="en-IN" sz="1500" dirty="0" smtClean="0"/>
              <a:t>: </a:t>
            </a:r>
            <a:r>
              <a:rPr lang="en-US" sz="1500" dirty="0" smtClean="0"/>
              <a:t>Imported preprocessed data into a relational database.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500" b="1" dirty="0" smtClean="0"/>
              <a:t>Power BI</a:t>
            </a:r>
            <a:r>
              <a:rPr lang="en-IN" sz="1500" dirty="0" smtClean="0"/>
              <a:t>:</a:t>
            </a:r>
            <a:r>
              <a:rPr lang="en-US" sz="1600" dirty="0" smtClean="0"/>
              <a:t> </a:t>
            </a:r>
            <a:r>
              <a:rPr lang="en-US" sz="1500" dirty="0" smtClean="0"/>
              <a:t>Developed interactive dashboards and visualizations to present insights</a:t>
            </a:r>
            <a:r>
              <a:rPr lang="en-US" sz="1600" dirty="0" smtClean="0"/>
              <a:t>.</a:t>
            </a:r>
            <a:endParaRPr lang="en-IN" sz="1500" b="1" dirty="0"/>
          </a:p>
          <a:p>
            <a:pPr>
              <a:lnSpc>
                <a:spcPct val="150000"/>
              </a:lnSpc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0014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775" y="492425"/>
            <a:ext cx="1045978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EDA</a:t>
            </a:r>
            <a:r>
              <a:rPr lang="en-IN" sz="2800" b="1" dirty="0" smtClean="0">
                <a:latin typeface="Arial Rounded MT Bold" panose="020F0704030504030204" pitchFamily="34" charset="0"/>
              </a:rPr>
              <a:t> Insights</a:t>
            </a:r>
          </a:p>
          <a:p>
            <a:pPr>
              <a:lnSpc>
                <a:spcPct val="150000"/>
              </a:lnSpc>
            </a:pPr>
            <a:endParaRPr lang="en-IN" sz="800" b="1" dirty="0" smtClean="0"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/>
              <a:t>Customer Analysis</a:t>
            </a:r>
          </a:p>
          <a:p>
            <a:pPr lvl="1">
              <a:lnSpc>
                <a:spcPct val="150000"/>
              </a:lnSpc>
            </a:pPr>
            <a:endParaRPr lang="en-IN" sz="1500" b="1" dirty="0"/>
          </a:p>
          <a:p>
            <a:pPr lvl="1">
              <a:lnSpc>
                <a:spcPct val="150000"/>
              </a:lnSpc>
            </a:pPr>
            <a:endParaRPr lang="en-IN" sz="1500" b="1" dirty="0" smtClean="0"/>
          </a:p>
          <a:p>
            <a:pPr lvl="1">
              <a:lnSpc>
                <a:spcPct val="150000"/>
              </a:lnSpc>
            </a:pPr>
            <a:endParaRPr lang="en-IN" sz="1500" b="1" dirty="0"/>
          </a:p>
          <a:p>
            <a:pPr lvl="1">
              <a:lnSpc>
                <a:spcPct val="150000"/>
              </a:lnSpc>
            </a:pPr>
            <a:endParaRPr lang="en-IN" sz="1500" b="1" dirty="0" smtClean="0"/>
          </a:p>
          <a:p>
            <a:pPr lvl="1">
              <a:lnSpc>
                <a:spcPct val="150000"/>
              </a:lnSpc>
            </a:pPr>
            <a:endParaRPr lang="en-IN" sz="1500" b="1" dirty="0"/>
          </a:p>
          <a:p>
            <a:pPr lvl="1">
              <a:lnSpc>
                <a:spcPct val="150000"/>
              </a:lnSpc>
            </a:pPr>
            <a:endParaRPr lang="en-IN" sz="1500" b="1" dirty="0" smtClean="0"/>
          </a:p>
          <a:p>
            <a:pPr lvl="1">
              <a:lnSpc>
                <a:spcPct val="150000"/>
              </a:lnSpc>
            </a:pPr>
            <a:endParaRPr lang="en-IN" sz="1500" b="1" dirty="0"/>
          </a:p>
          <a:p>
            <a:pPr lvl="1">
              <a:lnSpc>
                <a:spcPct val="150000"/>
              </a:lnSpc>
            </a:pPr>
            <a:endParaRPr lang="en-IN" sz="1500" b="1" dirty="0" smtClean="0"/>
          </a:p>
          <a:p>
            <a:pPr lvl="1">
              <a:lnSpc>
                <a:spcPct val="150000"/>
              </a:lnSpc>
            </a:pPr>
            <a:endParaRPr lang="en-IN" sz="1500" b="1" dirty="0" smtClean="0"/>
          </a:p>
          <a:p>
            <a:pPr lvl="1">
              <a:lnSpc>
                <a:spcPct val="150000"/>
              </a:lnSpc>
            </a:pPr>
            <a:endParaRPr lang="en-IN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500" b="1" dirty="0" smtClean="0"/>
          </a:p>
          <a:p>
            <a:pPr lvl="1"/>
            <a:endParaRPr lang="en-IN" sz="1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2246795"/>
            <a:ext cx="4005944" cy="2884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58" y="2246795"/>
            <a:ext cx="5791702" cy="28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739" y="675725"/>
            <a:ext cx="1068615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IN" b="1" dirty="0" smtClean="0"/>
              <a:t>Store</a:t>
            </a:r>
            <a:r>
              <a:rPr lang="en-IN" b="1" dirty="0" smtClean="0"/>
              <a:t> Analysis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14" y="1574468"/>
            <a:ext cx="4827980" cy="3790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5" y="1574468"/>
            <a:ext cx="4841966" cy="31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6118" y="632182"/>
            <a:ext cx="1032181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IN" b="1" dirty="0" smtClean="0"/>
              <a:t>Product</a:t>
            </a:r>
            <a:r>
              <a:rPr lang="en-IN" b="1" dirty="0" smtClean="0"/>
              <a:t> Analysis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05" y="1627785"/>
            <a:ext cx="10049691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5" y="1179307"/>
            <a:ext cx="10101942" cy="42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356" y="405759"/>
            <a:ext cx="103435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Power BI Visualization</a:t>
            </a:r>
          </a:p>
          <a:p>
            <a:pPr>
              <a:lnSpc>
                <a:spcPct val="150000"/>
              </a:lnSpc>
            </a:pPr>
            <a:endParaRPr lang="en-IN" sz="28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56" y="1297577"/>
            <a:ext cx="9662997" cy="472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4102</TotalTime>
  <Words>880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Courier New</vt:lpstr>
      <vt:lpstr>Retrospect</vt:lpstr>
      <vt:lpstr>Illuminating Insights for Global Electronics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Illuminating Insights for Global Electronics</dc:title>
  <dc:creator>Blesso</dc:creator>
  <cp:lastModifiedBy>Blesso</cp:lastModifiedBy>
  <cp:revision>44</cp:revision>
  <dcterms:created xsi:type="dcterms:W3CDTF">2025-01-22T15:31:33Z</dcterms:created>
  <dcterms:modified xsi:type="dcterms:W3CDTF">2025-01-25T11:54:07Z</dcterms:modified>
</cp:coreProperties>
</file>