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9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40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8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2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84F55E-87AE-41BE-9ED5-062262F8892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382A18-D3F8-4703-98A6-59B197B980D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9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89939"/>
          </a:xfrm>
        </p:spPr>
        <p:txBody>
          <a:bodyPr/>
          <a:lstStyle/>
          <a:p>
            <a:r>
              <a:rPr lang="en-US" b="1" dirty="0"/>
              <a:t>Dominos - Predictive Purchase Order System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900" dirty="0" smtClean="0"/>
          </a:p>
          <a:p>
            <a:r>
              <a:rPr lang="en-IN" sz="900" dirty="0" smtClean="0"/>
              <a:t>								         </a:t>
            </a:r>
            <a:r>
              <a:rPr lang="en-IN" sz="1200" b="1" dirty="0" smtClean="0"/>
              <a:t>GOODWIN BLESSO I</a:t>
            </a:r>
          </a:p>
          <a:p>
            <a:r>
              <a:rPr lang="en-IN" sz="1200" dirty="0"/>
              <a:t>	</a:t>
            </a:r>
            <a:r>
              <a:rPr lang="en-IN" sz="1200" dirty="0" smtClean="0"/>
              <a:t>								</a:t>
            </a:r>
            <a:r>
              <a:rPr lang="en-IN" sz="1200" b="1" dirty="0" smtClean="0"/>
              <a:t>MDT - 38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5642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721" y="535968"/>
            <a:ext cx="10462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Purchase Order Creation: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1166777"/>
            <a:ext cx="7088778" cy="42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787" y="362216"/>
            <a:ext cx="1082756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Data-Driven Inventory Management: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 smtClean="0"/>
              <a:t>Optimize ingredient ordering based on predicted sales to prevent overstocking or </a:t>
            </a:r>
            <a:r>
              <a:rPr lang="en-IN" sz="1600" dirty="0" smtClean="0"/>
              <a:t>stock outs.</a:t>
            </a:r>
            <a:endParaRPr lang="en-IN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 smtClean="0"/>
              <a:t>Focus on high-demand ingredients (e.g., Tomatoes, Artichokes, Mozzarella) to ensure seamless operations.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Customer Experience Enhancement: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 smtClean="0"/>
              <a:t>Ensure consistent availability of popular pizzas (e.g., Chicken pizzas, </a:t>
            </a:r>
            <a:r>
              <a:rPr lang="en-IN" sz="1600" dirty="0" smtClean="0"/>
              <a:t>Veg pizzas</a:t>
            </a:r>
            <a:r>
              <a:rPr lang="en-IN" sz="1600" dirty="0" smtClean="0"/>
              <a:t>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 smtClean="0"/>
              <a:t>Use sales forecasts to improve delivery efficiency, ensuring faster service during peak periods.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Profitability Optimization: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 smtClean="0"/>
              <a:t>Bundle popular pizzas with slow-moving ones to balance inventory usage.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 smtClean="0"/>
              <a:t>Reduce ingredient waste by adjusting procurement cycles based on predicted demand.</a:t>
            </a:r>
          </a:p>
          <a:p>
            <a:pPr>
              <a:lnSpc>
                <a:spcPct val="150000"/>
              </a:lnSpc>
            </a:pPr>
            <a:endParaRPr lang="en-IN" sz="1600" b="1" dirty="0"/>
          </a:p>
          <a:p>
            <a:pPr>
              <a:lnSpc>
                <a:spcPct val="150000"/>
              </a:lnSpc>
            </a:pPr>
            <a:r>
              <a:rPr lang="en-IN" sz="2800" b="1" dirty="0" smtClean="0">
                <a:latin typeface="Arial Rounded MT Bold" panose="020F0704030504030204" pitchFamily="34" charset="0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ARIMA model </a:t>
            </a:r>
            <a:r>
              <a:rPr lang="en-US" sz="1600" dirty="0" smtClean="0"/>
              <a:t>predicted </a:t>
            </a:r>
            <a:r>
              <a:rPr lang="en-US" sz="1600" dirty="0" smtClean="0"/>
              <a:t>the pizza sales and </a:t>
            </a:r>
            <a:r>
              <a:rPr lang="en-US" sz="1600" dirty="0" smtClean="0"/>
              <a:t>ingredients </a:t>
            </a:r>
            <a:r>
              <a:rPr lang="en-US" sz="1600" dirty="0" smtClean="0"/>
              <a:t>required for that </a:t>
            </a:r>
            <a:r>
              <a:rPr lang="en-US" sz="1600" dirty="0" smtClean="0"/>
              <a:t>very accurately</a:t>
            </a:r>
            <a:r>
              <a:rPr lang="en-US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Helps Domino’s optimize inventory and reduce waste.</a:t>
            </a:r>
          </a:p>
        </p:txBody>
      </p:sp>
    </p:spTree>
    <p:extLst>
      <p:ext uri="{BB962C8B-B14F-4D97-AF65-F5344CB8AC3E}">
        <p14:creationId xmlns:p14="http://schemas.microsoft.com/office/powerpoint/2010/main" val="17561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3577" y="1877088"/>
            <a:ext cx="43118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b="1" dirty="0">
                <a:latin typeface="+mj-lt"/>
              </a:rPr>
              <a:t>Thank You</a:t>
            </a:r>
            <a:endParaRPr lang="en-I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98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614345"/>
            <a:ext cx="109902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endParaRPr lang="en-IN" sz="2800" b="1" dirty="0" smtClean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r>
              <a:rPr lang="en-US" b="1" dirty="0" smtClean="0">
                <a:solidFill>
                  <a:prstClr val="black"/>
                </a:solidFill>
              </a:rPr>
              <a:t>Problem Statement: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Domino’s wants to optimize ingredient ordering by predicting future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Accurate sales forecasting helps ensure the right stock levels, minimizing waste and preventing </a:t>
            </a:r>
            <a:r>
              <a:rPr lang="en-US" sz="1600" dirty="0" err="1" smtClean="0">
                <a:solidFill>
                  <a:prstClr val="black"/>
                </a:solidFill>
              </a:rPr>
              <a:t>stockouts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prstClr val="black"/>
                </a:solidFill>
              </a:rPr>
              <a:t>Objective: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Develop a predictive model using historical sales data and ingredient requirements.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Generate an efficient purchase order system based on future sales.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prstClr val="black"/>
                </a:solidFill>
              </a:rPr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Maintain optimal stock levels to meet demand without overstocking.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Minimize waste and reduce costs from expired or excess inventory.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Predict sales trends to improve business strategies and streamline ingredient ordering based on predicted sales.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IN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74" y="344379"/>
            <a:ext cx="1103305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</a:p>
          <a:p>
            <a:endParaRPr lang="en-IN" sz="1200" b="1" dirty="0"/>
          </a:p>
          <a:p>
            <a:r>
              <a:rPr lang="en-IN" b="1" dirty="0" smtClean="0"/>
              <a:t>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 Source: </a:t>
            </a:r>
            <a:r>
              <a:rPr lang="en-US" sz="1600" dirty="0" smtClean="0"/>
              <a:t>Historical sales data of Domino’s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Features: </a:t>
            </a:r>
            <a:r>
              <a:rPr lang="en-US" sz="1600" dirty="0" smtClean="0"/>
              <a:t>The time component </a:t>
            </a:r>
            <a:r>
              <a:rPr lang="en-US" sz="1600" b="1" dirty="0" err="1" smtClean="0"/>
              <a:t>order_date</a:t>
            </a:r>
            <a:r>
              <a:rPr lang="en-US" sz="1600" dirty="0" smtClean="0"/>
              <a:t> serves as the feature variable (time-series forecasting).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Target: </a:t>
            </a:r>
            <a:r>
              <a:rPr lang="en-US" sz="1600" dirty="0" smtClean="0"/>
              <a:t>The </a:t>
            </a:r>
            <a:r>
              <a:rPr lang="en-US" sz="1600" b="1" dirty="0" smtClean="0"/>
              <a:t>quantity</a:t>
            </a:r>
            <a:r>
              <a:rPr lang="en-US" sz="1600" dirty="0" smtClean="0"/>
              <a:t> serves as the target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Dataset Size: </a:t>
            </a:r>
            <a:r>
              <a:rPr lang="en-IN" sz="1600" dirty="0" smtClean="0"/>
              <a:t>2,67,576 records</a:t>
            </a:r>
          </a:p>
          <a:p>
            <a:endParaRPr lang="en-IN" sz="1200" b="1" dirty="0"/>
          </a:p>
          <a:p>
            <a:r>
              <a:rPr lang="en-US" b="1" dirty="0" smtClean="0"/>
              <a:t>Data Preprocessing: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Merge Dataset: </a:t>
            </a:r>
            <a:r>
              <a:rPr lang="en-IN" sz="1600" dirty="0" smtClean="0"/>
              <a:t>Merged both the datasets </a:t>
            </a:r>
            <a:r>
              <a:rPr lang="en-IN" sz="1600" b="1" dirty="0" smtClean="0"/>
              <a:t>Sales</a:t>
            </a:r>
            <a:r>
              <a:rPr lang="en-IN" sz="1600" dirty="0" smtClean="0"/>
              <a:t> and </a:t>
            </a:r>
            <a:r>
              <a:rPr lang="en-IN" sz="1600" b="1" dirty="0" smtClean="0"/>
              <a:t>Ingredients</a:t>
            </a:r>
            <a:r>
              <a:rPr lang="en-IN" sz="1600" dirty="0" smtClean="0"/>
              <a:t> into a single data frame.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Missing Value Treatment: </a:t>
            </a:r>
            <a:r>
              <a:rPr lang="en-IN" sz="1600" dirty="0" smtClean="0"/>
              <a:t>Check for missing values in the </a:t>
            </a:r>
            <a:r>
              <a:rPr lang="en-IN" sz="1600" dirty="0" err="1" smtClean="0"/>
              <a:t>df</a:t>
            </a:r>
            <a:r>
              <a:rPr lang="en-IN" sz="1600" dirty="0" smtClean="0"/>
              <a:t> and treated.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The missing values in the column are handled using a </a:t>
            </a:r>
            <a:r>
              <a:rPr lang="en-US" sz="1600" b="1" dirty="0" smtClean="0"/>
              <a:t>mapping approach.</a:t>
            </a:r>
            <a:endParaRPr lang="en-I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 Type Conversion: </a:t>
            </a:r>
            <a:r>
              <a:rPr lang="en-IN" sz="1600" dirty="0" smtClean="0"/>
              <a:t>Converted the </a:t>
            </a:r>
            <a:r>
              <a:rPr lang="en-US" sz="1600" b="1" dirty="0" err="1" smtClean="0"/>
              <a:t>order_date</a:t>
            </a:r>
            <a:r>
              <a:rPr lang="en-US" sz="1600" b="1" dirty="0" smtClean="0"/>
              <a:t> </a:t>
            </a:r>
            <a:r>
              <a:rPr lang="en-US" sz="1600" dirty="0" smtClean="0"/>
              <a:t>to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format.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Librabries</a:t>
            </a:r>
            <a:r>
              <a:rPr lang="en-US" sz="1600" b="1" dirty="0" smtClean="0"/>
              <a:t> Used: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Pandas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Scikit</a:t>
            </a:r>
            <a:r>
              <a:rPr lang="en-US" sz="1600" dirty="0" smtClean="0"/>
              <a:t>-learn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Missingno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Matplotlib</a:t>
            </a:r>
            <a:endParaRPr lang="en-IN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 err="1" smtClean="0"/>
              <a:t>Seaborn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5634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7" y="409528"/>
            <a:ext cx="10816046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Feature Engineering: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Identified Promotional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Captured Holiday Effects</a:t>
            </a:r>
            <a:endParaRPr lang="en-IN" sz="1600" dirty="0"/>
          </a:p>
          <a:p>
            <a:pPr>
              <a:lnSpc>
                <a:spcPct val="200000"/>
              </a:lnSpc>
            </a:pPr>
            <a:r>
              <a:rPr lang="en-IN" b="1" dirty="0" smtClean="0"/>
              <a:t>EDA: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It involves analyzing and visualizing data to understand its structure, detect patterns, and identify anomalies.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Insights: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Consistent Monthly Sales: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Pizza sales are evenly distributed across all months, indicating stable demand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Peak Sales on Fridays: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Sales volume spikes on Fridays, suggesting higher demand at the start of the weekend.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Popular Pizza Size: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Large ("L") pizzas have the highest sales, indicating a customer preference for bigger portions.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Top Revenue Generator: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Chicken pizzas contribute the most to total revenue, making them the most profitable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Most Sold Pizza Type: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Veggie pizzas lead in terms of quantity sold, reflecting strong customer preference.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Higher Sales on Non-Holiday Days: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More pizzas are sold on regular days compared to holidays.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226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1175657"/>
            <a:ext cx="10040983" cy="49116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0020" y="614345"/>
            <a:ext cx="10682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Charts: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587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62" y="949235"/>
            <a:ext cx="10594424" cy="41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223" y="458010"/>
            <a:ext cx="1055478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Model Development: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Data split: </a:t>
            </a:r>
            <a:r>
              <a:rPr lang="en-IN" sz="1600" dirty="0" err="1" smtClean="0"/>
              <a:t>train_test</a:t>
            </a:r>
            <a:r>
              <a:rPr lang="en-IN" sz="1600" dirty="0" smtClean="0"/>
              <a:t> split (Training: 80%, Testing: 20%).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Algorithm Used: </a:t>
            </a:r>
            <a:r>
              <a:rPr lang="en-US" sz="1600" dirty="0" smtClean="0"/>
              <a:t>ARIMA (</a:t>
            </a:r>
            <a:r>
              <a:rPr lang="en-US" sz="1600" dirty="0" err="1" smtClean="0"/>
              <a:t>AutoRegressive</a:t>
            </a:r>
            <a:r>
              <a:rPr lang="en-US" sz="1600" dirty="0" smtClean="0"/>
              <a:t> Integrated Moving Average) is chosen for this time series forecasting project because it effectively captures trends</a:t>
            </a:r>
            <a:r>
              <a:rPr lang="en-US" sz="1600" smtClean="0"/>
              <a:t>, </a:t>
            </a:r>
            <a:r>
              <a:rPr lang="en-US" sz="1600" smtClean="0"/>
              <a:t>non-seasonality</a:t>
            </a:r>
            <a:r>
              <a:rPr lang="en-US" sz="1600" dirty="0" smtClean="0"/>
              <a:t>, and patterns in historical sales data.</a:t>
            </a:r>
          </a:p>
          <a:p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IN" b="1" dirty="0" smtClean="0"/>
              <a:t>Model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Metrics: </a:t>
            </a:r>
            <a:r>
              <a:rPr lang="en-IN" sz="1600" dirty="0" smtClean="0"/>
              <a:t>Mean Absolute Percentage Error (MAPE)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Score: </a:t>
            </a:r>
            <a:r>
              <a:rPr lang="en-IN" sz="1600" dirty="0"/>
              <a:t>6.65</a:t>
            </a:r>
            <a:r>
              <a:rPr lang="en-IN" sz="1600" dirty="0" smtClean="0"/>
              <a:t>%</a:t>
            </a:r>
            <a:endParaRPr lang="en-IN" sz="1600" b="1" dirty="0"/>
          </a:p>
          <a:p>
            <a:endParaRPr lang="en-US" sz="1600" b="1" dirty="0"/>
          </a:p>
          <a:p>
            <a:endParaRPr lang="en-US" sz="1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1" y="3143793"/>
            <a:ext cx="9379132" cy="31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3474" y="657888"/>
            <a:ext cx="10389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1F1F1F"/>
                </a:solidFill>
                <a:effectLst/>
              </a:rPr>
              <a:t>Predicted Pizza Sales for Next 7 Days:</a:t>
            </a:r>
          </a:p>
          <a:p>
            <a:endParaRPr lang="en-US" b="1" dirty="0">
              <a:solidFill>
                <a:srgbClr val="1F1F1F"/>
              </a:solidFill>
            </a:endParaRPr>
          </a:p>
          <a:p>
            <a:endParaRPr lang="en-US" b="1" dirty="0" smtClean="0">
              <a:solidFill>
                <a:srgbClr val="1F1F1F"/>
              </a:solidFill>
            </a:endParaRPr>
          </a:p>
          <a:p>
            <a:endParaRPr lang="en-IN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46315"/>
              </p:ext>
            </p:extLst>
          </p:nvPr>
        </p:nvGraphicFramePr>
        <p:xfrm>
          <a:off x="1309189" y="1416350"/>
          <a:ext cx="6406606" cy="341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/>
                <a:gridCol w="2464526"/>
                <a:gridCol w="277803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r>
                        <a:rPr lang="en-IN" sz="1600" dirty="0" err="1" smtClean="0"/>
                        <a:t>S.No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</a:t>
                      </a:r>
                      <a:r>
                        <a:rPr lang="en-IN" sz="1600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sz="1600" dirty="0" smtClean="0"/>
                        <a:t>Predicted Quantity</a:t>
                      </a:r>
                      <a:endParaRPr lang="en-IN" sz="1600" dirty="0"/>
                    </a:p>
                  </a:txBody>
                  <a:tcPr/>
                </a:tc>
              </a:tr>
              <a:tr h="442204"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sz="1600" baseline="0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</a:t>
                      </a:r>
                      <a:r>
                        <a:rPr lang="en-IN" sz="1600" dirty="0" smtClean="0"/>
                        <a:t>01-01-2016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822.26</a:t>
                      </a:r>
                      <a:endParaRPr lang="en-IN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IN" dirty="0" smtClean="0"/>
                        <a:t>     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02-01-2016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859.03 </a:t>
                      </a:r>
                      <a:endParaRPr lang="en-IN" dirty="0"/>
                    </a:p>
                  </a:txBody>
                  <a:tcPr/>
                </a:tc>
              </a:tr>
              <a:tr h="418012">
                <a:tc>
                  <a:txBody>
                    <a:bodyPr/>
                    <a:lstStyle/>
                    <a:p>
                      <a:r>
                        <a:rPr lang="en-IN" dirty="0" smtClean="0"/>
                        <a:t>     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03-01-2016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887.93</a:t>
                      </a:r>
                      <a:endParaRPr lang="en-IN" dirty="0"/>
                    </a:p>
                  </a:txBody>
                  <a:tcPr/>
                </a:tc>
              </a:tr>
              <a:tr h="435428">
                <a:tc>
                  <a:txBody>
                    <a:bodyPr/>
                    <a:lstStyle/>
                    <a:p>
                      <a:r>
                        <a:rPr lang="en-IN" dirty="0" smtClean="0"/>
                        <a:t>     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04-01-2016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840.79</a:t>
                      </a:r>
                      <a:endParaRPr lang="en-IN" dirty="0"/>
                    </a:p>
                  </a:txBody>
                  <a:tcPr/>
                </a:tc>
              </a:tr>
              <a:tr h="444137">
                <a:tc>
                  <a:txBody>
                    <a:bodyPr/>
                    <a:lstStyle/>
                    <a:p>
                      <a:r>
                        <a:rPr lang="en-IN" dirty="0" smtClean="0"/>
                        <a:t>     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05-01-2016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825.02</a:t>
                      </a:r>
                      <a:endParaRPr lang="en-IN" dirty="0"/>
                    </a:p>
                  </a:txBody>
                  <a:tcPr/>
                </a:tc>
              </a:tr>
              <a:tr h="435429">
                <a:tc>
                  <a:txBody>
                    <a:bodyPr/>
                    <a:lstStyle/>
                    <a:p>
                      <a:r>
                        <a:rPr lang="en-IN" dirty="0" smtClean="0"/>
                        <a:t>     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0" dirty="0" smtClean="0"/>
                        <a:t> </a:t>
                      </a:r>
                      <a:r>
                        <a:rPr lang="en-IN" sz="1600" dirty="0" smtClean="0"/>
                        <a:t>       06-01-2016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780.51</a:t>
                      </a:r>
                      <a:endParaRPr lang="en-IN" dirty="0"/>
                    </a:p>
                  </a:txBody>
                  <a:tcPr/>
                </a:tc>
              </a:tr>
              <a:tr h="444137">
                <a:tc>
                  <a:txBody>
                    <a:bodyPr/>
                    <a:lstStyle/>
                    <a:p>
                      <a:r>
                        <a:rPr lang="en-IN" dirty="0" smtClean="0"/>
                        <a:t>     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      07-01-2016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781.58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9555" y="544677"/>
            <a:ext cx="10594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Ingredient Calculation: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51" y="1193074"/>
            <a:ext cx="8926286" cy="45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2943</TotalTime>
  <Words>618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Courier New</vt:lpstr>
      <vt:lpstr>Retrospect</vt:lpstr>
      <vt:lpstr>Dominos - Predictive Purchase Order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Blesso</dc:creator>
  <cp:lastModifiedBy>Blesso</cp:lastModifiedBy>
  <cp:revision>44</cp:revision>
  <dcterms:created xsi:type="dcterms:W3CDTF">2025-02-25T04:20:18Z</dcterms:created>
  <dcterms:modified xsi:type="dcterms:W3CDTF">2025-03-01T11:12:25Z</dcterms:modified>
</cp:coreProperties>
</file>