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0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8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169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4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990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46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49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3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97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101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24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9E0D8C-E6B9-4DD5-A29F-C528758C95D0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82A3B8-1087-4422-9DEC-F496B91E71D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68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380617" cy="2559014"/>
          </a:xfrm>
        </p:spPr>
        <p:txBody>
          <a:bodyPr>
            <a:normAutofit/>
          </a:bodyPr>
          <a:lstStyle/>
          <a:p>
            <a:r>
              <a:rPr lang="en-IN" sz="7200" b="1" dirty="0" smtClean="0"/>
              <a:t>Geo-Visualization Of </a:t>
            </a:r>
            <a:r>
              <a:rPr lang="en-IN" sz="7200" b="1" dirty="0"/>
              <a:t>Industrial </a:t>
            </a:r>
            <a:r>
              <a:rPr lang="en-IN" sz="7200" b="1" dirty="0" smtClean="0"/>
              <a:t>Human Resource</a:t>
            </a:r>
            <a:endParaRPr lang="en-I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8"/>
            <a:r>
              <a:rPr lang="en-IN" sz="1000" dirty="0" smtClean="0">
                <a:latin typeface="+mj-lt"/>
              </a:rPr>
              <a:t>																</a:t>
            </a:r>
            <a:r>
              <a:rPr lang="en-IN" sz="1400" b="1" dirty="0" smtClean="0"/>
              <a:t>Goodwin </a:t>
            </a:r>
            <a:r>
              <a:rPr lang="en-IN" sz="1400" b="1" dirty="0"/>
              <a:t>Blesso I</a:t>
            </a:r>
          </a:p>
          <a:p>
            <a:pPr lvl="8"/>
            <a:r>
              <a:rPr lang="en-IN" sz="1000" dirty="0" smtClean="0">
                <a:latin typeface="+mj-lt"/>
              </a:rPr>
              <a:t>				</a:t>
            </a:r>
            <a:r>
              <a:rPr lang="en-IN" sz="1000" b="1" dirty="0" smtClean="0">
                <a:latin typeface="+mj-lt"/>
              </a:rPr>
              <a:t>MDT -  38</a:t>
            </a:r>
            <a:endParaRPr lang="en-IN" sz="10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98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9258" y="2016425"/>
            <a:ext cx="436299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8000" b="1" dirty="0">
                <a:latin typeface="+mj-lt"/>
              </a:rPr>
              <a:t>Thank You</a:t>
            </a:r>
            <a:endParaRPr lang="en-IN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543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4103" y="610179"/>
            <a:ext cx="10615748" cy="51552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prstClr val="black"/>
                </a:solidFill>
                <a:latin typeface="Arial Rounded MT Bold" panose="020F0704030504030204" pitchFamily="34" charset="0"/>
              </a:rPr>
              <a:t>Introduction</a:t>
            </a:r>
          </a:p>
          <a:p>
            <a:endParaRPr lang="en-IN" sz="1600" b="1" dirty="0" smtClean="0">
              <a:solidFill>
                <a:prstClr val="black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prstClr val="black"/>
                </a:solidFill>
              </a:rPr>
              <a:t>Problem Statement: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</a:t>
            </a:r>
            <a:r>
              <a:rPr lang="en-US" sz="1600" dirty="0" smtClean="0"/>
              <a:t>he industrial classification of the workforce is outdated and does not reflect the current workforce distribution labor force across various sectors.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Lack of accurate data affects policy-making and employment planning, leading to inefficient resource allocation.</a:t>
            </a:r>
          </a:p>
          <a:p>
            <a:endParaRPr lang="en-IN" sz="1600" b="1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dirty="0" smtClean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Provide accurate workforce insights to support data-driven decision-making for employment and economic policies.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Develop an </a:t>
            </a:r>
            <a:r>
              <a:rPr lang="en-IN" sz="1600" dirty="0" smtClean="0"/>
              <a:t>user-friendly</a:t>
            </a:r>
            <a:r>
              <a:rPr lang="en-US" sz="1600" dirty="0" smtClean="0"/>
              <a:t> </a:t>
            </a:r>
            <a:r>
              <a:rPr lang="en-US" sz="1600" dirty="0" err="1" smtClean="0"/>
              <a:t>Streamlit</a:t>
            </a:r>
            <a:r>
              <a:rPr lang="en-US" sz="1600" dirty="0" smtClean="0"/>
              <a:t> application which should help us to find the distribution labor force across various sectors/Industry Groups. </a:t>
            </a:r>
            <a:endParaRPr lang="en-IN" sz="1600" dirty="0" smtClean="0">
              <a:solidFill>
                <a:prstClr val="black"/>
              </a:solidFill>
            </a:endParaRPr>
          </a:p>
          <a:p>
            <a:endParaRPr lang="en-IN" sz="1600" b="1" dirty="0" smtClean="0">
              <a:solidFill>
                <a:prstClr val="black"/>
              </a:solidFill>
            </a:endParaRPr>
          </a:p>
          <a:p>
            <a:pPr>
              <a:lnSpc>
                <a:spcPct val="150000"/>
              </a:lnSpc>
            </a:pPr>
            <a:r>
              <a:rPr lang="en-IN" b="1" dirty="0" smtClean="0">
                <a:solidFill>
                  <a:prstClr val="black"/>
                </a:solidFill>
              </a:rPr>
              <a:t>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Accurate Workforce Data </a:t>
            </a:r>
            <a:r>
              <a:rPr lang="en-US" sz="1600" dirty="0" smtClean="0">
                <a:solidFill>
                  <a:prstClr val="black"/>
                </a:solidFill>
              </a:rPr>
              <a:t>– Helps in understanding the latest employment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Improved Policy Making </a:t>
            </a:r>
            <a:r>
              <a:rPr lang="en-US" sz="1600" dirty="0" smtClean="0">
                <a:solidFill>
                  <a:prstClr val="black"/>
                </a:solidFill>
              </a:rPr>
              <a:t>– Supports data-driven labor policies and economic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Better Employment Planning </a:t>
            </a:r>
            <a:r>
              <a:rPr lang="en-US" sz="1600" dirty="0" smtClean="0">
                <a:solidFill>
                  <a:prstClr val="black"/>
                </a:solidFill>
              </a:rPr>
              <a:t>– Aids in workforce distribution and skill development programs.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prstClr val="black"/>
                </a:solidFill>
              </a:rPr>
              <a:t>Enhanced Industrial Insights </a:t>
            </a:r>
            <a:r>
              <a:rPr lang="en-US" sz="1600" dirty="0" smtClean="0">
                <a:solidFill>
                  <a:prstClr val="black"/>
                </a:solidFill>
              </a:rPr>
              <a:t>– Identifies growth opportunities in different industry sectors.</a:t>
            </a:r>
            <a:endParaRPr lang="en-IN" sz="1600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0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5395" y="398307"/>
            <a:ext cx="10667999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latin typeface="Arial Rounded MT Bold" panose="020F0704030504030204" pitchFamily="34" charset="0"/>
              </a:rPr>
              <a:t>Overview</a:t>
            </a:r>
          </a:p>
          <a:p>
            <a:endParaRPr lang="en-IN" b="1" dirty="0" smtClean="0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b="1" dirty="0" smtClean="0"/>
              <a:t>Dataset: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Data Source: </a:t>
            </a:r>
            <a:r>
              <a:rPr lang="en-IN" sz="1600" dirty="0" smtClean="0"/>
              <a:t>Industrial workforce data of India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/>
              <a:t>Features: </a:t>
            </a:r>
            <a:r>
              <a:rPr lang="en-US" sz="1600" dirty="0" smtClean="0"/>
              <a:t>State Code, District Code, </a:t>
            </a:r>
            <a:r>
              <a:rPr lang="en-IN" sz="1600" dirty="0" smtClean="0"/>
              <a:t>Main Workers, </a:t>
            </a:r>
            <a:r>
              <a:rPr lang="en-IN" sz="1600" dirty="0"/>
              <a:t>Marginal </a:t>
            </a:r>
            <a:r>
              <a:rPr lang="en-IN" sz="1600" dirty="0" smtClean="0"/>
              <a:t>Workers &amp; </a:t>
            </a:r>
            <a:r>
              <a:rPr lang="en-IN" sz="1600" dirty="0"/>
              <a:t>NIC Name</a:t>
            </a:r>
            <a:r>
              <a:rPr lang="en-IN" sz="1600" dirty="0" smtClean="0"/>
              <a:t>.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Dataset Size: </a:t>
            </a:r>
            <a:r>
              <a:rPr lang="en-IN" sz="1600" dirty="0" smtClean="0"/>
              <a:t>1,95,145 records</a:t>
            </a:r>
            <a:endParaRPr lang="en-IN" sz="1600" b="1" dirty="0"/>
          </a:p>
          <a:p>
            <a:pPr>
              <a:lnSpc>
                <a:spcPct val="150000"/>
              </a:lnSpc>
            </a:pPr>
            <a:r>
              <a:rPr lang="en-US" b="1" dirty="0" smtClean="0"/>
              <a:t>Data Preprocessing: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Merge Dataset: </a:t>
            </a:r>
            <a:r>
              <a:rPr lang="en-IN" sz="1600" dirty="0" smtClean="0"/>
              <a:t>Merged all the datasets of different states into a single data frame (</a:t>
            </a:r>
            <a:r>
              <a:rPr lang="en-IN" sz="1600" dirty="0" err="1" smtClean="0"/>
              <a:t>df</a:t>
            </a:r>
            <a:r>
              <a:rPr lang="en-IN" sz="16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Missing Value Treatment: </a:t>
            </a:r>
            <a:r>
              <a:rPr lang="en-IN" sz="1600" dirty="0" smtClean="0"/>
              <a:t>Check for missing values but there no null values in the </a:t>
            </a:r>
            <a:r>
              <a:rPr lang="en-IN" sz="1600" dirty="0" err="1" smtClean="0"/>
              <a:t>df</a:t>
            </a:r>
            <a:r>
              <a:rPr lang="en-IN" sz="16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D</a:t>
            </a:r>
            <a:r>
              <a:rPr lang="en-IN" sz="1600" b="1" dirty="0" smtClean="0"/>
              <a:t>ata sanitization: </a:t>
            </a:r>
            <a:r>
              <a:rPr lang="en-US" sz="1600" dirty="0" smtClean="0"/>
              <a:t>Removal of unwanted commas, spaces, or other unnecessary characters.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Libraries Used: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smtClean="0"/>
              <a:t>Pandas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Numpy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Sklearn</a:t>
            </a:r>
            <a:endParaRPr lang="en-US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Matplotlib</a:t>
            </a:r>
            <a:endParaRPr lang="en-IN" sz="1600" dirty="0" smtClean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IN" sz="1600" dirty="0" err="1" smtClean="0"/>
              <a:t>Seaborn</a:t>
            </a:r>
            <a:endParaRPr lang="en-IN" sz="1600" dirty="0" smtClean="0"/>
          </a:p>
          <a:p>
            <a:endParaRPr lang="en-US" sz="16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 smtClean="0"/>
              <a:t>Embedding Clustering: </a:t>
            </a:r>
            <a:r>
              <a:rPr lang="en-IN" sz="1600" dirty="0" smtClean="0"/>
              <a:t>Used </a:t>
            </a:r>
            <a:r>
              <a:rPr lang="en-IN" sz="1600" dirty="0"/>
              <a:t>Pre-trained Sentence Transformer </a:t>
            </a:r>
            <a:r>
              <a:rPr lang="en-IN" sz="1600" dirty="0" smtClean="0"/>
              <a:t>Embedding Model (sentence-transformers/all-MiniLM-L6-v2) to extract the </a:t>
            </a:r>
            <a:r>
              <a:rPr lang="en-IN" sz="1600" b="1" dirty="0" smtClean="0"/>
              <a:t>industry group</a:t>
            </a:r>
            <a:r>
              <a:rPr lang="en-IN" sz="1600" dirty="0" smtClean="0"/>
              <a:t> names from “</a:t>
            </a:r>
            <a:r>
              <a:rPr lang="en-IN" sz="1600" dirty="0"/>
              <a:t>NIC </a:t>
            </a:r>
            <a:r>
              <a:rPr lang="en-IN" sz="1600" dirty="0" smtClean="0"/>
              <a:t>Name” column. (Used to </a:t>
            </a:r>
            <a:r>
              <a:rPr lang="en-US" sz="1600" dirty="0" smtClean="0"/>
              <a:t>capture </a:t>
            </a:r>
            <a:r>
              <a:rPr lang="en-US" sz="1600" dirty="0"/>
              <a:t>the </a:t>
            </a:r>
            <a:r>
              <a:rPr lang="en-US" sz="1600" b="1" dirty="0"/>
              <a:t>semantic meaning</a:t>
            </a:r>
            <a:r>
              <a:rPr lang="en-US" sz="1600" dirty="0"/>
              <a:t> of industry </a:t>
            </a:r>
            <a:r>
              <a:rPr lang="en-US" sz="1600" dirty="0" smtClean="0"/>
              <a:t>and group them accordingly)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9381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96686" y="226649"/>
            <a:ext cx="10519954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EDA:</a:t>
            </a:r>
          </a:p>
          <a:p>
            <a:pPr>
              <a:lnSpc>
                <a:spcPct val="150000"/>
              </a:lnSpc>
            </a:pPr>
            <a:r>
              <a:rPr lang="en-US" sz="1600" dirty="0" smtClean="0"/>
              <a:t>It involves analyzing and visualizing data to understand its structure, detect patterns, and identify anomalies.</a:t>
            </a:r>
            <a:endParaRPr lang="en-US" sz="1600" b="1" dirty="0" smtClean="0"/>
          </a:p>
          <a:p>
            <a:pPr>
              <a:lnSpc>
                <a:spcPct val="150000"/>
              </a:lnSpc>
            </a:pPr>
            <a:r>
              <a:rPr lang="en-IN" b="1" dirty="0" smtClean="0"/>
              <a:t>Insights: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Highest Workforce Industry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The "Construction" industry group employs the largest number of workers across all sectors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Worker Type Distribution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The dataset is predominantly composed of Main Workers, significantly outnumbering the Marginal Workers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Main Workers: Rural vs Urban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Among Main Workers, the Urban population contributes a larger share compared to Rural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Marginal Workers: Rural vs Urban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In contrast, Rural areas dominate in the Marginal Worker category</a:t>
            </a:r>
            <a:r>
              <a:rPr lang="en-US" sz="1600" dirty="0" smtClean="0"/>
              <a:t>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Gender Distribution - Main Workers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Male Main Workers form the majority, with a gender ratio of approximately 80:20 </a:t>
            </a:r>
            <a:r>
              <a:rPr lang="en-US" sz="1600" dirty="0" smtClean="0"/>
              <a:t>(Male: Female).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Gender Distribution - Marginal Workers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The Marginal Workers show a near-equal gender split, with a ratio of 50.1% Male to 49.9% Female.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5127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8982" y="535968"/>
            <a:ext cx="108550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Distribution of workers (State &amp; Work Category):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71" y="1402080"/>
            <a:ext cx="10511246" cy="481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06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4434" y="622723"/>
            <a:ext cx="10789920" cy="373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Model Development</a:t>
            </a:r>
            <a:r>
              <a:rPr lang="en-US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Dimension Reduction: </a:t>
            </a:r>
            <a:r>
              <a:rPr lang="en-US" sz="1600" dirty="0" smtClean="0"/>
              <a:t>UMAP (Used </a:t>
            </a:r>
            <a:r>
              <a:rPr lang="en-US" sz="1600" dirty="0"/>
              <a:t>to reduce dimensionality while preserving both local and global structure, enhancing clustering performance</a:t>
            </a:r>
            <a:r>
              <a:rPr lang="en-US" sz="1600" dirty="0" smtClean="0"/>
              <a:t>.)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Algorithm Used: </a:t>
            </a:r>
            <a:r>
              <a:rPr lang="en-US" sz="1600" dirty="0"/>
              <a:t>DBSCAN (Chosen for its ability to identify clusters of arbitrary shape and handle noise without needing to predefine the number of clusters</a:t>
            </a:r>
            <a:r>
              <a:rPr lang="en-US" sz="1600" dirty="0" smtClean="0"/>
              <a:t>.)</a:t>
            </a:r>
            <a:endParaRPr lang="en-IN" b="1" dirty="0" smtClean="0"/>
          </a:p>
          <a:p>
            <a:pPr>
              <a:lnSpc>
                <a:spcPct val="200000"/>
              </a:lnSpc>
            </a:pPr>
            <a:r>
              <a:rPr lang="en-IN" b="1" dirty="0" smtClean="0"/>
              <a:t>Model </a:t>
            </a:r>
            <a:r>
              <a:rPr lang="en-IN" b="1" dirty="0"/>
              <a:t>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Metrics</a:t>
            </a:r>
            <a:r>
              <a:rPr lang="en-US" b="1" dirty="0" smtClean="0"/>
              <a:t>: </a:t>
            </a:r>
            <a:r>
              <a:rPr lang="en-IN" sz="1600" dirty="0"/>
              <a:t>Silhouette </a:t>
            </a:r>
            <a:r>
              <a:rPr lang="en-IN" sz="1600" dirty="0" smtClean="0"/>
              <a:t>Score &amp;  </a:t>
            </a:r>
            <a:r>
              <a:rPr lang="en-IN" sz="1600" dirty="0"/>
              <a:t>Davies-</a:t>
            </a:r>
            <a:r>
              <a:rPr lang="en-IN" sz="1600" dirty="0" err="1"/>
              <a:t>Bouldin</a:t>
            </a:r>
            <a:r>
              <a:rPr lang="en-IN" sz="1600" dirty="0"/>
              <a:t> </a:t>
            </a:r>
            <a:r>
              <a:rPr lang="en-IN" sz="1600" dirty="0" smtClean="0"/>
              <a:t>Index</a:t>
            </a:r>
          </a:p>
          <a:p>
            <a:endParaRPr lang="en-IN" sz="1600" b="1" dirty="0"/>
          </a:p>
          <a:p>
            <a:pPr>
              <a:lnSpc>
                <a:spcPct val="150000"/>
              </a:lnSpc>
            </a:pPr>
            <a:r>
              <a:rPr lang="en-IN" b="1" dirty="0" smtClean="0"/>
              <a:t>Scores:</a:t>
            </a:r>
          </a:p>
          <a:p>
            <a:endParaRPr lang="en-IN" b="1" dirty="0"/>
          </a:p>
          <a:p>
            <a:endParaRPr lang="en-US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201945"/>
              </p:ext>
            </p:extLst>
          </p:nvPr>
        </p:nvGraphicFramePr>
        <p:xfrm>
          <a:off x="1039223" y="3959255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246"/>
                <a:gridCol w="2751909"/>
                <a:gridCol w="2992844"/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Algorithm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       Silhouette Score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   </a:t>
                      </a:r>
                      <a:r>
                        <a:rPr lang="en-IN" sz="1800" dirty="0" smtClean="0"/>
                        <a:t>Davies-</a:t>
                      </a:r>
                      <a:r>
                        <a:rPr lang="en-IN" sz="1800" dirty="0" err="1" smtClean="0"/>
                        <a:t>Bouldin</a:t>
                      </a:r>
                      <a:r>
                        <a:rPr lang="en-IN" sz="1800" dirty="0" smtClean="0"/>
                        <a:t> Index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</a:t>
                      </a:r>
                      <a:r>
                        <a:rPr lang="en-IN" baseline="0" dirty="0" smtClean="0"/>
                        <a:t>          K-Means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0.20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1.65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DBSCAN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</a:t>
                      </a: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                 0.01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772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8309" y="461780"/>
            <a:ext cx="11225348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Deployment: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 </a:t>
            </a:r>
            <a:r>
              <a:rPr lang="en-IN" b="1" dirty="0" err="1"/>
              <a:t>Streamlit</a:t>
            </a:r>
            <a:r>
              <a:rPr lang="en-IN" b="1" dirty="0"/>
              <a:t> Application: </a:t>
            </a:r>
            <a:r>
              <a:rPr lang="en-US" smtClean="0"/>
              <a:t>Deployed </a:t>
            </a:r>
            <a:r>
              <a:rPr lang="en-US" dirty="0"/>
              <a:t>the final model using </a:t>
            </a:r>
            <a:r>
              <a:rPr lang="en-US" dirty="0" err="1"/>
              <a:t>Streamlit</a:t>
            </a:r>
            <a:r>
              <a:rPr lang="en-US" dirty="0"/>
              <a:t> and created an interactive web application, the user interface looks as below: </a:t>
            </a:r>
            <a:endParaRPr lang="en-IN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057" y="2037806"/>
            <a:ext cx="9805852" cy="39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864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0229" y="450867"/>
            <a:ext cx="10885714" cy="5247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Application Workflow</a:t>
            </a:r>
            <a:r>
              <a:rPr lang="en-IN" b="1" dirty="0"/>
              <a:t>:</a:t>
            </a:r>
          </a:p>
          <a:p>
            <a:pPr>
              <a:lnSpc>
                <a:spcPct val="150000"/>
              </a:lnSpc>
            </a:pPr>
            <a:endParaRPr lang="en-IN" sz="800" b="1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600" b="1" dirty="0"/>
              <a:t>Accessing the Application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Run the </a:t>
            </a:r>
            <a:r>
              <a:rPr lang="en-IN" sz="1600" dirty="0" err="1"/>
              <a:t>steamlit</a:t>
            </a:r>
            <a:r>
              <a:rPr lang="en-IN" sz="1600" dirty="0"/>
              <a:t> application using the command </a:t>
            </a:r>
            <a:r>
              <a:rPr lang="en-IN" sz="1600" b="1" i="1" dirty="0"/>
              <a:t>“</a:t>
            </a:r>
            <a:r>
              <a:rPr lang="en-IN" sz="1600" b="1" dirty="0" err="1"/>
              <a:t>streamlit</a:t>
            </a:r>
            <a:r>
              <a:rPr lang="en-IN" sz="1600" b="1" dirty="0"/>
              <a:t> run app.py”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It redirects to the web browser and navigate to the </a:t>
            </a:r>
            <a:r>
              <a:rPr lang="en-US" sz="1600" b="1" dirty="0"/>
              <a:t>Workforce Distribution </a:t>
            </a:r>
            <a:r>
              <a:rPr lang="en-US" sz="1600" dirty="0" smtClean="0"/>
              <a:t>app.</a:t>
            </a:r>
            <a:endParaRPr lang="en-US" sz="1600" dirty="0"/>
          </a:p>
          <a:p>
            <a:endParaRPr lang="en-US" sz="1600" dirty="0" smtClean="0"/>
          </a:p>
          <a:p>
            <a:pPr marL="342900" indent="-342900">
              <a:buAutoNum type="arabicPeriod" startAt="2"/>
            </a:pPr>
            <a:r>
              <a:rPr lang="en-US" sz="1600" b="1" dirty="0" smtClean="0"/>
              <a:t>Select the options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Navigate to the “Filter Data” section on the left-hand side of the dashboard.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Apply filters using the following options: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State: </a:t>
            </a:r>
            <a:r>
              <a:rPr lang="en-US" sz="1600" dirty="0"/>
              <a:t>Select from the dropdown list.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District: </a:t>
            </a:r>
            <a:r>
              <a:rPr lang="en-US" sz="1600" dirty="0"/>
              <a:t>Choose your desired district from the dropdown.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Worker Type: </a:t>
            </a:r>
            <a:r>
              <a:rPr lang="en-US" sz="1600" dirty="0"/>
              <a:t>Use radio buttons to select Main or Marginal workers.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Gender:</a:t>
            </a:r>
            <a:r>
              <a:rPr lang="en-US" sz="1600" dirty="0"/>
              <a:t> Use radio buttons to choose Male or Female.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b="1" dirty="0"/>
              <a:t>Industry Group: </a:t>
            </a:r>
            <a:r>
              <a:rPr lang="en-US" sz="1600" dirty="0"/>
              <a:t>Select the industry group from the dropdown.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On the right-hand side, view dynamic visualizations of the worker population to analyze business-related insights.</a:t>
            </a: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56269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2104" y="553805"/>
            <a:ext cx="10925462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 smtClean="0"/>
              <a:t>Visualization </a:t>
            </a:r>
            <a:r>
              <a:rPr lang="en-IN" b="1" dirty="0" smtClean="0"/>
              <a:t>Insights: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 total of 25 distinct industry groups were identified through clustering analysis.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"Construction" industry employs the highest number of workers — approximately 48 million.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"Transport" industry has the least workforce, with around 1.3 million workers.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Within the "Construction" industry, there are 32 million Main workers and 15 million Marginal workers.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Male workers dominate most industries, except "</a:t>
            </a:r>
            <a:r>
              <a:rPr lang="en-US" sz="1600" dirty="0" smtClean="0"/>
              <a:t>Domestic Work</a:t>
            </a:r>
            <a:r>
              <a:rPr lang="en-US" sz="1600" dirty="0"/>
              <a:t>", where female participation is higher.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West Bengal has the highest number of </a:t>
            </a:r>
            <a:r>
              <a:rPr lang="en-US" sz="1600" dirty="0" smtClean="0"/>
              <a:t>workforce </a:t>
            </a:r>
            <a:r>
              <a:rPr lang="en-US" sz="1600" dirty="0"/>
              <a:t>across all other states.</a:t>
            </a:r>
            <a:endParaRPr lang="en-IN" sz="1600" dirty="0" smtClean="0"/>
          </a:p>
          <a:p>
            <a:pPr>
              <a:lnSpc>
                <a:spcPct val="150000"/>
              </a:lnSpc>
            </a:pPr>
            <a:endParaRPr lang="en-IN" sz="1600" b="1" dirty="0" smtClean="0"/>
          </a:p>
          <a:p>
            <a:pPr>
              <a:lnSpc>
                <a:spcPct val="150000"/>
              </a:lnSpc>
            </a:pPr>
            <a:r>
              <a:rPr lang="en-IN" b="1" dirty="0"/>
              <a:t>Conclusion: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Developed a </a:t>
            </a:r>
            <a:r>
              <a:rPr lang="en-US" sz="1600" dirty="0" smtClean="0"/>
              <a:t>machine </a:t>
            </a:r>
            <a:r>
              <a:rPr lang="en-US" sz="1600" dirty="0"/>
              <a:t>learning </a:t>
            </a:r>
            <a:r>
              <a:rPr lang="en-US" sz="1600" dirty="0" smtClean="0"/>
              <a:t>clustering </a:t>
            </a:r>
            <a:r>
              <a:rPr lang="en-US" sz="1600" dirty="0"/>
              <a:t>model </a:t>
            </a:r>
            <a:r>
              <a:rPr lang="en-US" sz="1600" dirty="0" smtClean="0"/>
              <a:t>that helps us to uncovered </a:t>
            </a:r>
            <a:r>
              <a:rPr lang="en-US" sz="1600" dirty="0"/>
              <a:t>key workforce distribution </a:t>
            </a:r>
            <a:r>
              <a:rPr lang="en-US" sz="1600" dirty="0" smtClean="0"/>
              <a:t>patterns across different industries.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These insights can support policymakers and businesses in strategic planning, targeted workforce development, and informed decision-making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554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960</TotalTime>
  <Words>800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Rounded MT Bold</vt:lpstr>
      <vt:lpstr>Calibri</vt:lpstr>
      <vt:lpstr>Calibri Light</vt:lpstr>
      <vt:lpstr>Courier New</vt:lpstr>
      <vt:lpstr>Retrospect</vt:lpstr>
      <vt:lpstr>Geo-Visualization Of Industrial Human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Blesso</dc:creator>
  <cp:lastModifiedBy>Blesso</cp:lastModifiedBy>
  <cp:revision>64</cp:revision>
  <dcterms:created xsi:type="dcterms:W3CDTF">2025-03-26T18:05:45Z</dcterms:created>
  <dcterms:modified xsi:type="dcterms:W3CDTF">2025-04-15T10:29:11Z</dcterms:modified>
</cp:coreProperties>
</file>