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C77B-846C-4294-8892-E1BF9022CEFF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D0BB-C524-4A1B-A67C-335ECA93049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46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C77B-846C-4294-8892-E1BF9022CEFF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D0BB-C524-4A1B-A67C-335ECA9304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867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C77B-846C-4294-8892-E1BF9022CEFF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D0BB-C524-4A1B-A67C-335ECA9304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895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C77B-846C-4294-8892-E1BF9022CEFF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D0BB-C524-4A1B-A67C-335ECA9304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70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C77B-846C-4294-8892-E1BF9022CEFF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D0BB-C524-4A1B-A67C-335ECA93049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733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C77B-846C-4294-8892-E1BF9022CEFF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D0BB-C524-4A1B-A67C-335ECA9304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815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C77B-846C-4294-8892-E1BF9022CEFF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D0BB-C524-4A1B-A67C-335ECA9304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114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C77B-846C-4294-8892-E1BF9022CEFF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D0BB-C524-4A1B-A67C-335ECA9304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524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C77B-846C-4294-8892-E1BF9022CEFF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D0BB-C524-4A1B-A67C-335ECA9304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651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5C1C77B-846C-4294-8892-E1BF9022CEFF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38D0BB-C524-4A1B-A67C-335ECA9304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953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C77B-846C-4294-8892-E1BF9022CEFF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D0BB-C524-4A1B-A67C-335ECA9304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404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5C1C77B-846C-4294-8892-E1BF9022CEFF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438D0BB-C524-4A1B-A67C-335ECA93049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46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2965" y="827314"/>
            <a:ext cx="10058400" cy="2738846"/>
          </a:xfrm>
        </p:spPr>
        <p:txBody>
          <a:bodyPr>
            <a:normAutofit/>
          </a:bodyPr>
          <a:lstStyle/>
          <a:p>
            <a:r>
              <a:rPr lang="en-US" b="1" dirty="0" smtClean="0"/>
              <a:t>RedBus </a:t>
            </a:r>
            <a:r>
              <a:rPr lang="en-US" b="1" dirty="0"/>
              <a:t>Data Scraping </a:t>
            </a:r>
            <a:r>
              <a:rPr lang="en-US" b="1" dirty="0" smtClean="0"/>
              <a:t>&amp; </a:t>
            </a:r>
            <a:r>
              <a:rPr lang="en-US" b="1" dirty="0"/>
              <a:t>Dynamic </a:t>
            </a:r>
            <a:r>
              <a:rPr lang="en-US" b="1" dirty="0" smtClean="0"/>
              <a:t>Filtering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sz="1300" b="1" dirty="0" smtClean="0"/>
              <a:t>                                                                                                                                          </a:t>
            </a:r>
          </a:p>
          <a:p>
            <a:r>
              <a:rPr lang="en-IN" sz="1300" b="1" dirty="0" smtClean="0"/>
              <a:t>                                                                                                                                                      </a:t>
            </a:r>
            <a:r>
              <a:rPr lang="en-IN" sz="1700" b="1" dirty="0" smtClean="0"/>
              <a:t>Goodwin </a:t>
            </a:r>
            <a:r>
              <a:rPr lang="en-IN" sz="1700" b="1" dirty="0"/>
              <a:t>Blesso </a:t>
            </a:r>
            <a:r>
              <a:rPr lang="en-IN" sz="1700" b="1" dirty="0" smtClean="0"/>
              <a:t>I</a:t>
            </a:r>
          </a:p>
          <a:p>
            <a:r>
              <a:rPr lang="en-IN" sz="1200" b="1" dirty="0"/>
              <a:t> </a:t>
            </a:r>
            <a:r>
              <a:rPr lang="en-IN" sz="1200" b="1" dirty="0" smtClean="0"/>
              <a:t>                                                                                                                                                                           </a:t>
            </a:r>
            <a:r>
              <a:rPr lang="en-IN" sz="1500" b="1" dirty="0" smtClean="0"/>
              <a:t>MDT - 38</a:t>
            </a:r>
            <a:r>
              <a:rPr lang="en-IN" sz="3200" b="1" dirty="0" smtClean="0"/>
              <a:t>                     </a:t>
            </a:r>
            <a:r>
              <a:rPr lang="en-IN" b="1" dirty="0" smtClean="0"/>
              <a:t>                                                                                                                        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871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0229" y="418011"/>
            <a:ext cx="10563497" cy="4716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>
                <a:solidFill>
                  <a:prstClr val="black"/>
                </a:solidFill>
                <a:latin typeface="Arial Rounded MT Bold" panose="020F0704030504030204" pitchFamily="34" charset="0"/>
              </a:rPr>
              <a:t>Introduction</a:t>
            </a:r>
          </a:p>
          <a:p>
            <a:endParaRPr lang="en-IN" sz="1050" b="1" dirty="0" smtClean="0">
              <a:solidFill>
                <a:prstClr val="black"/>
              </a:solidFill>
              <a:latin typeface="Arial Rounded MT Bold" panose="020F0704030504030204" pitchFamily="34" charset="0"/>
            </a:endParaRPr>
          </a:p>
          <a:p>
            <a:pPr>
              <a:lnSpc>
                <a:spcPct val="200000"/>
              </a:lnSpc>
            </a:pPr>
            <a:r>
              <a:rPr lang="en-IN" b="1" dirty="0" smtClean="0"/>
              <a:t>Problem Statement: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The current process of analyzing bus travel data is manual, time-consuming, and lacks centralized visibility.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Transportation companies and travel platforms struggle to efficiently gather real-time data on routes, pricing, schedules, and availability, limiting their ability to make data-driven decisions and offer competitive services.</a:t>
            </a:r>
          </a:p>
          <a:p>
            <a:endParaRPr lang="en-US" sz="1600" dirty="0" smtClean="0"/>
          </a:p>
          <a:p>
            <a:pPr>
              <a:lnSpc>
                <a:spcPct val="150000"/>
              </a:lnSpc>
            </a:pPr>
            <a:r>
              <a:rPr lang="en-IN" b="1" dirty="0" smtClean="0"/>
              <a:t>Objective: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To develop an automated system that scrapes live RedBus data using Selenium.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To develop a dynamic and user-friendly Streamlit interface, for enabling efficient filtering and visualization</a:t>
            </a:r>
            <a:r>
              <a:rPr lang="en-US" sz="1600" dirty="0" smtClean="0"/>
              <a:t>.</a:t>
            </a:r>
          </a:p>
          <a:p>
            <a:endParaRPr lang="en-US" sz="1200" dirty="0" smtClean="0"/>
          </a:p>
          <a:p>
            <a:pPr>
              <a:lnSpc>
                <a:spcPct val="150000"/>
              </a:lnSpc>
            </a:pPr>
            <a:r>
              <a:rPr lang="en-IN" b="1" dirty="0" smtClean="0"/>
              <a:t>Benefits: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Real-Time Insights</a:t>
            </a:r>
            <a:r>
              <a:rPr lang="en-US" sz="1600" dirty="0" smtClean="0"/>
              <a:t>: Instantly access live data on routes, schedules, pricing, and seat availability.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Strategic Decision Support</a:t>
            </a:r>
            <a:r>
              <a:rPr lang="en-US" sz="1600" dirty="0" smtClean="0"/>
              <a:t>: Enable businesses to analyze travel trends, pricing strategies, and customer preferences.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Improved Customer Experience</a:t>
            </a:r>
            <a:r>
              <a:rPr lang="en-US" sz="1600" dirty="0" smtClean="0"/>
              <a:t>: Support personalization by offering filtered, data-driven travel options.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Competitive Analysis</a:t>
            </a:r>
            <a:r>
              <a:rPr lang="en-US" sz="1600" dirty="0" smtClean="0"/>
              <a:t>: Benchmark offerings against market competitors for better pricing and service strategies.</a:t>
            </a:r>
            <a:endParaRPr lang="en-IN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108489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0891" y="366435"/>
            <a:ext cx="10920549" cy="5616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>
                <a:latin typeface="Arial Rounded MT Bold" panose="020F0704030504030204" pitchFamily="34" charset="0"/>
              </a:rPr>
              <a:t>Overview</a:t>
            </a:r>
            <a:endParaRPr lang="en-IN" sz="1100" b="1" dirty="0" smtClean="0">
              <a:latin typeface="Arial Rounded MT Bold" panose="020F0704030504030204" pitchFamily="34" charset="0"/>
            </a:endParaRPr>
          </a:p>
          <a:p>
            <a:pPr>
              <a:lnSpc>
                <a:spcPct val="200000"/>
              </a:lnSpc>
            </a:pPr>
            <a:r>
              <a:rPr lang="en-IN" b="1" dirty="0" smtClean="0"/>
              <a:t>Data Scraping: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 smtClean="0"/>
              <a:t>Selenium: </a:t>
            </a:r>
            <a:r>
              <a:rPr lang="en-IN" sz="1600" dirty="0" smtClean="0"/>
              <a:t>It </a:t>
            </a:r>
            <a:r>
              <a:rPr lang="en-US" sz="1600" dirty="0" smtClean="0"/>
              <a:t>automates the browser to extract real-time bus data from the RedBus website, including routes, timings, fares, ratings and seat availability.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/>
              <a:t>Data : </a:t>
            </a:r>
            <a:r>
              <a:rPr lang="en-IN" sz="1600" dirty="0" smtClean="0"/>
              <a:t>I have scraped transportation details from the following 12 states: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sz="1600" b="1" i="1" dirty="0" smtClean="0"/>
              <a:t>States:</a:t>
            </a:r>
            <a:r>
              <a:rPr lang="en-IN" sz="1600" dirty="0" smtClean="0"/>
              <a:t> Kerala, Andhra Pradesh, Telangana, Assam, Kadamba, Bihar, Chandigarh, Himachal Pradesh, Punjab, Rajasthan,  West </a:t>
            </a:r>
            <a:r>
              <a:rPr lang="en-IN" sz="1600" dirty="0"/>
              <a:t> </a:t>
            </a:r>
            <a:r>
              <a:rPr lang="en-IN" sz="1600" dirty="0" smtClean="0"/>
              <a:t> Bengal, and Uttar Pradesh.</a:t>
            </a:r>
          </a:p>
          <a:p>
            <a:endParaRPr lang="en-IN" sz="1200" b="1" dirty="0" smtClean="0"/>
          </a:p>
          <a:p>
            <a:pPr>
              <a:lnSpc>
                <a:spcPct val="150000"/>
              </a:lnSpc>
            </a:pPr>
            <a:r>
              <a:rPr lang="en-US" b="1" dirty="0" smtClean="0"/>
              <a:t>Data Preprocessing: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1" dirty="0" smtClean="0"/>
              <a:t>Data Collection: </a:t>
            </a:r>
            <a:r>
              <a:rPr lang="en-US" sz="1600" dirty="0" smtClean="0"/>
              <a:t>Scraped transportation data from 12 different states and consolidated it into a single </a:t>
            </a:r>
            <a:r>
              <a:rPr lang="en-US" sz="1600" dirty="0" err="1" smtClean="0"/>
              <a:t>DataFrame</a:t>
            </a:r>
            <a:r>
              <a:rPr lang="en-US" sz="1600" dirty="0" smtClean="0"/>
              <a:t>.</a:t>
            </a:r>
            <a:endParaRPr lang="en-US" sz="1600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1" dirty="0" smtClean="0"/>
              <a:t>Missing value treatment: </a:t>
            </a:r>
            <a:r>
              <a:rPr lang="en-IN" sz="1600" dirty="0" smtClean="0"/>
              <a:t>Identified </a:t>
            </a:r>
            <a:r>
              <a:rPr lang="en-US" sz="1600" dirty="0" smtClean="0"/>
              <a:t>and handled missing values to ensure data consistency and quality</a:t>
            </a:r>
            <a:r>
              <a:rPr lang="en-IN" sz="16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1" dirty="0" smtClean="0"/>
              <a:t>Data Analysis: </a:t>
            </a:r>
            <a:r>
              <a:rPr lang="en-US" sz="1600" dirty="0" smtClean="0"/>
              <a:t>Used </a:t>
            </a:r>
            <a:r>
              <a:rPr lang="en-US" sz="1600" dirty="0"/>
              <a:t>SQL queries to retrieve and filter data based on user inputs.</a:t>
            </a:r>
            <a:endParaRPr lang="en-IN" sz="1600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/>
              <a:t>Tools Used: 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1600" b="1" dirty="0" err="1" smtClean="0"/>
              <a:t>Jupyter</a:t>
            </a:r>
            <a:r>
              <a:rPr lang="en-IN" sz="1600" b="1" dirty="0" smtClean="0"/>
              <a:t> Notebook: </a:t>
            </a:r>
            <a:r>
              <a:rPr lang="en-US" sz="1600" dirty="0" smtClean="0"/>
              <a:t>Used for data collection, cleaning, and application development with Python libraries.</a:t>
            </a:r>
            <a:endParaRPr lang="en-US" sz="1600" dirty="0" smtClean="0"/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1600" b="1" dirty="0" smtClean="0"/>
              <a:t>MySQL Database</a:t>
            </a:r>
            <a:r>
              <a:rPr lang="en-IN" sz="1600" dirty="0" smtClean="0"/>
              <a:t>: </a:t>
            </a:r>
            <a:r>
              <a:rPr lang="en-US" sz="1600" dirty="0" smtClean="0"/>
              <a:t>Preprocessed data was stored in a structured relational database for efficient access and management.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66913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4434" y="470488"/>
            <a:ext cx="1064187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 smtClean="0"/>
              <a:t>Deployment: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 smtClean="0"/>
              <a:t> </a:t>
            </a:r>
            <a:r>
              <a:rPr lang="en-IN" sz="1600" b="1" dirty="0" smtClean="0"/>
              <a:t>Streamlit Application: </a:t>
            </a:r>
            <a:r>
              <a:rPr lang="en-US" sz="1600" dirty="0" smtClean="0"/>
              <a:t>Developed an interactive web application using Streamlit to dynamically filter and visualize bus travel details in real time</a:t>
            </a:r>
            <a:r>
              <a:rPr lang="en-US" sz="1600" dirty="0" smtClean="0"/>
              <a:t>, the user interface looks as below:</a:t>
            </a:r>
            <a:endParaRPr lang="en-IN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731" y="1915886"/>
            <a:ext cx="10441578" cy="421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44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1520" y="379279"/>
            <a:ext cx="10659291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 smtClean="0"/>
              <a:t>Workflow:</a:t>
            </a:r>
          </a:p>
          <a:p>
            <a:pPr>
              <a:lnSpc>
                <a:spcPct val="150000"/>
              </a:lnSpc>
            </a:pPr>
            <a:endParaRPr lang="en-IN" sz="800" b="1" dirty="0" smtClean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600" b="1" dirty="0" smtClean="0"/>
              <a:t>Accessing the Application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1600" dirty="0" smtClean="0"/>
              <a:t>Run the steamlit application using the command </a:t>
            </a:r>
            <a:r>
              <a:rPr lang="en-IN" sz="1600" b="1" i="1" dirty="0" smtClean="0"/>
              <a:t>“</a:t>
            </a:r>
            <a:r>
              <a:rPr lang="en-IN" sz="1600" b="1" dirty="0" smtClean="0"/>
              <a:t>streamlit run app.py”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It redirects to the web browser and navigate to the </a:t>
            </a:r>
            <a:r>
              <a:rPr lang="en-US" sz="1600" b="1" dirty="0" smtClean="0"/>
              <a:t>RedBus</a:t>
            </a:r>
            <a:r>
              <a:rPr lang="en-US" sz="1600" dirty="0" smtClean="0"/>
              <a:t> application.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600" b="1" dirty="0" smtClean="0"/>
              <a:t>Enter Filter Options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Select Bus Route</a:t>
            </a:r>
            <a:r>
              <a:rPr lang="en-US" sz="1600" dirty="0" smtClean="0"/>
              <a:t>: Use the dropdown to choose your desired route (e.g., Bettiah to Patna).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Select Bus Type</a:t>
            </a:r>
            <a:r>
              <a:rPr lang="en-US" sz="1600" dirty="0" smtClean="0"/>
              <a:t>: Pick your preferred bus type (e.g., A/C Seater (2+2)).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Select Bus Name</a:t>
            </a:r>
            <a:r>
              <a:rPr lang="en-US" sz="1600" dirty="0" smtClean="0"/>
              <a:t>: Enter the name of the travel operator you are interested in.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Star Rating: </a:t>
            </a:r>
            <a:r>
              <a:rPr lang="en-US" sz="1600" dirty="0" smtClean="0"/>
              <a:t>Use the slider to filter buses based on customer ratings.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Price:</a:t>
            </a:r>
            <a:r>
              <a:rPr lang="en-US" sz="1600" dirty="0" smtClean="0"/>
              <a:t> Adjust the price slider to set your desired fare range.</a:t>
            </a:r>
            <a:endParaRPr lang="en-US" sz="1600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600" b="1" dirty="0" smtClean="0"/>
              <a:t>Output: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Filtered results based on the selected criteria will be displayed under the "RedBus - Available Buses" section.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lnSpc>
                <a:spcPct val="150000"/>
              </a:lnSpc>
            </a:pPr>
            <a:r>
              <a:rPr lang="en-IN" b="1" dirty="0" smtClean="0"/>
              <a:t>Recommendations</a:t>
            </a:r>
            <a:r>
              <a:rPr lang="en-IN" b="1" dirty="0" smtClean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1" dirty="0" smtClean="0"/>
              <a:t>Travel Aggregators: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 smtClean="0"/>
              <a:t>Using our Streamlit app, travel aggregators can dynamically display bus availability and schedules in real time, filtered by route, bus type, rating, price, and operator—enhancing the booking experience.</a:t>
            </a:r>
            <a:endParaRPr lang="en-US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350052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0229" y="619040"/>
            <a:ext cx="10537371" cy="4816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1" dirty="0" smtClean="0"/>
              <a:t>Market Analysis: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1600" dirty="0" smtClean="0"/>
              <a:t>With the collected and pre-processed data stored in MySQL and visualized through Streamlit, companies can analyse travel patterns, pricing trends, and user preferences across states effectively.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1" dirty="0" smtClean="0"/>
              <a:t>Customer Service: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1600" dirty="0" smtClean="0"/>
              <a:t>Our interactive filtering options in Streamlit allow customer service teams or portals to quickly provide personalized travel recommendations based on user-selected criteria like comfort, budget, and operator preferences.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1" dirty="0" smtClean="0"/>
              <a:t>Competitor Analysis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1600" dirty="0" smtClean="0"/>
              <a:t>The solution enables organizations to compare services across multiple state transport systems, empowering them to benchmark price, availability, and ratings—all within a single app interface.</a:t>
            </a:r>
            <a:endParaRPr lang="en-IN" sz="1600" dirty="0"/>
          </a:p>
          <a:p>
            <a:endParaRPr lang="en-IN" sz="1600" dirty="0" smtClean="0"/>
          </a:p>
          <a:p>
            <a:pPr>
              <a:lnSpc>
                <a:spcPct val="150000"/>
              </a:lnSpc>
            </a:pPr>
            <a:r>
              <a:rPr lang="en-IN" b="1" dirty="0" smtClean="0"/>
              <a:t>Conclusion</a:t>
            </a:r>
            <a:r>
              <a:rPr lang="en-IN" sz="1600" b="1" dirty="0" smtClean="0"/>
              <a:t>:</a:t>
            </a:r>
            <a:endParaRPr lang="en-US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This project effectively showcases how Selenium-based web scraping, combined with a user-friendly Streamlit application, enables users and travel agencies to gain valuable insights into bus transport data across multiple Indian states.</a:t>
            </a:r>
            <a:endParaRPr lang="en-IN" sz="1600" dirty="0" smtClean="0"/>
          </a:p>
        </p:txBody>
      </p:sp>
    </p:spTree>
    <p:extLst>
      <p:ext uri="{BB962C8B-B14F-4D97-AF65-F5344CB8AC3E}">
        <p14:creationId xmlns:p14="http://schemas.microsoft.com/office/powerpoint/2010/main" val="28546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63908" y="1807419"/>
            <a:ext cx="431188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8000" b="1" dirty="0">
                <a:latin typeface="+mj-lt"/>
              </a:rPr>
              <a:t>Thank You</a:t>
            </a:r>
            <a:endParaRPr lang="en-IN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3303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529</TotalTime>
  <Words>677</Words>
  <Application>Microsoft Office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Rounded MT Bold</vt:lpstr>
      <vt:lpstr>Calibri</vt:lpstr>
      <vt:lpstr>Calibri Light</vt:lpstr>
      <vt:lpstr>Courier New</vt:lpstr>
      <vt:lpstr>Retrospect</vt:lpstr>
      <vt:lpstr>RedBus Data Scraping &amp; Dynamic Filtering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Blesso</dc:creator>
  <cp:lastModifiedBy>Blesso</cp:lastModifiedBy>
  <cp:revision>30</cp:revision>
  <dcterms:created xsi:type="dcterms:W3CDTF">2025-07-18T06:41:30Z</dcterms:created>
  <dcterms:modified xsi:type="dcterms:W3CDTF">2025-07-18T15:30:52Z</dcterms:modified>
</cp:coreProperties>
</file>