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a5c249"/>
                </a:gs>
                <a:gs pos="100000">
                  <a:srgbClr val="8da838"/>
                </a:gs>
              </a:gsLst>
              <a:lin ang="5400000"/>
            </a:gradFill>
            <a:ln>
              <a:noFill/>
            </a:ln>
          </c:spPr>
          <c:invertIfNegative val="0"/>
          <c:dLbls>
            <c:numFmt formatCode="#,##0" sourceLinked="1"/>
            <c:dLblPos val="in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ÉmissionA</c:v>
                </c:pt>
                <c:pt idx="1">
                  <c:v>ÉmissionB</c:v>
                </c:pt>
                <c:pt idx="2">
                  <c:v>ÉmissionC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5193476</c:v>
                </c:pt>
                <c:pt idx="1">
                  <c:v>3723973</c:v>
                </c:pt>
                <c:pt idx="2">
                  <c:v>1032800</c:v>
                </c:pt>
              </c:numCache>
            </c:numRef>
          </c:val>
        </c:ser>
        <c:gapWidth val="41"/>
        <c:overlap val="0"/>
        <c:axId val="45835119"/>
        <c:axId val="17474573"/>
      </c:barChart>
      <c:catAx>
        <c:axId val="45835119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1" sz="1050" spc="-1" strike="noStrike">
                <a:solidFill>
                  <a:srgbClr val="595959"/>
                </a:solidFill>
                <a:latin typeface="Corbel"/>
              </a:defRPr>
            </a:pPr>
          </a:p>
        </c:txPr>
        <c:crossAx val="17474573"/>
        <c:crosses val="autoZero"/>
        <c:auto val="1"/>
        <c:lblAlgn val="ctr"/>
        <c:lblOffset val="100"/>
      </c:catAx>
      <c:valAx>
        <c:axId val="17474573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orbel"/>
              </a:defRPr>
            </a:pPr>
          </a:p>
        </c:txPr>
        <c:crossAx val="45835119"/>
        <c:crosses val="autoZero"/>
      </c:valAx>
      <c:spPr>
        <a:noFill/>
        <a:ln>
          <a:noFill/>
        </a:ln>
      </c:spPr>
    </c:plotArea>
    <c:plotVisOnly val="1"/>
    <c:dispBlanksAs val="gap"/>
  </c:chart>
  <c:spPr>
    <a:gradFill>
      <a:gsLst>
        <a:gs pos="0">
          <a:srgbClr val="ffffff"/>
        </a:gs>
        <a:gs pos="100000">
          <a:srgbClr val="d9d9d9"/>
        </a:gs>
      </a:gsLst>
      <a:lin ang="5400000"/>
    </a:gradFill>
    <a:ln w="9360">
      <a:solidFill>
        <a:srgbClr val="d9d9d9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9dd9"/>
                </a:gs>
                <a:gs pos="100000">
                  <a:srgbClr val="0084b6"/>
                </a:gs>
              </a:gsLst>
              <a:lin ang="5400000"/>
            </a:gradFill>
            <a:ln>
              <a:noFill/>
            </a:ln>
          </c:spPr>
          <c:invertIfNegative val="0"/>
          <c:dPt>
            <c:idx val="1"/>
            <c:invertIfNegative val="0"/>
            <c:spPr>
              <a:gradFill>
                <a:gsLst>
                  <a:gs pos="0">
                    <a:srgbClr val="009dd9"/>
                  </a:gs>
                  <a:gs pos="100000">
                    <a:srgbClr val="0084b6"/>
                  </a:gs>
                </a:gsLst>
                <a:lin ang="5400000"/>
              </a:gradFill>
              <a:ln>
                <a:noFill/>
              </a:ln>
            </c:spPr>
          </c:dPt>
          <c:dLbls>
            <c:numFmt formatCode="#,##0" sourceLinked="1"/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</c:dLbl>
            <c:dLblPos val="in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complet</c:v>
                </c:pt>
                <c:pt idx="1">
                  <c:v>hybride</c:v>
                </c:pt>
                <c:pt idx="2">
                  <c:v>partie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6754821</c:v>
                </c:pt>
                <c:pt idx="1">
                  <c:v>92546</c:v>
                </c:pt>
                <c:pt idx="2">
                  <c:v>3102882</c:v>
                </c:pt>
              </c:numCache>
            </c:numRef>
          </c:val>
        </c:ser>
        <c:gapWidth val="41"/>
        <c:overlap val="0"/>
        <c:axId val="71052654"/>
        <c:axId val="27358348"/>
      </c:barChart>
      <c:catAx>
        <c:axId val="71052654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1" sz="1050" spc="-1" strike="noStrike">
                <a:solidFill>
                  <a:srgbClr val="595959"/>
                </a:solidFill>
                <a:latin typeface="Corbel"/>
              </a:defRPr>
            </a:pPr>
          </a:p>
        </c:txPr>
        <c:crossAx val="27358348"/>
        <c:crosses val="autoZero"/>
        <c:auto val="1"/>
        <c:lblAlgn val="ctr"/>
        <c:lblOffset val="100"/>
      </c:catAx>
      <c:valAx>
        <c:axId val="27358348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orbel"/>
              </a:defRPr>
            </a:pPr>
          </a:p>
        </c:txPr>
        <c:crossAx val="71052654"/>
        <c:crosses val="autoZero"/>
      </c:valAx>
      <c:spPr>
        <a:noFill/>
        <a:ln>
          <a:noFill/>
        </a:ln>
      </c:spPr>
    </c:plotArea>
    <c:plotVisOnly val="1"/>
    <c:dispBlanksAs val="gap"/>
  </c:chart>
  <c:spPr>
    <a:gradFill>
      <a:gsLst>
        <a:gs pos="0">
          <a:srgbClr val="ffffff"/>
        </a:gs>
        <a:gs pos="100000">
          <a:srgbClr val="d9d9d9"/>
        </a:gs>
      </a:gsLst>
      <a:lin ang="5400000"/>
    </a:gradFill>
    <a:ln w="9360">
      <a:solidFill>
        <a:srgbClr val="d9d9d9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731484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886200" y="5150160"/>
            <a:ext cx="731484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8620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63452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359400" y="467244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832600" y="467244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886200" y="515016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359400" y="515016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832600" y="515016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886200" y="4672440"/>
            <a:ext cx="7314840" cy="9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731484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867840" y="1984680"/>
            <a:ext cx="73148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88620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86200" y="4672440"/>
            <a:ext cx="7314840" cy="9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63452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886200" y="5150160"/>
            <a:ext cx="731484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731484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886200" y="5150160"/>
            <a:ext cx="731484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88620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63452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359400" y="467244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832600" y="467244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886200" y="515016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6359400" y="515016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832600" y="515016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886200" y="4672440"/>
            <a:ext cx="7314840" cy="9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731484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731484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3867840" y="1984680"/>
            <a:ext cx="73148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88620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763452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886200" y="5150160"/>
            <a:ext cx="731484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731484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886200" y="5150160"/>
            <a:ext cx="731484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88620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63452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359400" y="467244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832600" y="467244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886200" y="515016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6359400" y="515016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832600" y="515016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3886200" y="4672440"/>
            <a:ext cx="7314840" cy="9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731484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3867840" y="1984680"/>
            <a:ext cx="73148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88620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763452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886200" y="5150160"/>
            <a:ext cx="731484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731484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886200" y="5150160"/>
            <a:ext cx="731484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388620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763452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359400" y="467244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832600" y="467244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3886200" y="515016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6359400" y="515016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8832600" y="5150160"/>
            <a:ext cx="235512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867840" y="1984680"/>
            <a:ext cx="73148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8620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91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634520" y="515016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634520" y="4672440"/>
            <a:ext cx="356940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86200" y="5150160"/>
            <a:ext cx="7314840" cy="43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900" spc="-97" strike="noStrike">
                <a:solidFill>
                  <a:srgbClr val="ffffff"/>
                </a:solidFill>
                <a:latin typeface="Corbel"/>
              </a:rPr>
              <a:t>Modifiez </a:t>
            </a:r>
            <a:r>
              <a:rPr b="0" lang="en-US" sz="5900" spc="-97" strike="noStrike">
                <a:solidFill>
                  <a:srgbClr val="ffffff"/>
                </a:solidFill>
                <a:latin typeface="Corbel"/>
              </a:rPr>
              <a:t>le style </a:t>
            </a:r>
            <a:r>
              <a:rPr b="0" lang="en-US" sz="5900" spc="-97" strike="noStrike">
                <a:solidFill>
                  <a:srgbClr val="ffffff"/>
                </a:solidFill>
                <a:latin typeface="Corbel"/>
              </a:rPr>
              <a:t>du titre</a:t>
            </a:r>
            <a:endParaRPr b="0" lang="en-US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C57B79F-B22B-4FC9-958C-E7EB54C27BD8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9/21/20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242E534-0BB0-4E93-B890-E0FACBE3642F}" type="slidenum">
              <a:rPr b="1" lang="en-US" sz="1200" spc="-1" strike="noStrike">
                <a:solidFill>
                  <a:srgbClr val="0f6fc6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Modifiez le style du titre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anchor="ctr"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Modifier les styles du texte du masque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0f6fc6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Deuxième niveau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0f6fc6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Troisième niveau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3" marL="16002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0f6fc6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Quatrième niveau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0574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0f6fc6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Cinquième niveau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F06177B-6411-40C0-8637-0E54C2AE04E6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9/21/20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FE766D-4C18-407C-9580-2744BF741787}" type="slidenum">
              <a:rPr b="1" lang="en-US" sz="1200" spc="-1" strike="noStrike">
                <a:solidFill>
                  <a:srgbClr val="0f6fc6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6664EEB-C2A0-47E2-96DC-1996F33A8EF8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9/21/20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1C93526-14B5-4F2A-BB0D-D797A0309965}" type="slidenum">
              <a:rPr b="1" lang="en-US" sz="1200" spc="-1" strike="noStrike">
                <a:solidFill>
                  <a:srgbClr val="0f6fc6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PlaceHolder 3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900" spc="-97" strike="noStrike">
                <a:solidFill>
                  <a:srgbClr val="595959"/>
                </a:solidFill>
                <a:latin typeface="Corbel"/>
              </a:rPr>
              <a:t>Modifiez le style du titre</a:t>
            </a:r>
            <a:endParaRPr b="0" lang="en-US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886200" y="4672440"/>
            <a:ext cx="7314840" cy="9140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</a:rPr>
              <a:t>Modifier les styles du texte du masque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65D7DE3-C85F-43B7-99FE-97A717F0015D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9/21/20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3522282-5778-4EE0-95ED-3B4BBEF89C19}" type="slidenum">
              <a:rPr b="1" lang="en-US" sz="1200" spc="-1" strike="noStrike">
                <a:solidFill>
                  <a:srgbClr val="0f6fc6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69920" y="1298520"/>
            <a:ext cx="6894360" cy="3254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000" spc="-97" strike="noStrike">
                <a:solidFill>
                  <a:srgbClr val="ffffff"/>
                </a:solidFill>
                <a:latin typeface="Corbel"/>
              </a:rPr>
              <a:t>Projet:</a:t>
            </a:r>
            <a:br/>
            <a:r>
              <a:rPr b="0" lang="en-US" sz="4000" spc="-97" strike="noStrike">
                <a:solidFill>
                  <a:srgbClr val="ffffff"/>
                </a:solidFill>
                <a:latin typeface="Corbel"/>
              </a:rPr>
              <a:t>Mise en place d’une infrastructure </a:t>
            </a:r>
            <a:br/>
            <a:r>
              <a:rPr b="0" lang="en-US" sz="4000" spc="-97" strike="noStrike">
                <a:solidFill>
                  <a:srgbClr val="ffffff"/>
                </a:solidFill>
                <a:latin typeface="Corbel"/>
              </a:rPr>
              <a:t>Big Data appliqué aux données de visionnements provenant d’une chaine de tv</a:t>
            </a:r>
            <a:br/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069920" y="4619520"/>
            <a:ext cx="518904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rbel"/>
              </a:rPr>
              <a:t>Équipe: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orbel"/>
              </a:rPr>
              <a:t>Anabel Solis : Analyste BI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orbel"/>
              </a:rPr>
              <a:t>Laura Cano :  Administrateur de l'infrastructure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orbel"/>
              </a:rPr>
              <a:t>Felipe Gonzalez : Développeur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Line 3"/>
          <p:cNvSpPr/>
          <p:nvPr/>
        </p:nvSpPr>
        <p:spPr>
          <a:xfrm flipV="1">
            <a:off x="1188720" y="4114800"/>
            <a:ext cx="5632560" cy="18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29680" y="2886840"/>
            <a:ext cx="289728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Algorithme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674880" y="572400"/>
            <a:ext cx="3346560" cy="34981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ÉmissionA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    Été                complet    6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ÉmissionA    Automne    partie        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ÉmissionA    Automne    partie        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ÉmissionB    Été                complet    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ÉmissionB    Automne    complet    12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ÉmissionA    Automne    partie        6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ÉmissionB    Hiver            complet   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674880" y="3109680"/>
            <a:ext cx="3346560" cy="34981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(ÉmissionA-Été-complet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,              6)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(ÉmissionA-Automne-partie,       1)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(ÉmissionA-Automne-partie,       1)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(ÉmissionB-Été-complet,               3)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(ÉmissionB-Automne-complet, 12)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(ÉmissionA-Automne-partie,       6)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(ÉmissionB-Hiver-complet,           5)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8117280" y="3083760"/>
            <a:ext cx="3346560" cy="252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(ÉmissionA-Été-complet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,                    6)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(ÉmissionA-Automne-partie,   [1,1,6])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(ÉmissionB-Été-complet,                     3)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(ÉmissionB-Automne-complet,      12)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(ÉmissionB-Hiver-complet,                 5)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8117280" y="5110920"/>
            <a:ext cx="3346560" cy="252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(ÉmissionA-Été-complet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,                    6)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(ÉmissionA-Automne-partie,             8)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(ÉmissionB-Été-complet,                     3)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(ÉmissionB-Automne-complet,      12)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Corbel"/>
              </a:rPr>
              <a:t>(ÉmissionB-Hiver-complet,                 5)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4820400" y="2513520"/>
            <a:ext cx="387000" cy="4773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41" name="CustomShape 7"/>
          <p:cNvSpPr/>
          <p:nvPr/>
        </p:nvSpPr>
        <p:spPr>
          <a:xfrm>
            <a:off x="8992080" y="4515480"/>
            <a:ext cx="387000" cy="4773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42" name="CustomShape 8"/>
          <p:cNvSpPr/>
          <p:nvPr/>
        </p:nvSpPr>
        <p:spPr>
          <a:xfrm>
            <a:off x="7312320" y="3303720"/>
            <a:ext cx="632520" cy="4518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43" name="CustomShape 9"/>
          <p:cNvSpPr/>
          <p:nvPr/>
        </p:nvSpPr>
        <p:spPr>
          <a:xfrm>
            <a:off x="4816440" y="192600"/>
            <a:ext cx="10252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f6fc6"/>
                </a:solidFill>
                <a:latin typeface="Corbel"/>
              </a:rPr>
              <a:t>Entrée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10"/>
          <p:cNvSpPr/>
          <p:nvPr/>
        </p:nvSpPr>
        <p:spPr>
          <a:xfrm>
            <a:off x="5255640" y="2517480"/>
            <a:ext cx="10252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f6fc6"/>
                </a:solidFill>
                <a:latin typeface="Corbel"/>
              </a:rPr>
              <a:t>Mapper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11"/>
          <p:cNvSpPr/>
          <p:nvPr/>
        </p:nvSpPr>
        <p:spPr>
          <a:xfrm>
            <a:off x="7153920" y="2891880"/>
            <a:ext cx="10252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f6fc6"/>
                </a:solidFill>
                <a:latin typeface="Corbel"/>
              </a:rPr>
              <a:t>Shuffle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12"/>
          <p:cNvSpPr/>
          <p:nvPr/>
        </p:nvSpPr>
        <p:spPr>
          <a:xfrm>
            <a:off x="9452880" y="4545360"/>
            <a:ext cx="10252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f6fc6"/>
                </a:solidFill>
                <a:latin typeface="Corbel"/>
              </a:rPr>
              <a:t>Reducer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13"/>
          <p:cNvSpPr/>
          <p:nvPr/>
        </p:nvSpPr>
        <p:spPr>
          <a:xfrm>
            <a:off x="7192800" y="5578560"/>
            <a:ext cx="10252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f6fc6"/>
                </a:solidFill>
                <a:latin typeface="Corbel"/>
              </a:rPr>
              <a:t>Sortie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267120" y="2713680"/>
            <a:ext cx="289728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Résultats présentés au client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754440" y="795960"/>
            <a:ext cx="7745760" cy="107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</a:rPr>
              <a:t>Réponse au besoin spécifique 1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Quelle est la tendance de consommation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de vidéos par émission?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graphicFrame>
        <p:nvGraphicFramePr>
          <p:cNvPr id="250" name="Graphique 5"/>
          <p:cNvGraphicFramePr/>
          <p:nvPr/>
        </p:nvGraphicFramePr>
        <p:xfrm>
          <a:off x="4619880" y="1987560"/>
          <a:ext cx="5739840" cy="353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14200" y="2632320"/>
            <a:ext cx="2897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Résultats présentés au client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795120" y="889920"/>
            <a:ext cx="7230600" cy="1051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</a:rPr>
              <a:t>Réponse au besoin spécifique 2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Quel est la tendance de consommation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par type de vidéo?</a:t>
            </a:r>
            <a:br/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graphicFrame>
        <p:nvGraphicFramePr>
          <p:cNvPr id="253" name="Graphique 5"/>
          <p:cNvGraphicFramePr/>
          <p:nvPr/>
        </p:nvGraphicFramePr>
        <p:xfrm>
          <a:off x="4637880" y="2143440"/>
          <a:ext cx="5890680" cy="365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39040" y="2589120"/>
            <a:ext cx="289728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Résultats présentés au client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763800" y="765720"/>
            <a:ext cx="7314840" cy="7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</a:rPr>
              <a:t>Réponse au besoin spécifique 3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Quelle est la période de l’année la plus achalandée?</a:t>
            </a:r>
            <a:br/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56" name="Picture 5" descr=""/>
          <p:cNvPicPr/>
          <p:nvPr/>
        </p:nvPicPr>
        <p:blipFill>
          <a:blip r:embed="rId1"/>
          <a:stretch/>
        </p:blipFill>
        <p:spPr>
          <a:xfrm>
            <a:off x="3703680" y="1790640"/>
            <a:ext cx="7728120" cy="45522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0" y="758880"/>
            <a:ext cx="357732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TextShape 3"/>
          <p:cNvSpPr txBox="1"/>
          <p:nvPr/>
        </p:nvSpPr>
        <p:spPr>
          <a:xfrm>
            <a:off x="4062960" y="439200"/>
            <a:ext cx="7480440" cy="103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2200" spc="-58" strike="noStrike">
                <a:solidFill>
                  <a:srgbClr val="000000"/>
                </a:solidFill>
                <a:latin typeface="Corbel"/>
              </a:rPr>
              <a:t>Réponse au besoin spécifique 4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Corbel"/>
              </a:rPr>
              <a:t>Quel est le type de vidéo le plus écouté par émission et par période de l’année?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1" name="Picture 2" descr=""/>
          <p:cNvPicPr/>
          <p:nvPr/>
        </p:nvPicPr>
        <p:blipFill>
          <a:blip r:embed="rId1"/>
          <a:stretch/>
        </p:blipFill>
        <p:spPr>
          <a:xfrm>
            <a:off x="3704760" y="1706400"/>
            <a:ext cx="8166600" cy="3868200"/>
          </a:xfrm>
          <a:prstGeom prst="rect">
            <a:avLst/>
          </a:prstGeom>
          <a:ln>
            <a:noFill/>
          </a:ln>
        </p:spPr>
      </p:pic>
      <p:sp>
        <p:nvSpPr>
          <p:cNvPr id="262" name="CustomShape 5"/>
          <p:cNvSpPr/>
          <p:nvPr/>
        </p:nvSpPr>
        <p:spPr>
          <a:xfrm>
            <a:off x="239040" y="2589120"/>
            <a:ext cx="289728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Résultats présentés au client</a:t>
            </a:r>
            <a:endParaRPr b="0" lang="en-US" sz="33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62800" y="2685960"/>
            <a:ext cx="2897280" cy="16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Compétences acquises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692520" y="1291320"/>
            <a:ext cx="7314840" cy="4475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Définition du besoin d’affaires dans le contexte Big Data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Développer un projet Big Data: 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 lvl="1" marL="8002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0f6fc6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8b8b8b"/>
                </a:solidFill>
                <a:latin typeface="Corbel"/>
                <a:ea typeface="Corbel"/>
              </a:rPr>
              <a:t>Formulation du besoin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1" marL="8002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0f6fc6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8b8b8b"/>
                </a:solidFill>
                <a:latin typeface="Corbel"/>
                <a:ea typeface="Corbel"/>
              </a:rPr>
              <a:t>Déterminer le type de traitement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1" marL="8002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0f6fc6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8b8b8b"/>
                </a:solidFill>
                <a:latin typeface="Corbel"/>
                <a:ea typeface="Corbel"/>
              </a:rPr>
              <a:t>Application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1" marL="8002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0f6fc6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8b8b8b"/>
                </a:solidFill>
                <a:latin typeface="Corbel"/>
                <a:ea typeface="Corbel"/>
              </a:rPr>
              <a:t>Production des résultats.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Programmation MR – Java (Maven)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Définition du pair (Clé-valeur)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Traitement sur MR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273600" y="2585520"/>
            <a:ext cx="2897280" cy="16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Difficultés rencontrées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3627720" y="1086120"/>
            <a:ext cx="6818760" cy="4685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La configuration du cluster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La procédure pour créer le projet, la compilation, l’exécution et l’exportation des résultats 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Avoir des connaissances de base sur la programmation Java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Les résultats ne sont pas directs pour le utilisateur final (ils doivent être traités dans Excel avant leur présentation)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Points à améliorer: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Optimiser la procédure de mise à jour pour éviter d’aller lire le fichier source chaque fois qu’il est nécessaire de répondre à une question.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Automatiser le traitement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791880" y="1509480"/>
            <a:ext cx="7314840" cy="362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Nous avons répondu aux besoins du client en termes de chiffres et de coûts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 marL="343080" indent="-342720" algn="just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Il nous a permis de donner des résultats réels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 marL="343080" indent="-342720" algn="just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Map Reduce est un bon choix pour déployer Big Data dans une entreprise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  <a:p>
            <a:pPr marL="343080" indent="-342720" algn="just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Nous n'avons pas pu mesurer la performance de Map Reduce de façon significative, car les conditions n'étaient pas au rendez-vous: avoir au moins deux nœuds et une base de données plus large.</a:t>
            </a:r>
            <a:endParaRPr b="0" lang="en-US" sz="22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36240" y="3062160"/>
            <a:ext cx="2897280" cy="16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Conclusions</a:t>
            </a:r>
            <a:endParaRPr b="0" lang="en-US" sz="33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  <a:ea typeface="Corbel"/>
              </a:rPr>
              <a:t>Plan de présentation</a:t>
            </a:r>
            <a:br/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15280" y="1485720"/>
            <a:ext cx="7593480" cy="38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Présentation du projet 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Source de données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Approche de l’architecture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Flux de traitement de données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Résultats présentés au client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Compétences acquises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Difficultés rencontrées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buClr>
                <a:srgbClr val="0f6fc6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595959"/>
                </a:solidFill>
                <a:latin typeface="Corbel"/>
                <a:ea typeface="Corbel"/>
              </a:rPr>
              <a:t>Conclusions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511920"/>
            <a:ext cx="6482880" cy="5659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367920" y="989280"/>
            <a:ext cx="5893560" cy="48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en-US" sz="3800" spc="-58" strike="noStrike">
                <a:solidFill>
                  <a:srgbClr val="ffffff"/>
                </a:solidFill>
                <a:latin typeface="Corbel"/>
              </a:rPr>
              <a:t>Client - domaine: 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58" strike="noStrike">
                <a:solidFill>
                  <a:srgbClr val="ffffff"/>
                </a:solidFill>
                <a:latin typeface="Corbel"/>
              </a:rPr>
              <a:t>Médias</a:t>
            </a:r>
            <a:br/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800" spc="-58" strike="noStrike">
                <a:solidFill>
                  <a:srgbClr val="ffffff"/>
                </a:solidFill>
                <a:latin typeface="Corbel"/>
              </a:rPr>
              <a:t>Besoin d’affaires:</a:t>
            </a:r>
            <a:br/>
            <a:r>
              <a:rPr b="0" lang="en-US" sz="2400" spc="-58" strike="noStrike">
                <a:solidFill>
                  <a:srgbClr val="ffffff"/>
                </a:solidFill>
                <a:latin typeface="Corbel"/>
              </a:rPr>
              <a:t>Connaître les tendances de consommation des visionnements du site web telequebec.tv 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800" spc="-58" strike="noStrike">
                <a:solidFill>
                  <a:srgbClr val="ffffff"/>
                </a:solidFill>
                <a:latin typeface="Corbel"/>
              </a:rPr>
              <a:t>Besoins spécifiques: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400" spc="-58" strike="noStrike">
                <a:solidFill>
                  <a:srgbClr val="ffffff"/>
                </a:solidFill>
                <a:latin typeface="Corbel"/>
              </a:rPr>
              <a:t>1. Quelle est la tendance de consommation de vidéos par émission?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400" spc="-58" strike="noStrike">
                <a:solidFill>
                  <a:srgbClr val="ffffff"/>
                </a:solidFill>
                <a:latin typeface="Corbel"/>
              </a:rPr>
              <a:t>2. Quel est la tendance de consommation par type de vidéo?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400" spc="-58" strike="noStrike">
                <a:solidFill>
                  <a:srgbClr val="ffffff"/>
                </a:solidFill>
                <a:latin typeface="Corbel"/>
              </a:rPr>
              <a:t>3. Quelle est la période de l’année la plus achalandée?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400" spc="-58" strike="noStrike">
                <a:solidFill>
                  <a:srgbClr val="ffffff"/>
                </a:solidFill>
                <a:latin typeface="Corbel"/>
                <a:ea typeface="Corbel"/>
              </a:rPr>
              <a:t>4. Quel est le type de vidéo le plus écouté par émission et par période de l’année?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593520" y="1261800"/>
            <a:ext cx="7461000" cy="408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2400" spc="-97" strike="noStrike">
                <a:solidFill>
                  <a:srgbClr val="595959"/>
                </a:solidFill>
                <a:latin typeface="Corbel"/>
              </a:rPr>
              <a:t>Dataset</a:t>
            </a:r>
            <a:br/>
            <a:r>
              <a:rPr b="0" lang="en-US" sz="2000" spc="-97" strike="noStrike">
                <a:solidFill>
                  <a:srgbClr val="595959"/>
                </a:solidFill>
                <a:latin typeface="Corbel"/>
              </a:rPr>
              <a:t>Ensemble de données de visionnements  anonymisés (</a:t>
            </a:r>
            <a:r>
              <a:rPr b="0" lang="en-US" sz="2000" spc="-97" strike="noStrike">
                <a:solidFill>
                  <a:srgbClr val="595959"/>
                </a:solidFill>
                <a:latin typeface="Arial"/>
              </a:rPr>
              <a:t>46M</a:t>
            </a:r>
            <a:r>
              <a:rPr b="0" lang="en-US" sz="2000" spc="-97" strike="noStrike">
                <a:solidFill>
                  <a:srgbClr val="595959"/>
                </a:solidFill>
                <a:latin typeface="Corbel"/>
              </a:rPr>
              <a:t>)</a:t>
            </a:r>
            <a:br/>
            <a:br/>
            <a:r>
              <a:rPr b="1" lang="en-US" sz="2400" spc="-97" strike="noStrike">
                <a:solidFill>
                  <a:srgbClr val="595959"/>
                </a:solidFill>
                <a:latin typeface="Corbel"/>
              </a:rPr>
              <a:t>Période d'analyse</a:t>
            </a:r>
            <a:br/>
            <a:r>
              <a:rPr b="0" lang="en-US" sz="2000" spc="-97" strike="noStrike">
                <a:solidFill>
                  <a:srgbClr val="595959"/>
                </a:solidFill>
                <a:latin typeface="Corbel"/>
              </a:rPr>
              <a:t> Septembre 2016 – décembre 2017</a:t>
            </a:r>
            <a:br/>
            <a:br/>
            <a:r>
              <a:rPr b="1" lang="en-US" sz="2400" spc="-97" strike="noStrike">
                <a:solidFill>
                  <a:srgbClr val="595959"/>
                </a:solidFill>
                <a:latin typeface="Corbel"/>
              </a:rPr>
              <a:t>Nombre d’enregistrements</a:t>
            </a:r>
            <a:r>
              <a:rPr b="0" lang="en-US" sz="2000" spc="-97" strike="noStrike">
                <a:solidFill>
                  <a:srgbClr val="595959"/>
                </a:solidFill>
                <a:latin typeface="Corbel"/>
              </a:rPr>
              <a:t>:</a:t>
            </a:r>
            <a:br/>
            <a:r>
              <a:rPr b="0" lang="en-US" sz="2000" spc="-97" strike="noStrike">
                <a:solidFill>
                  <a:srgbClr val="595959"/>
                </a:solidFill>
                <a:latin typeface="Arial"/>
              </a:rPr>
              <a:t> 1 048 575</a:t>
            </a:r>
            <a:r>
              <a:rPr b="0" lang="en-US" sz="2000" spc="-97" strike="noStrike">
                <a:solidFill>
                  <a:srgbClr val="595959"/>
                </a:solidFill>
                <a:latin typeface="Corbel"/>
              </a:rPr>
              <a:t>  (C'est seulement un petit échantillon de données)</a:t>
            </a:r>
            <a:br/>
            <a:br/>
            <a:r>
              <a:rPr b="1" lang="en-US" sz="2400" spc="-97" strike="noStrike">
                <a:solidFill>
                  <a:srgbClr val="595959"/>
                </a:solidFill>
                <a:latin typeface="Corbel"/>
              </a:rPr>
              <a:t>Type de fichier</a:t>
            </a:r>
            <a:r>
              <a:rPr b="0" lang="en-US" sz="2400" spc="-97" strike="noStrike">
                <a:solidFill>
                  <a:srgbClr val="595959"/>
                </a:solidFill>
                <a:latin typeface="Corbel"/>
              </a:rPr>
              <a:t> </a:t>
            </a:r>
            <a:br/>
            <a:r>
              <a:rPr b="0" lang="en-US" sz="2000" spc="-97" strike="noStrike">
                <a:solidFill>
                  <a:srgbClr val="595959"/>
                </a:solidFill>
                <a:latin typeface="Corbel"/>
              </a:rPr>
              <a:t>csv</a:t>
            </a:r>
            <a:br/>
            <a:br/>
            <a:r>
              <a:rPr b="1" lang="en-US" sz="2400" spc="-97" strike="noStrike">
                <a:solidFill>
                  <a:srgbClr val="595959"/>
                </a:solidFill>
                <a:latin typeface="Corbel"/>
              </a:rPr>
              <a:t>Dimensions </a:t>
            </a:r>
            <a:br/>
            <a:r>
              <a:rPr b="0" lang="en-US" sz="2000" spc="-97" strike="noStrike">
                <a:solidFill>
                  <a:srgbClr val="595959"/>
                </a:solidFill>
                <a:latin typeface="Corbel"/>
              </a:rPr>
              <a:t>année, date, nom de l’émission, période, catégorie de vidéo, nombre de vidéos</a:t>
            </a:r>
            <a:br/>
            <a:br/>
            <a:r>
              <a:rPr b="1" lang="en-US" sz="2400" spc="-97" strike="noStrike">
                <a:solidFill>
                  <a:srgbClr val="595959"/>
                </a:solidFill>
                <a:latin typeface="Corbel"/>
              </a:rPr>
              <a:t>Aperçu</a:t>
            </a:r>
            <a:br/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82" name="Picture 6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870120" y="2679480"/>
            <a:ext cx="1892160" cy="185580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293760" y="1330560"/>
            <a:ext cx="2660400" cy="7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0" lang="en-US" sz="3500" spc="-58" strike="noStrike">
                <a:solidFill>
                  <a:srgbClr val="ffffff"/>
                </a:solidFill>
                <a:latin typeface="Corbel"/>
              </a:rPr>
              <a:t>Source de</a:t>
            </a:r>
            <a:endParaRPr b="0" lang="en-US" sz="35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3500" spc="-58" strike="noStrike">
                <a:solidFill>
                  <a:srgbClr val="ffffff"/>
                </a:solidFill>
                <a:latin typeface="Corbel"/>
              </a:rPr>
              <a:t>données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84" name="Image 4" descr=""/>
          <p:cNvPicPr/>
          <p:nvPr/>
        </p:nvPicPr>
        <p:blipFill>
          <a:blip r:embed="rId2"/>
          <a:srcRect l="0" t="0" r="0" b="34011"/>
          <a:stretch/>
        </p:blipFill>
        <p:spPr>
          <a:xfrm>
            <a:off x="3730320" y="5177880"/>
            <a:ext cx="6048000" cy="8294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0" y="762120"/>
            <a:ext cx="464184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9" name="Picture 4" descr=""/>
          <p:cNvPicPr/>
          <p:nvPr/>
        </p:nvPicPr>
        <p:blipFill>
          <a:blip r:embed="rId1"/>
          <a:stretch/>
        </p:blipFill>
        <p:spPr>
          <a:xfrm>
            <a:off x="2989800" y="210600"/>
            <a:ext cx="8614080" cy="6467040"/>
          </a:xfrm>
          <a:prstGeom prst="rect">
            <a:avLst/>
          </a:prstGeom>
          <a:ln>
            <a:noFill/>
          </a:ln>
        </p:spPr>
      </p:pic>
      <p:sp>
        <p:nvSpPr>
          <p:cNvPr id="190" name="CustomShape 5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90720" y="2519640"/>
            <a:ext cx="2729160" cy="23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</a:rPr>
              <a:t>Approche de l’infrastructure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58" strike="noStrike">
                <a:solidFill>
                  <a:srgbClr val="ffffff"/>
                </a:solidFill>
                <a:latin typeface="Corbel"/>
              </a:rPr>
              <a:t>Rappel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58" strike="noStrike">
                <a:solidFill>
                  <a:srgbClr val="ffffff"/>
                </a:solidFill>
                <a:latin typeface="Corbel"/>
              </a:rPr>
              <a:t>de components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922920" y="828360"/>
            <a:ext cx="7095600" cy="1382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2400" spc="-97" strike="noStrike">
                <a:solidFill>
                  <a:srgbClr val="595959"/>
                </a:solidFill>
                <a:latin typeface="Corbel"/>
                <a:ea typeface="Corbel"/>
              </a:rPr>
              <a:t>Pourquoi Map-Reduce?</a:t>
            </a:r>
            <a:br/>
            <a:br/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84400" y="2455200"/>
            <a:ext cx="2897280" cy="25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</a:rPr>
              <a:t>Approche de l’infrastructure</a:t>
            </a:r>
            <a:endParaRPr b="0" lang="en-US" sz="33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3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58" strike="noStrike">
                <a:solidFill>
                  <a:srgbClr val="ffffff"/>
                </a:solidFill>
                <a:latin typeface="Corbel"/>
              </a:rPr>
              <a:t>Choix</a:t>
            </a:r>
            <a:r>
              <a:rPr b="0" lang="en-US" sz="2400" spc="-58" strike="noStrike">
                <a:solidFill>
                  <a:srgbClr val="ffffff"/>
                </a:solidFill>
                <a:latin typeface="Corbel"/>
              </a:rPr>
              <a:t>:</a:t>
            </a:r>
            <a:br/>
            <a:r>
              <a:rPr b="0" lang="en-US" sz="2400" spc="-58" strike="noStrike">
                <a:solidFill>
                  <a:srgbClr val="ffffff"/>
                </a:solidFill>
                <a:latin typeface="Corbel"/>
              </a:rPr>
              <a:t>MapReduce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926520" y="1940040"/>
            <a:ext cx="7536600" cy="37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Permet de traiter un grand volume de données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Pour analyser l’information et construire des tendances de consommation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Le format et l’information du fichier se prêtaient pour un traitement MapReduce (identification clé, valeur)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Disponibilité immédiate de la plate-forme Hadoop 2.0- MR Single node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Facilité dans la production de rapports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630240" y="857880"/>
            <a:ext cx="7314840" cy="512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br/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Les besoins du client correspondent à une analyse d’agrégation et la sortie sera utilisé par le processus de visualisation (Reporting)</a:t>
            </a:r>
            <a:br/>
            <a:br/>
            <a:r>
              <a:rPr b="1" lang="en-US" sz="2200" spc="-1" strike="noStrike">
                <a:solidFill>
                  <a:srgbClr val="a6a6a6"/>
                </a:solidFill>
                <a:latin typeface="Corbel"/>
              </a:rPr>
              <a:t>Algorithme:</a:t>
            </a:r>
            <a:br/>
            <a:r>
              <a:rPr b="0" lang="en-US" sz="2200" spc="-1" strike="noStrike">
                <a:solidFill>
                  <a:srgbClr val="a6a6a6"/>
                </a:solidFill>
                <a:latin typeface="Corbel"/>
              </a:rPr>
              <a:t>MapReduce</a:t>
            </a:r>
            <a:br/>
            <a:r>
              <a:rPr b="0" lang="en-US" sz="2200" spc="-1" strike="noStrike">
                <a:solidFill>
                  <a:srgbClr val="a6a6a6"/>
                </a:solidFill>
                <a:latin typeface="Corbel"/>
              </a:rPr>
              <a:t>Package: org.apache.hadoop.mapreduce</a:t>
            </a:r>
            <a:br/>
            <a:r>
              <a:rPr b="0" lang="en-US" sz="2200" spc="-1" strike="noStrike">
                <a:solidFill>
                  <a:srgbClr val="a6a6a6"/>
                </a:solidFill>
                <a:latin typeface="Corbel"/>
              </a:rPr>
              <a:t>Classes: Mapper, Reducer</a:t>
            </a:r>
            <a:br/>
            <a:r>
              <a:rPr b="0" lang="en-US" sz="2200" spc="-1" strike="noStrike">
                <a:solidFill>
                  <a:srgbClr val="a6a6a6"/>
                </a:solidFill>
                <a:latin typeface="Corbel"/>
              </a:rPr>
              <a:t>Langage: Java</a:t>
            </a:r>
            <a:br/>
            <a:br/>
            <a:r>
              <a:rPr b="1" lang="en-US" sz="2200" spc="-1" strike="noStrike">
                <a:solidFill>
                  <a:srgbClr val="a6a6a6"/>
                </a:solidFill>
                <a:latin typeface="Corbel"/>
              </a:rPr>
              <a:t>Tools:</a:t>
            </a:r>
            <a:br/>
            <a:r>
              <a:rPr b="0" lang="en-US" sz="2200" spc="-1" strike="noStrike">
                <a:solidFill>
                  <a:srgbClr val="a6a6a6"/>
                </a:solidFill>
                <a:latin typeface="Corbel"/>
              </a:rPr>
              <a:t>Hadoop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65680" y="2700360"/>
            <a:ext cx="2897280" cy="16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Aspect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Logiciel</a:t>
            </a:r>
            <a:endParaRPr b="0" lang="en-US" sz="33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"/>
          <p:cNvGrpSpPr/>
          <p:nvPr/>
        </p:nvGrpSpPr>
        <p:grpSpPr>
          <a:xfrm>
            <a:off x="3736080" y="746640"/>
            <a:ext cx="7573680" cy="818640"/>
            <a:chOff x="3736080" y="746640"/>
            <a:chExt cx="7573680" cy="818640"/>
          </a:xfrm>
        </p:grpSpPr>
        <p:sp>
          <p:nvSpPr>
            <p:cNvPr id="198" name="CustomShape 2"/>
            <p:cNvSpPr/>
            <p:nvPr/>
          </p:nvSpPr>
          <p:spPr>
            <a:xfrm>
              <a:off x="3736080" y="746640"/>
              <a:ext cx="2046600" cy="81864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080" rIns="21240" tIns="21240" bIns="2124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US" sz="1600" spc="-1" strike="noStrike">
                  <a:solidFill>
                    <a:srgbClr val="ffffff"/>
                  </a:solidFill>
                  <a:latin typeface="Corbel"/>
                </a:rPr>
                <a:t>Entrée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99" name="CustomShape 3"/>
            <p:cNvSpPr/>
            <p:nvPr/>
          </p:nvSpPr>
          <p:spPr>
            <a:xfrm>
              <a:off x="5578560" y="746640"/>
              <a:ext cx="2046600" cy="81864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080" rIns="21240" tIns="21240" bIns="2124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US" sz="1600" spc="-1" strike="noStrike">
                  <a:solidFill>
                    <a:srgbClr val="ffffff"/>
                  </a:solidFill>
                  <a:latin typeface="Corbel"/>
                </a:rPr>
                <a:t>Traitement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0" name="CustomShape 4"/>
            <p:cNvSpPr/>
            <p:nvPr/>
          </p:nvSpPr>
          <p:spPr>
            <a:xfrm>
              <a:off x="7420680" y="746640"/>
              <a:ext cx="2046600" cy="81864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080" rIns="21240" tIns="21240" bIns="2124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US" sz="1600" spc="-1" strike="noStrike">
                  <a:solidFill>
                    <a:srgbClr val="ffffff"/>
                  </a:solidFill>
                  <a:latin typeface="Corbel"/>
                </a:rPr>
                <a:t>Sortie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1" name="CustomShape 5"/>
            <p:cNvSpPr/>
            <p:nvPr/>
          </p:nvSpPr>
          <p:spPr>
            <a:xfrm>
              <a:off x="9263160" y="746640"/>
              <a:ext cx="2046600" cy="81864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080" rIns="21240" tIns="21240" bIns="2124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US" sz="1600" spc="-1" strike="noStrike">
                  <a:solidFill>
                    <a:srgbClr val="ffffff"/>
                  </a:solidFill>
                  <a:latin typeface="Corbel"/>
                </a:rPr>
                <a:t>Présentation de résultats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02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03" name="CustomShape 7"/>
          <p:cNvSpPr/>
          <p:nvPr/>
        </p:nvSpPr>
        <p:spPr>
          <a:xfrm>
            <a:off x="3678120" y="4345200"/>
            <a:ext cx="130932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Corbel"/>
              </a:rPr>
              <a:t>Fichier .csv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5732640" y="3291480"/>
            <a:ext cx="1800000" cy="11883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Besoin 2: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Clé: 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Valeur: #views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5732640" y="4596120"/>
            <a:ext cx="1800000" cy="11883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Besoin 3: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Clé: Période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Valeur: #views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10"/>
          <p:cNvSpPr/>
          <p:nvPr/>
        </p:nvSpPr>
        <p:spPr>
          <a:xfrm>
            <a:off x="5732640" y="5835960"/>
            <a:ext cx="1800000" cy="11883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Besoin 4: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Clé: concat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Valeur: #views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5758560" y="1806480"/>
            <a:ext cx="1774080" cy="11883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Besoin 1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Cle: Émission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Valeur: #views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12"/>
          <p:cNvSpPr/>
          <p:nvPr/>
        </p:nvSpPr>
        <p:spPr>
          <a:xfrm>
            <a:off x="7799040" y="2542680"/>
            <a:ext cx="14900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Fichier1 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13"/>
          <p:cNvSpPr/>
          <p:nvPr/>
        </p:nvSpPr>
        <p:spPr>
          <a:xfrm>
            <a:off x="7812000" y="3859920"/>
            <a:ext cx="14900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Fichier2 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14"/>
          <p:cNvSpPr/>
          <p:nvPr/>
        </p:nvSpPr>
        <p:spPr>
          <a:xfrm>
            <a:off x="7837920" y="5138640"/>
            <a:ext cx="14900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Fichier3 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15"/>
          <p:cNvSpPr/>
          <p:nvPr/>
        </p:nvSpPr>
        <p:spPr>
          <a:xfrm>
            <a:off x="7863480" y="6417000"/>
            <a:ext cx="14900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Fichier4 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16"/>
          <p:cNvSpPr/>
          <p:nvPr/>
        </p:nvSpPr>
        <p:spPr>
          <a:xfrm>
            <a:off x="9709560" y="4352400"/>
            <a:ext cx="1141200" cy="6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Excel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3" name="Graphic 276" descr=""/>
          <p:cNvPicPr/>
          <p:nvPr/>
        </p:nvPicPr>
        <p:blipFill>
          <a:blip r:embed="rId1"/>
          <a:stretch/>
        </p:blipFill>
        <p:spPr>
          <a:xfrm>
            <a:off x="3688560" y="3281760"/>
            <a:ext cx="1314360" cy="1314360"/>
          </a:xfrm>
          <a:prstGeom prst="rect">
            <a:avLst/>
          </a:prstGeom>
          <a:ln>
            <a:noFill/>
          </a:ln>
        </p:spPr>
      </p:pic>
      <p:pic>
        <p:nvPicPr>
          <p:cNvPr id="214" name="Graphic 276" descr=""/>
          <p:cNvPicPr/>
          <p:nvPr/>
        </p:nvPicPr>
        <p:blipFill>
          <a:blip r:embed="rId2"/>
          <a:stretch/>
        </p:blipFill>
        <p:spPr>
          <a:xfrm>
            <a:off x="9836280" y="34369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15" name="Graphic 276" descr=""/>
          <p:cNvPicPr/>
          <p:nvPr/>
        </p:nvPicPr>
        <p:blipFill>
          <a:blip r:embed="rId3"/>
          <a:stretch/>
        </p:blipFill>
        <p:spPr>
          <a:xfrm>
            <a:off x="8118360" y="1951560"/>
            <a:ext cx="642960" cy="642960"/>
          </a:xfrm>
          <a:prstGeom prst="rect">
            <a:avLst/>
          </a:prstGeom>
          <a:ln>
            <a:noFill/>
          </a:ln>
        </p:spPr>
      </p:pic>
      <p:pic>
        <p:nvPicPr>
          <p:cNvPr id="216" name="Graphic 276" descr=""/>
          <p:cNvPicPr/>
          <p:nvPr/>
        </p:nvPicPr>
        <p:blipFill>
          <a:blip r:embed="rId4"/>
          <a:stretch/>
        </p:blipFill>
        <p:spPr>
          <a:xfrm>
            <a:off x="8118360" y="3281760"/>
            <a:ext cx="642960" cy="642960"/>
          </a:xfrm>
          <a:prstGeom prst="rect">
            <a:avLst/>
          </a:prstGeom>
          <a:ln>
            <a:noFill/>
          </a:ln>
        </p:spPr>
      </p:pic>
      <p:pic>
        <p:nvPicPr>
          <p:cNvPr id="217" name="Graphic 276" descr=""/>
          <p:cNvPicPr/>
          <p:nvPr/>
        </p:nvPicPr>
        <p:blipFill>
          <a:blip r:embed="rId5"/>
          <a:stretch/>
        </p:blipFill>
        <p:spPr>
          <a:xfrm>
            <a:off x="8131320" y="4560480"/>
            <a:ext cx="642960" cy="642960"/>
          </a:xfrm>
          <a:prstGeom prst="rect">
            <a:avLst/>
          </a:prstGeom>
          <a:ln>
            <a:noFill/>
          </a:ln>
        </p:spPr>
      </p:pic>
      <p:pic>
        <p:nvPicPr>
          <p:cNvPr id="218" name="Graphic 276" descr=""/>
          <p:cNvPicPr/>
          <p:nvPr/>
        </p:nvPicPr>
        <p:blipFill>
          <a:blip r:embed="rId6"/>
          <a:stretch/>
        </p:blipFill>
        <p:spPr>
          <a:xfrm>
            <a:off x="8118360" y="5787360"/>
            <a:ext cx="642960" cy="642960"/>
          </a:xfrm>
          <a:prstGeom prst="rect">
            <a:avLst/>
          </a:prstGeom>
          <a:ln>
            <a:noFill/>
          </a:ln>
        </p:spPr>
      </p:pic>
      <p:sp>
        <p:nvSpPr>
          <p:cNvPr id="219" name="CustomShape 17"/>
          <p:cNvSpPr/>
          <p:nvPr/>
        </p:nvSpPr>
        <p:spPr>
          <a:xfrm flipV="1">
            <a:off x="4774320" y="2504520"/>
            <a:ext cx="914040" cy="13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8"/>
          <p:cNvSpPr/>
          <p:nvPr/>
        </p:nvSpPr>
        <p:spPr>
          <a:xfrm flipV="1">
            <a:off x="4722480" y="3782880"/>
            <a:ext cx="1004400" cy="14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9"/>
          <p:cNvSpPr/>
          <p:nvPr/>
        </p:nvSpPr>
        <p:spPr>
          <a:xfrm>
            <a:off x="4761360" y="3954240"/>
            <a:ext cx="1004400" cy="103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0"/>
          <p:cNvSpPr/>
          <p:nvPr/>
        </p:nvSpPr>
        <p:spPr>
          <a:xfrm>
            <a:off x="4748400" y="3967200"/>
            <a:ext cx="965880" cy="22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1"/>
          <p:cNvSpPr/>
          <p:nvPr/>
        </p:nvSpPr>
        <p:spPr>
          <a:xfrm flipV="1">
            <a:off x="7525080" y="2376000"/>
            <a:ext cx="74628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22"/>
          <p:cNvSpPr/>
          <p:nvPr/>
        </p:nvSpPr>
        <p:spPr>
          <a:xfrm flipV="1">
            <a:off x="7512480" y="3719160"/>
            <a:ext cx="75888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3"/>
          <p:cNvSpPr/>
          <p:nvPr/>
        </p:nvSpPr>
        <p:spPr>
          <a:xfrm>
            <a:off x="7525080" y="4922640"/>
            <a:ext cx="73332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4"/>
          <p:cNvSpPr/>
          <p:nvPr/>
        </p:nvSpPr>
        <p:spPr>
          <a:xfrm>
            <a:off x="7525080" y="6123960"/>
            <a:ext cx="73332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5"/>
          <p:cNvSpPr/>
          <p:nvPr/>
        </p:nvSpPr>
        <p:spPr>
          <a:xfrm>
            <a:off x="8623080" y="2314080"/>
            <a:ext cx="1379160" cy="16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6"/>
          <p:cNvSpPr/>
          <p:nvPr/>
        </p:nvSpPr>
        <p:spPr>
          <a:xfrm>
            <a:off x="8597160" y="3670200"/>
            <a:ext cx="1443600" cy="24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7"/>
          <p:cNvSpPr/>
          <p:nvPr/>
        </p:nvSpPr>
        <p:spPr>
          <a:xfrm flipV="1">
            <a:off x="8597160" y="3977280"/>
            <a:ext cx="1417680" cy="8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8"/>
          <p:cNvSpPr/>
          <p:nvPr/>
        </p:nvSpPr>
        <p:spPr>
          <a:xfrm flipV="1">
            <a:off x="8636040" y="3964320"/>
            <a:ext cx="1391760" cy="213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9"/>
          <p:cNvSpPr/>
          <p:nvPr/>
        </p:nvSpPr>
        <p:spPr>
          <a:xfrm>
            <a:off x="265680" y="2545200"/>
            <a:ext cx="2897280" cy="16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Flux de 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traitement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de données</a:t>
            </a:r>
            <a:endParaRPr b="0" lang="en-US" sz="33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630240" y="669960"/>
            <a:ext cx="7314840" cy="5313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br/>
            <a:r>
              <a:rPr b="1" lang="en-US" sz="2400" spc="-1" strike="noStrike">
                <a:solidFill>
                  <a:srgbClr val="000000"/>
                </a:solidFill>
                <a:latin typeface="Corbel"/>
              </a:rPr>
              <a:t>Besoin 4: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Visionnements d'une émission par type et par période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Corbel"/>
              </a:rPr>
              <a:t>Clé: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concaténation de: Émission +catégorie + Période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rbel"/>
              </a:rPr>
              <a:t>Valeur: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 views (nombre de visionnements)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84400" y="2455200"/>
            <a:ext cx="2897280" cy="16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0" lang="en-US" sz="3300" spc="-58" strike="noStrike">
                <a:solidFill>
                  <a:srgbClr val="ffffff"/>
                </a:solidFill>
                <a:latin typeface="Corbel"/>
                <a:ea typeface="Corbel"/>
              </a:rPr>
              <a:t>Algorithme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2400" spc="-58" strike="noStrike">
                <a:solidFill>
                  <a:srgbClr val="ffffff"/>
                </a:solidFill>
                <a:latin typeface="Corbel"/>
                <a:ea typeface="Corbel"/>
              </a:rPr>
              <a:t>exemple: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4" name="Picture 7" descr=""/>
          <p:cNvPicPr/>
          <p:nvPr/>
        </p:nvPicPr>
        <p:blipFill>
          <a:blip r:embed="rId1"/>
          <a:stretch/>
        </p:blipFill>
        <p:spPr>
          <a:xfrm>
            <a:off x="0" y="4545720"/>
            <a:ext cx="11851200" cy="15314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0</TotalTime>
  <Application>LibreOffice/6.0.7.3$Linux_X86_64 LibreOffice_project/00m0$Build-3</Application>
  <Company>Télé-Québec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2020-09-07T13:46:33Z</dcterms:created>
  <dc:creator>Anabel Solis</dc:creator>
  <dc:description/>
  <dc:language>en-US</dc:language>
  <cp:lastModifiedBy/>
  <dcterms:modified xsi:type="dcterms:W3CDTF">2020-09-21T17:39:56Z</dcterms:modified>
  <cp:revision>2</cp:revision>
  <dc:subject/>
  <dc:title>Application: Mise en place d’un environnement matériel et logiciel et  initiation au traitement des mégadonnées (Big Data)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Télé-Québec</vt:lpwstr>
  </property>
  <property fmtid="{D5CDD505-2E9C-101B-9397-08002B2CF9AE}" pid="4" name="ContentTypeId">
    <vt:lpwstr>0x010100F9E50665B1B58E46AB449437C5219AE3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