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5"/>
  </p:notesMasterIdLst>
  <p:handoutMasterIdLst>
    <p:handoutMasterId r:id="rId26"/>
  </p:handoutMasterIdLst>
  <p:sldIdLst>
    <p:sldId id="320" r:id="rId5"/>
    <p:sldId id="322" r:id="rId6"/>
    <p:sldId id="321" r:id="rId7"/>
    <p:sldId id="323" r:id="rId8"/>
    <p:sldId id="334" r:id="rId9"/>
    <p:sldId id="335" r:id="rId10"/>
    <p:sldId id="336" r:id="rId11"/>
    <p:sldId id="338" r:id="rId12"/>
    <p:sldId id="339" r:id="rId13"/>
    <p:sldId id="340" r:id="rId14"/>
    <p:sldId id="337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5" autoAdjust="0"/>
    <p:restoredTop sz="95953"/>
  </p:normalViewPr>
  <p:slideViewPr>
    <p:cSldViewPr snapToGrid="0">
      <p:cViewPr varScale="1">
        <p:scale>
          <a:sx n="63" d="100"/>
          <a:sy n="63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41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6_2" csCatId="accent6" phldr="1"/>
      <dgm:spPr/>
      <dgm:t>
        <a:bodyPr rtlCol="0"/>
        <a:lstStyle>
          <a:defPPr>
            <a:defRPr lang="fr-FR"/>
          </a:defPPr>
        </a:lstStyle>
        <a:p>
          <a:pPr rtl="0"/>
          <a:endParaRPr lang="fr-FR"/>
        </a:p>
      </dgm:t>
    </dgm:pt>
    <dgm:pt modelId="{45D50368-372D-4F79-95B9-B27BD239F0F6}">
      <dgm:prSet phldrT="[Text]" custT="1"/>
      <dgm:spPr/>
      <dgm:t>
        <a:bodyPr rtlCol="0"/>
        <a:lstStyle>
          <a:defPPr>
            <a:defRPr lang="fr-FR"/>
          </a:defPPr>
        </a:lstStyle>
        <a:p>
          <a:pPr rtl="0"/>
          <a:r>
            <a:rPr lang="fr-FR" sz="1800" b="1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Développer</a:t>
          </a:r>
        </a:p>
      </dgm:t>
    </dgm:pt>
    <dgm:pt modelId="{CDE1A78B-2AE4-4A71-9139-416C219BC84D}" type="parTrans" cxnId="{68788A78-9180-41FF-BD09-BF4DBB52EA0D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508ABF25-4B40-405C-9E88-248ED8B31B83}" type="sibTrans" cxnId="{68788A78-9180-41FF-BD09-BF4DBB52EA0D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15FCB7DF-D0D3-43D8-8FE5-E5FFDED6264E}">
      <dgm:prSet phldrT="[Text]" custT="1"/>
      <dgm:spPr/>
      <dgm:t>
        <a:bodyPr rtlCol="0"/>
        <a:lstStyle>
          <a:defPPr>
            <a:defRPr lang="fr-FR"/>
          </a:defPPr>
        </a:lstStyle>
        <a:p>
          <a:pPr rtl="0"/>
          <a:r>
            <a:rPr lang="fr-FR" sz="18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Favoriser la croissance collaborative</a:t>
          </a:r>
        </a:p>
      </dgm:t>
    </dgm:pt>
    <dgm:pt modelId="{5DD5E854-B70B-4927-93DD-9B930567F2D9}" type="parTrans" cxnId="{D8EBBD42-214D-4D3D-9A34-A5A6A40991CD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196543C5-093B-4437-B406-DBE4B882EA97}">
      <dgm:prSet phldrT="[Text]" custT="1"/>
      <dgm:spPr/>
      <dgm:t>
        <a:bodyPr rtlCol="0"/>
        <a:lstStyle>
          <a:defPPr>
            <a:defRPr lang="fr-FR"/>
          </a:defPPr>
        </a:lstStyle>
        <a:p>
          <a:pPr rtl="0"/>
          <a:r>
            <a:rPr lang="fr-FR" sz="1800" b="1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Améliorer</a:t>
          </a:r>
          <a:endParaRPr lang="fr-FR" sz="1800" b="1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1DE1F19-4A9F-48CD-A44E-6BF1D04E31EE}" type="parTrans" cxnId="{52499B9F-797A-43CC-89E1-64C52021BFAF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F264F018-7FB9-43EC-B595-B986D351AD7B}" type="sibTrans" cxnId="{52499B9F-797A-43CC-89E1-64C52021BFAF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C485168C-07AD-4DE6-B17E-1E96E93777D7}">
      <dgm:prSet phldrT="[Text]" custT="1"/>
      <dgm:spPr/>
      <dgm:t>
        <a:bodyPr rtlCol="0"/>
        <a:lstStyle>
          <a:defPPr>
            <a:defRPr lang="fr-FR"/>
          </a:defPPr>
        </a:lstStyle>
        <a:p>
          <a:pPr rtl="0"/>
          <a:r>
            <a:rPr lang="fr-FR" sz="18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Garantir une expérience personnalisée et axée sur l’utilisateur</a:t>
          </a:r>
        </a:p>
      </dgm:t>
    </dgm:pt>
    <dgm:pt modelId="{2EA2CE1F-978B-4B0A-92B2-CA23FBAEB8C0}" type="parTrans" cxnId="{B374803A-F1D8-4C12-8B03-25954CE7DDA9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05F43B89-7F05-43F2-A0A8-66E0914D6EC4}" type="sibTrans" cxnId="{B374803A-F1D8-4C12-8B03-25954CE7DDA9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CA2BABAF-EDAA-4496-8316-FD6EA3643E8F}">
      <dgm:prSet phldrT="[Text]" custT="1"/>
      <dgm:spPr/>
      <dgm:t>
        <a:bodyPr rtlCol="0"/>
        <a:lstStyle>
          <a:defPPr>
            <a:defRPr lang="fr-FR"/>
          </a:defPPr>
        </a:lstStyle>
        <a:p>
          <a:pPr rtl="0"/>
          <a:r>
            <a:rPr lang="fr-FR" sz="1800" b="1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Explorer</a:t>
          </a:r>
          <a:endParaRPr lang="fr-FR" sz="1800" b="1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2B1B4805-2FB7-402F-86A8-587F29181C18}" type="parTrans" cxnId="{4011B082-09BD-4DD1-A54F-EA5AB249A3C2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498AB02-A1BF-4D28-8918-F87A89CEE23B}" type="sibTrans" cxnId="{4011B082-09BD-4DD1-A54F-EA5AB249A3C2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ABC1EDDD-C08B-4F9C-8453-9CEFCC2AF319}">
      <dgm:prSet phldrT="[Text]" custT="1"/>
      <dgm:spPr/>
      <dgm:t>
        <a:bodyPr rtlCol="0"/>
        <a:lstStyle>
          <a:defPPr>
            <a:defRPr lang="fr-FR"/>
          </a:defPPr>
        </a:lstStyle>
        <a:p>
          <a:pPr rtl="0"/>
          <a:r>
            <a:rPr lang="fr-FR" sz="18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Tirer parti des marchés mondiaux émergents</a:t>
          </a:r>
        </a:p>
      </dgm:t>
    </dgm:pt>
    <dgm:pt modelId="{33D02404-349E-4E82-A8BA-C0A907006883}" type="parTrans" cxnId="{9C4BE375-6187-4BD4-A343-9FC71D796AF1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7D85D88C-6545-49D9-9F9D-01270187B165}" type="sibTrans" cxnId="{9C4BE375-6187-4BD4-A343-9FC71D796AF1}">
      <dgm:prSet/>
      <dgm:spPr/>
      <dgm:t>
        <a:bodyPr rtlCol="0"/>
        <a:lstStyle>
          <a:defPPr>
            <a:defRPr lang="fr-FR"/>
          </a:defPPr>
        </a:lstStyle>
        <a:p>
          <a:pPr rtl="0"/>
          <a:endParaRPr lang="fr-FR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E4C0DF4F-0368-5641-8F72-1A6EB871A39F}" type="pres">
      <dgm:prSet presAssocID="{B6A966AA-C2D0-420D-89FC-1A1AB0AD407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2CC53269-6658-CE48-A9FA-AFBE6594190A}" type="pres">
      <dgm:prSet presAssocID="{45D50368-372D-4F79-95B9-B27BD239F0F6}" presName="composite" presStyleCnt="0"/>
      <dgm:spPr/>
    </dgm:pt>
    <dgm:pt modelId="{C7895739-4A17-194C-ADB8-623B815B09DC}" type="pres">
      <dgm:prSet presAssocID="{45D50368-372D-4F79-95B9-B27BD239F0F6}" presName="BackAccent" presStyleLbl="bgShp" presStyleIdx="0" presStyleCnt="3"/>
      <dgm:spPr/>
    </dgm:pt>
    <dgm:pt modelId="{74740384-C86C-E144-8DAC-A6EB6DCB03AC}" type="pres">
      <dgm:prSet presAssocID="{45D50368-372D-4F79-95B9-B27BD239F0F6}" presName="Accent" presStyleLbl="alignNode1" presStyleIdx="0" presStyleCnt="3"/>
      <dgm:spPr/>
    </dgm:pt>
    <dgm:pt modelId="{39DD6157-D6C4-8042-B893-E6790CE09B7F}" type="pres">
      <dgm:prSet presAssocID="{45D50368-372D-4F79-95B9-B27BD239F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4FD5BC-59B6-6045-AC4C-51D16C49D9D6}" type="pres">
      <dgm:prSet presAssocID="{45D50368-372D-4F79-95B9-B27BD239F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A7F91AD-C4E5-AC41-8616-5918DD79F0D8}" type="pres">
      <dgm:prSet presAssocID="{508ABF25-4B40-405C-9E88-248ED8B31B83}" presName="sibTrans" presStyleCnt="0"/>
      <dgm:spPr/>
    </dgm:pt>
    <dgm:pt modelId="{6EEB2C07-1F06-B740-B2A7-84BC75126141}" type="pres">
      <dgm:prSet presAssocID="{196543C5-093B-4437-B406-DBE4B882EA97}" presName="composite" presStyleCnt="0"/>
      <dgm:spPr/>
    </dgm:pt>
    <dgm:pt modelId="{318F8226-9726-D64E-96BC-2B920130013F}" type="pres">
      <dgm:prSet presAssocID="{196543C5-093B-4437-B406-DBE4B882EA97}" presName="BackAccent" presStyleLbl="bgShp" presStyleIdx="1" presStyleCnt="3"/>
      <dgm:spPr/>
    </dgm:pt>
    <dgm:pt modelId="{078F7C0E-07C9-6B43-92B3-CCD79617CC4B}" type="pres">
      <dgm:prSet presAssocID="{196543C5-093B-4437-B406-DBE4B882EA97}" presName="Accent" presStyleLbl="alignNode1" presStyleIdx="1" presStyleCnt="3"/>
      <dgm:spPr/>
    </dgm:pt>
    <dgm:pt modelId="{8080E3A6-460D-6D4E-9959-A4FE79EAC8F3}" type="pres">
      <dgm:prSet presAssocID="{196543C5-093B-4437-B406-DBE4B882EA97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DCE5C69-3A69-064C-AFCB-CB3C76F3AD23}" type="pres">
      <dgm:prSet presAssocID="{196543C5-093B-4437-B406-DBE4B882EA97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571CE21B-F307-F745-A30A-8B07040CF60B}" type="pres">
      <dgm:prSet presAssocID="{F264F018-7FB9-43EC-B595-B986D351AD7B}" presName="sibTrans" presStyleCnt="0"/>
      <dgm:spPr/>
    </dgm:pt>
    <dgm:pt modelId="{5B95FEFE-E87C-384A-8DC0-641A7B79E713}" type="pres">
      <dgm:prSet presAssocID="{CA2BABAF-EDAA-4496-8316-FD6EA3643E8F}" presName="composite" presStyleCnt="0"/>
      <dgm:spPr/>
    </dgm:pt>
    <dgm:pt modelId="{8B3081EC-233E-7240-A24C-2DFFD1FABC20}" type="pres">
      <dgm:prSet presAssocID="{CA2BABAF-EDAA-4496-8316-FD6EA3643E8F}" presName="BackAccent" presStyleLbl="bgShp" presStyleIdx="2" presStyleCnt="3"/>
      <dgm:spPr/>
    </dgm:pt>
    <dgm:pt modelId="{BE3D8290-A97A-524D-866E-D2FE8BD4CF94}" type="pres">
      <dgm:prSet presAssocID="{CA2BABAF-EDAA-4496-8316-FD6EA3643E8F}" presName="Accent" presStyleLbl="alignNode1" presStyleIdx="2" presStyleCnt="3"/>
      <dgm:spPr/>
    </dgm:pt>
    <dgm:pt modelId="{4ACBEBE0-1142-4B46-9588-2FDDC29D6C87}" type="pres">
      <dgm:prSet presAssocID="{CA2BABAF-EDAA-4496-8316-FD6EA3643E8F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432AD31-22B3-554B-BE36-7F92D0BC5C8B}" type="pres">
      <dgm:prSet presAssocID="{CA2BABAF-EDAA-4496-8316-FD6EA3643E8F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4E8E651C-2E33-4D42-ACA4-C713862D0DAB}" type="presOf" srcId="{B6A966AA-C2D0-420D-89FC-1A1AB0AD4072}" destId="{E4C0DF4F-0368-5641-8F72-1A6EB871A39F}" srcOrd="0" destOrd="0" presId="urn:microsoft.com/office/officeart/2008/layout/IncreasingCircleProcess"/>
    <dgm:cxn modelId="{F00CA91C-FCD1-9C47-A1A2-E505521389F4}" type="presOf" srcId="{C485168C-07AD-4DE6-B17E-1E96E93777D7}" destId="{8080E3A6-460D-6D4E-9959-A4FE79EAC8F3}" srcOrd="0" destOrd="0" presId="urn:microsoft.com/office/officeart/2008/layout/IncreasingCircleProcess"/>
    <dgm:cxn modelId="{2FAFF42C-C47E-2643-8C0B-985D9487C429}" type="presOf" srcId="{45D50368-372D-4F79-95B9-B27BD239F0F6}" destId="{704FD5BC-59B6-6045-AC4C-51D16C49D9D6}" srcOrd="0" destOrd="0" presId="urn:microsoft.com/office/officeart/2008/layout/IncreasingCircleProcess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4F1C3F3B-AE56-0440-A1FF-E8BE7280DBCB}" type="presOf" srcId="{ABC1EDDD-C08B-4F9C-8453-9CEFCC2AF319}" destId="{4ACBEBE0-1142-4B46-9588-2FDDC29D6C87}" srcOrd="0" destOrd="0" presId="urn:microsoft.com/office/officeart/2008/layout/IncreasingCircleProcess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B5778886-1B84-204D-B802-AEB8CEEDF7CD}" type="presOf" srcId="{CA2BABAF-EDAA-4496-8316-FD6EA3643E8F}" destId="{3432AD31-22B3-554B-BE36-7F92D0BC5C8B}" srcOrd="0" destOrd="0" presId="urn:microsoft.com/office/officeart/2008/layout/IncreasingCircleProcess"/>
    <dgm:cxn modelId="{8E8B688A-3388-6448-817F-F15CDC454FAF}" type="presOf" srcId="{196543C5-093B-4437-B406-DBE4B882EA97}" destId="{CDCE5C69-3A69-064C-AFCB-CB3C76F3AD23}" srcOrd="0" destOrd="0" presId="urn:microsoft.com/office/officeart/2008/layout/IncreasingCircleProcess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3D79A0E3-3FEC-E14D-9D1D-07D6C9E407BC}" type="presOf" srcId="{15FCB7DF-D0D3-43D8-8FE5-E5FFDED6264E}" destId="{39DD6157-D6C4-8042-B893-E6790CE09B7F}" srcOrd="0" destOrd="0" presId="urn:microsoft.com/office/officeart/2008/layout/IncreasingCircleProcess"/>
    <dgm:cxn modelId="{F445F5AA-A296-A942-9E35-520D218FBF04}" type="presParOf" srcId="{E4C0DF4F-0368-5641-8F72-1A6EB871A39F}" destId="{2CC53269-6658-CE48-A9FA-AFBE6594190A}" srcOrd="0" destOrd="0" presId="urn:microsoft.com/office/officeart/2008/layout/IncreasingCircleProcess"/>
    <dgm:cxn modelId="{A590DBBD-B8A8-5949-8862-C30FD0CEDB20}" type="presParOf" srcId="{2CC53269-6658-CE48-A9FA-AFBE6594190A}" destId="{C7895739-4A17-194C-ADB8-623B815B09DC}" srcOrd="0" destOrd="0" presId="urn:microsoft.com/office/officeart/2008/layout/IncreasingCircleProcess"/>
    <dgm:cxn modelId="{0FE2F286-1AA2-F540-BBCB-4442CAB38139}" type="presParOf" srcId="{2CC53269-6658-CE48-A9FA-AFBE6594190A}" destId="{74740384-C86C-E144-8DAC-A6EB6DCB03AC}" srcOrd="1" destOrd="0" presId="urn:microsoft.com/office/officeart/2008/layout/IncreasingCircleProcess"/>
    <dgm:cxn modelId="{DCB292D1-79D0-C54C-9C3C-32910B2CD3B4}" type="presParOf" srcId="{2CC53269-6658-CE48-A9FA-AFBE6594190A}" destId="{39DD6157-D6C4-8042-B893-E6790CE09B7F}" srcOrd="2" destOrd="0" presId="urn:microsoft.com/office/officeart/2008/layout/IncreasingCircleProcess"/>
    <dgm:cxn modelId="{68BDEE23-15B5-4B4C-B99F-672B238F7003}" type="presParOf" srcId="{2CC53269-6658-CE48-A9FA-AFBE6594190A}" destId="{704FD5BC-59B6-6045-AC4C-51D16C49D9D6}" srcOrd="3" destOrd="0" presId="urn:microsoft.com/office/officeart/2008/layout/IncreasingCircleProcess"/>
    <dgm:cxn modelId="{6D67E11A-8894-6A42-AA74-DC5862D3A01F}" type="presParOf" srcId="{E4C0DF4F-0368-5641-8F72-1A6EB871A39F}" destId="{6A7F91AD-C4E5-AC41-8616-5918DD79F0D8}" srcOrd="1" destOrd="0" presId="urn:microsoft.com/office/officeart/2008/layout/IncreasingCircleProcess"/>
    <dgm:cxn modelId="{EA147AB2-4E94-8B4D-A0E2-BC582E98CFAC}" type="presParOf" srcId="{E4C0DF4F-0368-5641-8F72-1A6EB871A39F}" destId="{6EEB2C07-1F06-B740-B2A7-84BC75126141}" srcOrd="2" destOrd="0" presId="urn:microsoft.com/office/officeart/2008/layout/IncreasingCircleProcess"/>
    <dgm:cxn modelId="{87139A69-C544-894F-8A3E-A5A3E1264C7F}" type="presParOf" srcId="{6EEB2C07-1F06-B740-B2A7-84BC75126141}" destId="{318F8226-9726-D64E-96BC-2B920130013F}" srcOrd="0" destOrd="0" presId="urn:microsoft.com/office/officeart/2008/layout/IncreasingCircleProcess"/>
    <dgm:cxn modelId="{15E879CF-B3DC-5A4D-8326-449C109B3EB9}" type="presParOf" srcId="{6EEB2C07-1F06-B740-B2A7-84BC75126141}" destId="{078F7C0E-07C9-6B43-92B3-CCD79617CC4B}" srcOrd="1" destOrd="0" presId="urn:microsoft.com/office/officeart/2008/layout/IncreasingCircleProcess"/>
    <dgm:cxn modelId="{E9D2CAD8-2ED9-5F43-9F49-5437B52EF924}" type="presParOf" srcId="{6EEB2C07-1F06-B740-B2A7-84BC75126141}" destId="{8080E3A6-460D-6D4E-9959-A4FE79EAC8F3}" srcOrd="2" destOrd="0" presId="urn:microsoft.com/office/officeart/2008/layout/IncreasingCircleProcess"/>
    <dgm:cxn modelId="{4A88C3FB-993C-A441-829C-60817768EF83}" type="presParOf" srcId="{6EEB2C07-1F06-B740-B2A7-84BC75126141}" destId="{CDCE5C69-3A69-064C-AFCB-CB3C76F3AD23}" srcOrd="3" destOrd="0" presId="urn:microsoft.com/office/officeart/2008/layout/IncreasingCircleProcess"/>
    <dgm:cxn modelId="{69460CFA-889A-EF42-B92D-CBB9068A242C}" type="presParOf" srcId="{E4C0DF4F-0368-5641-8F72-1A6EB871A39F}" destId="{571CE21B-F307-F745-A30A-8B07040CF60B}" srcOrd="3" destOrd="0" presId="urn:microsoft.com/office/officeart/2008/layout/IncreasingCircleProcess"/>
    <dgm:cxn modelId="{8BA433BD-5F61-1D4F-A8E0-15635E8551CB}" type="presParOf" srcId="{E4C0DF4F-0368-5641-8F72-1A6EB871A39F}" destId="{5B95FEFE-E87C-384A-8DC0-641A7B79E713}" srcOrd="4" destOrd="0" presId="urn:microsoft.com/office/officeart/2008/layout/IncreasingCircleProcess"/>
    <dgm:cxn modelId="{5E3C9F50-BB25-D940-90CA-A6CA89C35476}" type="presParOf" srcId="{5B95FEFE-E87C-384A-8DC0-641A7B79E713}" destId="{8B3081EC-233E-7240-A24C-2DFFD1FABC20}" srcOrd="0" destOrd="0" presId="urn:microsoft.com/office/officeart/2008/layout/IncreasingCircleProcess"/>
    <dgm:cxn modelId="{EE83A1D6-3343-474B-B639-7712A315E371}" type="presParOf" srcId="{5B95FEFE-E87C-384A-8DC0-641A7B79E713}" destId="{BE3D8290-A97A-524D-866E-D2FE8BD4CF94}" srcOrd="1" destOrd="0" presId="urn:microsoft.com/office/officeart/2008/layout/IncreasingCircleProcess"/>
    <dgm:cxn modelId="{C9BB1AB9-1CB7-A344-A7C9-3D5F2766AEE3}" type="presParOf" srcId="{5B95FEFE-E87C-384A-8DC0-641A7B79E713}" destId="{4ACBEBE0-1142-4B46-9588-2FDDC29D6C87}" srcOrd="2" destOrd="0" presId="urn:microsoft.com/office/officeart/2008/layout/IncreasingCircleProcess"/>
    <dgm:cxn modelId="{3B31D86C-250E-324D-AD46-0AFB7DBD8D4B}" type="presParOf" srcId="{5B95FEFE-E87C-384A-8DC0-641A7B79E713}" destId="{3432AD31-22B3-554B-BE36-7F92D0BC5C8B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95739-4A17-194C-ADB8-623B815B09DC}">
      <dsp:nvSpPr>
        <dsp:cNvPr id="0" name=""/>
        <dsp:cNvSpPr/>
      </dsp:nvSpPr>
      <dsp:spPr>
        <a:xfrm>
          <a:off x="1673" y="0"/>
          <a:ext cx="539286" cy="53928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40384-C86C-E144-8DAC-A6EB6DCB03AC}">
      <dsp:nvSpPr>
        <dsp:cNvPr id="0" name=""/>
        <dsp:cNvSpPr/>
      </dsp:nvSpPr>
      <dsp:spPr>
        <a:xfrm>
          <a:off x="55601" y="53928"/>
          <a:ext cx="431428" cy="431428"/>
        </a:xfrm>
        <a:prstGeom prst="chord">
          <a:avLst>
            <a:gd name="adj1" fmla="val 1168272"/>
            <a:gd name="adj2" fmla="val 96317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D6157-D6C4-8042-B893-E6790CE09B7F}">
      <dsp:nvSpPr>
        <dsp:cNvPr id="0" name=""/>
        <dsp:cNvSpPr/>
      </dsp:nvSpPr>
      <dsp:spPr>
        <a:xfrm>
          <a:off x="653310" y="539286"/>
          <a:ext cx="1595387" cy="22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Favoriser la croissance collaborative</a:t>
          </a:r>
        </a:p>
      </dsp:txBody>
      <dsp:txXfrm>
        <a:off x="653310" y="539286"/>
        <a:ext cx="1595387" cy="2269495"/>
      </dsp:txXfrm>
    </dsp:sp>
    <dsp:sp modelId="{704FD5BC-59B6-6045-AC4C-51D16C49D9D6}">
      <dsp:nvSpPr>
        <dsp:cNvPr id="0" name=""/>
        <dsp:cNvSpPr/>
      </dsp:nvSpPr>
      <dsp:spPr>
        <a:xfrm>
          <a:off x="653310" y="0"/>
          <a:ext cx="1595387" cy="53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Développer</a:t>
          </a:r>
        </a:p>
      </dsp:txBody>
      <dsp:txXfrm>
        <a:off x="653310" y="0"/>
        <a:ext cx="1595387" cy="539286"/>
      </dsp:txXfrm>
    </dsp:sp>
    <dsp:sp modelId="{318F8226-9726-D64E-96BC-2B920130013F}">
      <dsp:nvSpPr>
        <dsp:cNvPr id="0" name=""/>
        <dsp:cNvSpPr/>
      </dsp:nvSpPr>
      <dsp:spPr>
        <a:xfrm>
          <a:off x="2361049" y="0"/>
          <a:ext cx="539286" cy="53928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7C0E-07C9-6B43-92B3-CCD79617CC4B}">
      <dsp:nvSpPr>
        <dsp:cNvPr id="0" name=""/>
        <dsp:cNvSpPr/>
      </dsp:nvSpPr>
      <dsp:spPr>
        <a:xfrm>
          <a:off x="2414978" y="53928"/>
          <a:ext cx="431428" cy="43142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0E3A6-460D-6D4E-9959-A4FE79EAC8F3}">
      <dsp:nvSpPr>
        <dsp:cNvPr id="0" name=""/>
        <dsp:cNvSpPr/>
      </dsp:nvSpPr>
      <dsp:spPr>
        <a:xfrm>
          <a:off x="3012687" y="539286"/>
          <a:ext cx="1595387" cy="22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Garantir une expérience personnalisée et axée sur l’utilisateur</a:t>
          </a:r>
        </a:p>
      </dsp:txBody>
      <dsp:txXfrm>
        <a:off x="3012687" y="539286"/>
        <a:ext cx="1595387" cy="2269495"/>
      </dsp:txXfrm>
    </dsp:sp>
    <dsp:sp modelId="{CDCE5C69-3A69-064C-AFCB-CB3C76F3AD23}">
      <dsp:nvSpPr>
        <dsp:cNvPr id="0" name=""/>
        <dsp:cNvSpPr/>
      </dsp:nvSpPr>
      <dsp:spPr>
        <a:xfrm>
          <a:off x="3012687" y="0"/>
          <a:ext cx="1595387" cy="53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Améliorer</a:t>
          </a:r>
          <a:endParaRPr lang="fr-FR" sz="1800" b="1" kern="1200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3012687" y="0"/>
        <a:ext cx="1595387" cy="539286"/>
      </dsp:txXfrm>
    </dsp:sp>
    <dsp:sp modelId="{8B3081EC-233E-7240-A24C-2DFFD1FABC20}">
      <dsp:nvSpPr>
        <dsp:cNvPr id="0" name=""/>
        <dsp:cNvSpPr/>
      </dsp:nvSpPr>
      <dsp:spPr>
        <a:xfrm>
          <a:off x="4720426" y="0"/>
          <a:ext cx="539286" cy="53928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D8290-A97A-524D-866E-D2FE8BD4CF94}">
      <dsp:nvSpPr>
        <dsp:cNvPr id="0" name=""/>
        <dsp:cNvSpPr/>
      </dsp:nvSpPr>
      <dsp:spPr>
        <a:xfrm>
          <a:off x="4774355" y="53928"/>
          <a:ext cx="431428" cy="43142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BEBE0-1142-4B46-9588-2FDDC29D6C87}">
      <dsp:nvSpPr>
        <dsp:cNvPr id="0" name=""/>
        <dsp:cNvSpPr/>
      </dsp:nvSpPr>
      <dsp:spPr>
        <a:xfrm>
          <a:off x="5372063" y="539286"/>
          <a:ext cx="1595387" cy="22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Tirer parti des marchés mondiaux émergents</a:t>
          </a:r>
        </a:p>
      </dsp:txBody>
      <dsp:txXfrm>
        <a:off x="5372063" y="539286"/>
        <a:ext cx="1595387" cy="2269495"/>
      </dsp:txXfrm>
    </dsp:sp>
    <dsp:sp modelId="{3432AD31-22B3-554B-BE36-7F92D0BC5C8B}">
      <dsp:nvSpPr>
        <dsp:cNvPr id="0" name=""/>
        <dsp:cNvSpPr/>
      </dsp:nvSpPr>
      <dsp:spPr>
        <a:xfrm>
          <a:off x="5372063" y="0"/>
          <a:ext cx="1595387" cy="53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Explorer</a:t>
          </a:r>
          <a:endParaRPr lang="fr-FR" sz="1800" b="1" kern="1200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5372063" y="0"/>
        <a:ext cx="1595387" cy="539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63D8686-C1FD-1319-FDB6-CEBC01DA3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769D44-E857-9941-FF9E-1EF1DF1976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0B5EA4C-4271-4181-9333-9C0297886D70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E5874B-5C3B-BC5C-236A-486D10C6DA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32740F-6F7D-F4F0-53BD-7BB585DCD7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948B5327-8DC1-4295-905D-FC97B0D39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67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FF8B987B-6643-43AA-9B56-509B80CCD0F3}" type="datetimeFigureOut">
              <a:rPr lang="fr-FR" smtClean="0"/>
              <a:t>12/08/2024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C0D42F3-CDD5-4B19-B3DB-7C5223465A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36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47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40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49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52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5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390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2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0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63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4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5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83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34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12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6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72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97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C0D42F3-CDD5-4B19-B3DB-7C5223465AF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13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 4">
            <a:extLst>
              <a:ext uri="{FF2B5EF4-FFF2-40B4-BE49-F238E27FC236}">
                <a16:creationId xmlns:a16="http://schemas.microsoft.com/office/drawing/2014/main" id="{A87D9900-95AD-EC4F-B7E1-959F05210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>
            <a:fillRect/>
          </a:stretch>
        </p:blipFill>
        <p:spPr>
          <a:xfrm>
            <a:off x="999081" y="2"/>
            <a:ext cx="4389120" cy="2194559"/>
          </a:xfrm>
          <a:custGeom>
            <a:avLst/>
            <a:gdLst>
              <a:gd name="connsiteX0" fmla="*/ 0 w 4389120"/>
              <a:gd name="connsiteY0" fmla="*/ 0 h 2194559"/>
              <a:gd name="connsiteX1" fmla="*/ 4389120 w 4389120"/>
              <a:gd name="connsiteY1" fmla="*/ 0 h 2194559"/>
              <a:gd name="connsiteX2" fmla="*/ 4389120 w 4389120"/>
              <a:gd name="connsiteY2" fmla="*/ 2194559 h 2194559"/>
              <a:gd name="connsiteX3" fmla="*/ 0 w 4389120"/>
              <a:gd name="connsiteY3" fmla="*/ 2194559 h 219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0" h="2194559">
                <a:moveTo>
                  <a:pt x="0" y="0"/>
                </a:moveTo>
                <a:lnTo>
                  <a:pt x="4389120" y="0"/>
                </a:lnTo>
                <a:lnTo>
                  <a:pt x="4389120" y="2194559"/>
                </a:lnTo>
                <a:lnTo>
                  <a:pt x="0" y="2194559"/>
                </a:lnTo>
                <a:close/>
              </a:path>
            </a:pathLst>
          </a:cu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600C6AD-400C-F5F8-0A07-09147BFB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924"/>
          <a:stretch>
            <a:fillRect/>
          </a:stretch>
        </p:blipFill>
        <p:spPr>
          <a:xfrm>
            <a:off x="0" y="191268"/>
            <a:ext cx="2916372" cy="4389120"/>
          </a:xfrm>
          <a:custGeom>
            <a:avLst/>
            <a:gdLst>
              <a:gd name="connsiteX0" fmla="*/ 0 w 2916372"/>
              <a:gd name="connsiteY0" fmla="*/ 0 h 4389120"/>
              <a:gd name="connsiteX1" fmla="*/ 2916372 w 2916372"/>
              <a:gd name="connsiteY1" fmla="*/ 0 h 4389120"/>
              <a:gd name="connsiteX2" fmla="*/ 2916372 w 2916372"/>
              <a:gd name="connsiteY2" fmla="*/ 4389120 h 4389120"/>
              <a:gd name="connsiteX3" fmla="*/ 0 w 2916372"/>
              <a:gd name="connsiteY3" fmla="*/ 438912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372" h="4389120">
                <a:moveTo>
                  <a:pt x="0" y="0"/>
                </a:moveTo>
                <a:lnTo>
                  <a:pt x="2916372" y="0"/>
                </a:lnTo>
                <a:lnTo>
                  <a:pt x="2916372" y="4389120"/>
                </a:lnTo>
                <a:lnTo>
                  <a:pt x="0" y="4389120"/>
                </a:lnTo>
                <a:close/>
              </a:path>
            </a:pathLst>
          </a:custGeom>
        </p:spPr>
      </p:pic>
      <p:pic>
        <p:nvPicPr>
          <p:cNvPr id="7" name="Graphisme 6">
            <a:extLst>
              <a:ext uri="{FF2B5EF4-FFF2-40B4-BE49-F238E27FC236}">
                <a16:creationId xmlns:a16="http://schemas.microsoft.com/office/drawing/2014/main" id="{3301EBB8-0583-30D5-D5C9-6064F992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529" b="23302"/>
          <a:stretch>
            <a:fillRect/>
          </a:stretch>
        </p:blipFill>
        <p:spPr>
          <a:xfrm>
            <a:off x="0" y="3632200"/>
            <a:ext cx="3839210" cy="3261166"/>
          </a:xfrm>
          <a:custGeom>
            <a:avLst/>
            <a:gdLst>
              <a:gd name="connsiteX0" fmla="*/ 0 w 3839210"/>
              <a:gd name="connsiteY0" fmla="*/ 0 h 3261166"/>
              <a:gd name="connsiteX1" fmla="*/ 3839210 w 3839210"/>
              <a:gd name="connsiteY1" fmla="*/ 0 h 3261166"/>
              <a:gd name="connsiteX2" fmla="*/ 3839210 w 3839210"/>
              <a:gd name="connsiteY2" fmla="*/ 3261166 h 3261166"/>
              <a:gd name="connsiteX3" fmla="*/ 0 w 3839210"/>
              <a:gd name="connsiteY3" fmla="*/ 3261166 h 32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210" h="3261166">
                <a:moveTo>
                  <a:pt x="0" y="0"/>
                </a:moveTo>
                <a:lnTo>
                  <a:pt x="3839210" y="0"/>
                </a:lnTo>
                <a:lnTo>
                  <a:pt x="3839210" y="3261166"/>
                </a:lnTo>
                <a:lnTo>
                  <a:pt x="0" y="3261166"/>
                </a:lnTo>
                <a:close/>
              </a:path>
            </a:pathLst>
          </a:custGeom>
        </p:spPr>
      </p:pic>
      <p:pic>
        <p:nvPicPr>
          <p:cNvPr id="9" name="Graphisme 8">
            <a:extLst>
              <a:ext uri="{FF2B5EF4-FFF2-40B4-BE49-F238E27FC236}">
                <a16:creationId xmlns:a16="http://schemas.microsoft.com/office/drawing/2014/main" id="{4E425898-E19E-D66B-9FE6-55FE52BA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5783E0-630B-D6BD-1914-F6A39C5730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0801" y="1140460"/>
            <a:ext cx="8001256" cy="5166360"/>
          </a:xfrm>
        </p:spPr>
        <p:txBody>
          <a:bodyPr rtlCol="0" anchor="ctr"/>
          <a:lstStyle>
            <a:lvl1pPr>
              <a:lnSpc>
                <a:spcPct val="75000"/>
              </a:lnSpc>
              <a:spcBef>
                <a:spcPts val="600"/>
              </a:spcBef>
              <a:spcAft>
                <a:spcPts val="1200"/>
              </a:spcAft>
              <a:defRPr lang="fr-FR" sz="720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8109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+ Tableau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94358" y="2417765"/>
            <a:ext cx="6680202" cy="3967795"/>
          </a:xfrm>
        </p:spPr>
        <p:txBody>
          <a:bodyPr lIns="45720" rtlCol="0">
            <a:normAutofit/>
          </a:bodyPr>
          <a:lstStyle>
            <a:lvl1pPr marL="347472" indent="-347472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1pPr>
            <a:lvl2pPr marL="740664" indent="-283464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3pPr>
            <a:lvl4pPr marL="17145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au tableau 6">
            <a:extLst>
              <a:ext uri="{FF2B5EF4-FFF2-40B4-BE49-F238E27FC236}">
                <a16:creationId xmlns:a16="http://schemas.microsoft.com/office/drawing/2014/main" id="{8B30A748-E024-5BE9-6F18-C8904170762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823200" y="2417763"/>
            <a:ext cx="3838248" cy="396779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 tableau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au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au tableau 6">
            <a:extLst>
              <a:ext uri="{FF2B5EF4-FFF2-40B4-BE49-F238E27FC236}">
                <a16:creationId xmlns:a16="http://schemas.microsoft.com/office/drawing/2014/main" id="{8B30A748-E024-5BE9-6F18-C8904170762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66724" y="2417763"/>
            <a:ext cx="11094724" cy="3967794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8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 2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1487" y="2392441"/>
            <a:ext cx="6977073" cy="3967795"/>
          </a:xfrm>
        </p:spPr>
        <p:txBody>
          <a:bodyPr rtlCol="0">
            <a:normAutofit/>
          </a:bodyPr>
          <a:lstStyle>
            <a:lvl1pPr marL="347472" indent="-347472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800" b="0"/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600" b="0"/>
            </a:lvl3pPr>
            <a:lvl4pPr marL="17145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400" b="0"/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2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05773" y="2392440"/>
            <a:ext cx="3655675" cy="3967795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lang="fr-FR" sz="2000" b="0"/>
            </a:lvl1pPr>
            <a:lvl2pPr marL="347472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2pPr>
            <a:lvl3pPr marL="713232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3pPr>
            <a:lvl4pPr marL="1078992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4pPr>
            <a:lvl5pPr marL="1837944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rmetur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619982B1-35C2-DE4A-CC6C-C7EF3864F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11330D7F-AB80-0985-7B65-80D66CC84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1653" b="49194"/>
          <a:stretch>
            <a:fillRect/>
          </a:stretch>
        </p:blipFill>
        <p:spPr>
          <a:xfrm>
            <a:off x="10095411" y="4663440"/>
            <a:ext cx="2121988" cy="2229926"/>
          </a:xfrm>
          <a:custGeom>
            <a:avLst/>
            <a:gdLst>
              <a:gd name="connsiteX0" fmla="*/ 0 w 2121988"/>
              <a:gd name="connsiteY0" fmla="*/ 0 h 2229926"/>
              <a:gd name="connsiteX1" fmla="*/ 2121988 w 2121988"/>
              <a:gd name="connsiteY1" fmla="*/ 0 h 2229926"/>
              <a:gd name="connsiteX2" fmla="*/ 2121988 w 2121988"/>
              <a:gd name="connsiteY2" fmla="*/ 2229926 h 2229926"/>
              <a:gd name="connsiteX3" fmla="*/ 0 w 2121988"/>
              <a:gd name="connsiteY3" fmla="*/ 2229926 h 22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988" h="2229926">
                <a:moveTo>
                  <a:pt x="0" y="0"/>
                </a:moveTo>
                <a:lnTo>
                  <a:pt x="2121988" y="0"/>
                </a:lnTo>
                <a:lnTo>
                  <a:pt x="2121988" y="2229926"/>
                </a:lnTo>
                <a:lnTo>
                  <a:pt x="0" y="2229926"/>
                </a:lnTo>
                <a:close/>
              </a:path>
            </a:pathLst>
          </a:cu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355AA66F-C4B1-E34A-8E6B-F893310B2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0000"/>
          <a:stretch>
            <a:fillRect/>
          </a:stretch>
        </p:blipFill>
        <p:spPr>
          <a:xfrm>
            <a:off x="6228080" y="2"/>
            <a:ext cx="4046220" cy="2194559"/>
          </a:xfrm>
          <a:custGeom>
            <a:avLst/>
            <a:gdLst>
              <a:gd name="connsiteX0" fmla="*/ 0 w 4046220"/>
              <a:gd name="connsiteY0" fmla="*/ 0 h 2194559"/>
              <a:gd name="connsiteX1" fmla="*/ 4046220 w 4046220"/>
              <a:gd name="connsiteY1" fmla="*/ 0 h 2194559"/>
              <a:gd name="connsiteX2" fmla="*/ 4046220 w 4046220"/>
              <a:gd name="connsiteY2" fmla="*/ 2194559 h 2194559"/>
              <a:gd name="connsiteX3" fmla="*/ 0 w 4046220"/>
              <a:gd name="connsiteY3" fmla="*/ 2194559 h 219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220" h="2194559">
                <a:moveTo>
                  <a:pt x="0" y="0"/>
                </a:moveTo>
                <a:lnTo>
                  <a:pt x="4046220" y="0"/>
                </a:lnTo>
                <a:lnTo>
                  <a:pt x="4046220" y="2194559"/>
                </a:lnTo>
                <a:lnTo>
                  <a:pt x="0" y="2194559"/>
                </a:lnTo>
                <a:close/>
              </a:path>
            </a:pathLst>
          </a:custGeom>
        </p:spPr>
      </p:pic>
      <p:pic>
        <p:nvPicPr>
          <p:cNvPr id="5" name="Graphique 4">
            <a:extLst>
              <a:ext uri="{FF2B5EF4-FFF2-40B4-BE49-F238E27FC236}">
                <a16:creationId xmlns:a16="http://schemas.microsoft.com/office/drawing/2014/main" id="{55700ADD-BC9D-410F-D6AC-1D0E4F104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30164"/>
          <a:stretch>
            <a:fillRect/>
          </a:stretch>
        </p:blipFill>
        <p:spPr>
          <a:xfrm>
            <a:off x="0" y="3923964"/>
            <a:ext cx="2194560" cy="2969402"/>
          </a:xfrm>
          <a:custGeom>
            <a:avLst/>
            <a:gdLst>
              <a:gd name="connsiteX0" fmla="*/ 0 w 2194560"/>
              <a:gd name="connsiteY0" fmla="*/ 0 h 2969402"/>
              <a:gd name="connsiteX1" fmla="*/ 2194560 w 2194560"/>
              <a:gd name="connsiteY1" fmla="*/ 0 h 2969402"/>
              <a:gd name="connsiteX2" fmla="*/ 2194560 w 2194560"/>
              <a:gd name="connsiteY2" fmla="*/ 2969402 h 2969402"/>
              <a:gd name="connsiteX3" fmla="*/ 0 w 2194560"/>
              <a:gd name="connsiteY3" fmla="*/ 2969402 h 296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2969402">
                <a:moveTo>
                  <a:pt x="0" y="0"/>
                </a:moveTo>
                <a:lnTo>
                  <a:pt x="2194560" y="0"/>
                </a:lnTo>
                <a:lnTo>
                  <a:pt x="2194560" y="2969402"/>
                </a:lnTo>
                <a:lnTo>
                  <a:pt x="0" y="2969402"/>
                </a:lnTo>
                <a:close/>
              </a:path>
            </a:pathLst>
          </a:cu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F9091067-F6AB-B1C8-2F06-423B82E6E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7" y="1049447"/>
            <a:ext cx="5910270" cy="5094386"/>
          </a:xfrm>
        </p:spPr>
        <p:txBody>
          <a:bodyPr rIns="0" rtlCol="0" anchor="ctr"/>
          <a:lstStyle>
            <a:lvl1pPr>
              <a:defRPr lang="fr-FR" sz="7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D4F7BB3-A204-D529-DD36-39D4311F35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55077" y="1049447"/>
            <a:ext cx="4922837" cy="5094386"/>
          </a:xfr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fr-FR" sz="2800" b="0"/>
            </a:lvl1pPr>
            <a:lvl2pPr>
              <a:lnSpc>
                <a:spcPct val="100000"/>
              </a:lnSpc>
              <a:spcBef>
                <a:spcPts val="1000"/>
              </a:spcBef>
              <a:defRPr lang="fr-FR" sz="2400" b="0"/>
            </a:lvl2pPr>
            <a:lvl3pPr>
              <a:lnSpc>
                <a:spcPct val="100000"/>
              </a:lnSpc>
              <a:spcBef>
                <a:spcPts val="1000"/>
              </a:spcBef>
              <a:defRPr lang="fr-FR" sz="2000" b="0"/>
            </a:lvl3pPr>
            <a:lvl4pPr>
              <a:lnSpc>
                <a:spcPct val="100000"/>
              </a:lnSpc>
              <a:spcBef>
                <a:spcPts val="1000"/>
              </a:spcBef>
              <a:defRPr lang="fr-FR" sz="1800" b="0"/>
            </a:lvl4pPr>
            <a:lvl5pPr>
              <a:lnSpc>
                <a:spcPct val="100000"/>
              </a:lnSpc>
              <a:spcBef>
                <a:spcPts val="1000"/>
              </a:spcBef>
              <a:defRPr lang="fr-FR" sz="16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843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gramm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5011113" cy="5048974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70317" y="1091885"/>
            <a:ext cx="5130734" cy="5048973"/>
          </a:xfrm>
        </p:spPr>
        <p:txBody>
          <a:bodyPr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lang="fr-FR" sz="2800" b="0"/>
            </a:lvl1pPr>
            <a:lvl2pPr marL="8001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lang="fr-FR" sz="2400" b="0"/>
            </a:lvl2pPr>
            <a:lvl3pPr marL="12573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lang="fr-FR" sz="2000" b="0"/>
            </a:lvl3pPr>
            <a:lvl4pPr marL="17145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lang="fr-FR" sz="1800" b="0"/>
            </a:lvl4pPr>
            <a:lvl5pPr marL="2057400" indent="-2286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lang="fr-FR" sz="16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7472374" cy="1913892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6723" y="3152220"/>
            <a:ext cx="6977077" cy="3264017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lang="fr-FR" sz="2800" b="0"/>
            </a:lvl1pPr>
            <a:lvl2pPr marL="4572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lang="fr-FR" sz="2400" b="0"/>
            </a:lvl2pPr>
            <a:lvl3pPr marL="9144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lang="fr-FR" sz="2000" b="0"/>
            </a:lvl3pPr>
            <a:lvl4pPr marL="13716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lang="fr-FR" sz="1800" b="0"/>
            </a:lvl4pPr>
            <a:lvl5pPr marL="18288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lang="fr-FR" sz="16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7CD50F62-7F43-2FBB-55E3-23F6293970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39100" y="1096963"/>
            <a:ext cx="4152900" cy="5761037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43464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section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 8">
            <a:extLst>
              <a:ext uri="{FF2B5EF4-FFF2-40B4-BE49-F238E27FC236}">
                <a16:creationId xmlns:a16="http://schemas.microsoft.com/office/drawing/2014/main" id="{318A9A4E-F149-44F8-9FAE-8ABA2BD2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>
            <a:fillRect/>
          </a:stretch>
        </p:blipFill>
        <p:spPr>
          <a:xfrm flipV="1">
            <a:off x="1881504" y="4663441"/>
            <a:ext cx="4389120" cy="2194559"/>
          </a:xfrm>
          <a:custGeom>
            <a:avLst/>
            <a:gdLst>
              <a:gd name="connsiteX0" fmla="*/ 0 w 4389120"/>
              <a:gd name="connsiteY0" fmla="*/ 0 h 2194559"/>
              <a:gd name="connsiteX1" fmla="*/ 4389120 w 4389120"/>
              <a:gd name="connsiteY1" fmla="*/ 0 h 2194559"/>
              <a:gd name="connsiteX2" fmla="*/ 4389120 w 4389120"/>
              <a:gd name="connsiteY2" fmla="*/ 2194559 h 2194559"/>
              <a:gd name="connsiteX3" fmla="*/ 0 w 4389120"/>
              <a:gd name="connsiteY3" fmla="*/ 2194559 h 219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0" h="2194559">
                <a:moveTo>
                  <a:pt x="0" y="0"/>
                </a:moveTo>
                <a:lnTo>
                  <a:pt x="4389120" y="0"/>
                </a:lnTo>
                <a:lnTo>
                  <a:pt x="4389120" y="2194559"/>
                </a:lnTo>
                <a:lnTo>
                  <a:pt x="0" y="2194559"/>
                </a:lnTo>
                <a:close/>
              </a:path>
            </a:pathLst>
          </a:custGeom>
        </p:spPr>
      </p:pic>
      <p:pic>
        <p:nvPicPr>
          <p:cNvPr id="10" name="Graphisme 9">
            <a:extLst>
              <a:ext uri="{FF2B5EF4-FFF2-40B4-BE49-F238E27FC236}">
                <a16:creationId xmlns:a16="http://schemas.microsoft.com/office/drawing/2014/main" id="{444170C3-9FB6-324B-DD88-972B181F5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956" r="-1"/>
          <a:stretch/>
        </p:blipFill>
        <p:spPr>
          <a:xfrm flipH="1">
            <a:off x="10185174" y="1234440"/>
            <a:ext cx="2024907" cy="4389120"/>
          </a:xfrm>
          <a:custGeom>
            <a:avLst/>
            <a:gdLst>
              <a:gd name="connsiteX0" fmla="*/ 0 w 2916372"/>
              <a:gd name="connsiteY0" fmla="*/ 0 h 4389120"/>
              <a:gd name="connsiteX1" fmla="*/ 2916372 w 2916372"/>
              <a:gd name="connsiteY1" fmla="*/ 0 h 4389120"/>
              <a:gd name="connsiteX2" fmla="*/ 2916372 w 2916372"/>
              <a:gd name="connsiteY2" fmla="*/ 4389120 h 4389120"/>
              <a:gd name="connsiteX3" fmla="*/ 0 w 2916372"/>
              <a:gd name="connsiteY3" fmla="*/ 438912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372" h="4389120">
                <a:moveTo>
                  <a:pt x="0" y="0"/>
                </a:moveTo>
                <a:lnTo>
                  <a:pt x="2916372" y="0"/>
                </a:lnTo>
                <a:lnTo>
                  <a:pt x="2916372" y="4389120"/>
                </a:lnTo>
                <a:lnTo>
                  <a:pt x="0" y="4389120"/>
                </a:lnTo>
                <a:close/>
              </a:path>
            </a:pathLst>
          </a:cu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91091CD0-1D83-5BBE-A26C-2D7EAF858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529" t="-1" b="51667"/>
          <a:stretch/>
        </p:blipFill>
        <p:spPr>
          <a:xfrm flipV="1">
            <a:off x="0" y="-1"/>
            <a:ext cx="3839210" cy="2055127"/>
          </a:xfrm>
          <a:custGeom>
            <a:avLst/>
            <a:gdLst>
              <a:gd name="connsiteX0" fmla="*/ 0 w 3839210"/>
              <a:gd name="connsiteY0" fmla="*/ 0 h 3261166"/>
              <a:gd name="connsiteX1" fmla="*/ 3839210 w 3839210"/>
              <a:gd name="connsiteY1" fmla="*/ 0 h 3261166"/>
              <a:gd name="connsiteX2" fmla="*/ 3839210 w 3839210"/>
              <a:gd name="connsiteY2" fmla="*/ 3261166 h 3261166"/>
              <a:gd name="connsiteX3" fmla="*/ 0 w 3839210"/>
              <a:gd name="connsiteY3" fmla="*/ 3261166 h 32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210" h="3261166">
                <a:moveTo>
                  <a:pt x="0" y="0"/>
                </a:moveTo>
                <a:lnTo>
                  <a:pt x="3839210" y="0"/>
                </a:lnTo>
                <a:lnTo>
                  <a:pt x="3839210" y="3261166"/>
                </a:lnTo>
                <a:lnTo>
                  <a:pt x="0" y="3261166"/>
                </a:lnTo>
                <a:close/>
              </a:path>
            </a:pathLst>
          </a:cu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5" y="1097237"/>
            <a:ext cx="11076631" cy="2885630"/>
          </a:xfrm>
        </p:spPr>
        <p:txBody>
          <a:bodyPr lIns="0" rIns="0" rtlCol="0"/>
          <a:lstStyle>
            <a:lvl1pPr>
              <a:defRPr lang="fr-FR" sz="72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05300" y="4059067"/>
            <a:ext cx="7338056" cy="269225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lang="fr-FR" sz="2800" b="0"/>
            </a:lvl1pPr>
            <a:lvl2pPr marL="4572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lang="fr-FR" sz="2400" b="0"/>
            </a:lvl2pPr>
            <a:lvl3pPr marL="9144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lang="fr-FR" sz="2000" b="0"/>
            </a:lvl3pPr>
            <a:lvl4pPr marL="13716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lang="fr-FR" sz="1800" b="0"/>
            </a:lvl4pPr>
            <a:lvl5pPr marL="18288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lang="fr-FR" sz="16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+ Contenu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5011113" cy="5048974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70316" y="1091885"/>
            <a:ext cx="5273043" cy="5056747"/>
          </a:xfrm>
        </p:spPr>
        <p:txBody>
          <a:bodyPr rtlCol="0">
            <a:normAutofit/>
          </a:bodyPr>
          <a:lstStyle>
            <a:lvl1pPr marL="347472" indent="-34747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800" b="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400" b="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3pPr>
            <a:lvl4pPr marL="17145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800" b="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6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631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 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65" y="3870960"/>
            <a:ext cx="11533835" cy="2941320"/>
          </a:xfrm>
        </p:spPr>
        <p:txBody>
          <a:bodyPr lIns="0" tIns="0" rIns="0" bIns="0" rtlCol="0" anchor="ctr"/>
          <a:lstStyle>
            <a:lvl1pPr>
              <a:lnSpc>
                <a:spcPct val="75000"/>
              </a:lnSpc>
              <a:spcBef>
                <a:spcPts val="1000"/>
              </a:spcBef>
              <a:spcAft>
                <a:spcPts val="600"/>
              </a:spcAft>
              <a:defRPr lang="fr-FR" sz="7200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7C506222-0BCA-9701-399C-0CF92FA231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112500" cy="3771900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9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Contenu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1F0DABCC-5F7F-4B44-B780-46F5D46079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33638"/>
            <a:ext cx="5821363" cy="3967162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57926" y="2433005"/>
            <a:ext cx="5303523" cy="3967795"/>
          </a:xfrm>
        </p:spPr>
        <p:txBody>
          <a:bodyPr rtlCol="0">
            <a:normAutofit/>
          </a:bodyPr>
          <a:lstStyle>
            <a:lvl1pPr marL="347472" indent="-34747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800" b="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600" b="0"/>
            </a:lvl3pPr>
            <a:lvl4pPr marL="17145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400" b="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2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6726" y="2392441"/>
            <a:ext cx="5303523" cy="3967795"/>
          </a:xfrm>
        </p:spPr>
        <p:txBody>
          <a:bodyPr rtlCol="0">
            <a:normAutofit/>
          </a:bodyPr>
          <a:lstStyle>
            <a:lvl1pPr marL="347472" indent="-347472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1pPr>
            <a:lvl2pPr marL="8001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800" b="0"/>
            </a:lvl2pPr>
            <a:lvl3pPr marL="12573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600" b="0"/>
            </a:lvl3pPr>
            <a:lvl4pPr marL="17145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400" b="0"/>
            </a:lvl4pPr>
            <a:lvl5pPr marL="2114550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2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67472" y="2392441"/>
            <a:ext cx="5303523" cy="3967795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lang="fr-FR" sz="2000" b="0"/>
            </a:lvl1pPr>
            <a:lvl2pPr marL="34747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2pPr>
            <a:lvl3pPr marL="71323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3pPr>
            <a:lvl4pPr marL="107899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4pPr>
            <a:lvl5pPr marL="1837944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 1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 rtlCol="0"/>
          <a:lstStyle>
            <a:lvl1pPr>
              <a:defRPr lang="fr-FR" sz="4400" spc="-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1487" y="2392441"/>
            <a:ext cx="3456633" cy="3967795"/>
          </a:xfrm>
        </p:spPr>
        <p:txBody>
          <a:bodyPr rtlCol="0">
            <a:normAutofit/>
          </a:bodyPr>
          <a:lstStyle>
            <a:lvl1pPr marL="347472" indent="-347472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800" b="0"/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600" b="0"/>
            </a:lvl3pPr>
            <a:lvl4pPr marL="17145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400" b="0"/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12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01538" y="2392441"/>
            <a:ext cx="6969458" cy="3967795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lang="fr-FR" sz="2000" b="0"/>
            </a:lvl1pPr>
            <a:lvl2pPr marL="34747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2pPr>
            <a:lvl3pPr marL="71323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3pPr>
            <a:lvl4pPr marL="107899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4pPr>
            <a:lvl5pPr marL="1837944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fr-FR" sz="2000" b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4806" y="1432518"/>
            <a:ext cx="7958331" cy="2237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11808" y="3696004"/>
            <a:ext cx="7796540" cy="23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D88E8CDA-4B53-1285-4909-D3A5FB6B3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3671" y="459077"/>
            <a:ext cx="2267211" cy="480363"/>
          </a:xfrm>
          <a:prstGeom prst="rect">
            <a:avLst/>
          </a:prstGeom>
        </p:spPr>
        <p:txBody>
          <a:bodyPr vert="horz" lIns="0" tIns="0" rIns="91440" bIns="18288" rtlCol="0" anchor="ctr"/>
          <a:lstStyle>
            <a:lvl1pPr algn="l">
              <a:defRPr lang="fr-FR" sz="1200" b="1" i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00A2341-0273-5256-69F5-7D63AFB9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9025" y="459081"/>
            <a:ext cx="789138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fr-FR" sz="4000" b="1" i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</a:lstStyle>
          <a:p>
            <a:pPr rtl="0"/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7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8000" b="1" i="0" kern="1200" cap="none" spc="-300">
          <a:solidFill>
            <a:schemeClr val="bg1"/>
          </a:solidFill>
          <a:effectLst/>
          <a:latin typeface="+mj-lt"/>
          <a:ea typeface="+mj-ea"/>
          <a:cs typeface="Kalinga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lang="fr-FR" sz="20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lang="fr-FR" sz="18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lang="fr-FR" sz="16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lang="fr-FR" sz="14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lang="fr-FR" sz="12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lang="fr-FR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lang="fr-FR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lang="fr-FR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lang="fr-FR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fif"/><Relationship Id="rId4" Type="http://schemas.openxmlformats.org/officeDocument/2006/relationships/image" Target="../media/image29.jf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BBDD8-0A72-E913-2448-3BA8443C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22" y="1006896"/>
            <a:ext cx="9082356" cy="51663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DWWM</a:t>
            </a:r>
          </a:p>
        </p:txBody>
      </p:sp>
    </p:spTree>
    <p:extLst>
      <p:ext uri="{BB962C8B-B14F-4D97-AF65-F5344CB8AC3E}">
        <p14:creationId xmlns:p14="http://schemas.microsoft.com/office/powerpoint/2010/main" val="181794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809" y="478469"/>
            <a:ext cx="4485040" cy="762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Outils utilisés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3040" y="2540051"/>
            <a:ext cx="3379769" cy="368608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9D789F-A997-224D-7678-A754F884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4" y="2540051"/>
            <a:ext cx="2857500" cy="1600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C63E82-392C-C340-DB87-6D77B2A0C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FDA08AD-69D7-9242-6070-667016954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642" y="2357437"/>
            <a:ext cx="1971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1D742-FC41-BDB8-8B52-CAD9B58C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25FF7-F6E6-83F3-110A-D1C1CC02A9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89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4DBB48-AF5E-026A-949B-C357D48C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5011113" cy="504897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Cahier des charges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FC455B-1010-EB0E-D061-D2BD100E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F8FE5E3-3C37-61C3-5736-CE540189A7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70316" y="1091885"/>
            <a:ext cx="5273043" cy="505674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Productivité accrue</a:t>
            </a:r>
          </a:p>
          <a:p>
            <a:pPr rtl="0"/>
            <a:r>
              <a:rPr lang="fr-FR" dirty="0"/>
              <a:t>Intégration transparente</a:t>
            </a:r>
          </a:p>
          <a:p>
            <a:pPr rtl="0"/>
            <a:r>
              <a:rPr lang="fr-FR" dirty="0"/>
              <a:t>Expérience utilisateur améliorée</a:t>
            </a:r>
          </a:p>
          <a:p>
            <a:pPr rtl="0"/>
            <a:r>
              <a:rPr lang="fr-FR" dirty="0"/>
              <a:t>Extensibilité pour une croissance future</a:t>
            </a:r>
          </a:p>
          <a:p>
            <a:pPr rtl="0"/>
            <a:r>
              <a:rPr lang="fr-FR" dirty="0"/>
              <a:t>Apprentissage convivial</a:t>
            </a:r>
          </a:p>
        </p:txBody>
      </p:sp>
    </p:spTree>
    <p:extLst>
      <p:ext uri="{BB962C8B-B14F-4D97-AF65-F5344CB8AC3E}">
        <p14:creationId xmlns:p14="http://schemas.microsoft.com/office/powerpoint/2010/main" val="289692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5CC0E3D-0797-E09E-C1E6-507D0115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66" y="3870960"/>
            <a:ext cx="7476544" cy="29413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vue d’ensemble du marché</a:t>
            </a:r>
          </a:p>
        </p:txBody>
      </p:sp>
      <p:pic>
        <p:nvPicPr>
          <p:cNvPr id="4" name="Espace réservé d’image 60" descr="Personne tenant une plante">
            <a:extLst>
              <a:ext uri="{FF2B5EF4-FFF2-40B4-BE49-F238E27FC236}">
                <a16:creationId xmlns:a16="http://schemas.microsoft.com/office/drawing/2014/main" id="{F26EC408-F867-99A3-C28A-9E490B3631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4543" b="24543"/>
          <a:stretch/>
        </p:blipFill>
        <p:spPr>
          <a:xfrm>
            <a:off x="0" y="0"/>
            <a:ext cx="11112500" cy="3771900"/>
          </a:xfrm>
        </p:spPr>
      </p:pic>
    </p:spTree>
    <p:extLst>
      <p:ext uri="{BB962C8B-B14F-4D97-AF65-F5344CB8AC3E}">
        <p14:creationId xmlns:p14="http://schemas.microsoft.com/office/powerpoint/2010/main" val="373441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7A39FBE-3DC4-DD64-8DE7-B5E9E4D5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comparaison de marché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A7CC66-6AE4-881A-4115-D7B034F2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14</a:t>
            </a:fld>
            <a:endParaRPr lang="fr-FR" dirty="0"/>
          </a:p>
        </p:txBody>
      </p:sp>
      <p:pic>
        <p:nvPicPr>
          <p:cNvPr id="6" name="Espace réservé d’image 60" descr="Personne et personne regardant un ordinateur">
            <a:extLst>
              <a:ext uri="{FF2B5EF4-FFF2-40B4-BE49-F238E27FC236}">
                <a16:creationId xmlns:a16="http://schemas.microsoft.com/office/drawing/2014/main" id="{5138403C-EEE9-47B4-8A54-EE358CC86C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125" r="1125"/>
          <a:stretch/>
        </p:blipFill>
        <p:spPr>
          <a:xfrm>
            <a:off x="0" y="2433638"/>
            <a:ext cx="5821363" cy="3967162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DA900-8D94-9E4E-5CA6-C56AE005D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7926" y="2433005"/>
            <a:ext cx="5303523" cy="396779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Se distingue sur le marché</a:t>
            </a:r>
          </a:p>
          <a:p>
            <a:pPr rtl="0"/>
            <a:r>
              <a:rPr lang="fr-FR" dirty="0"/>
              <a:t>Fonctionnalités innovantes</a:t>
            </a:r>
          </a:p>
          <a:p>
            <a:pPr rtl="0"/>
            <a:r>
              <a:rPr lang="fr-FR" dirty="0"/>
              <a:t>Fournit une solution unique</a:t>
            </a:r>
          </a:p>
          <a:p>
            <a:pPr rtl="0"/>
            <a:r>
              <a:rPr lang="fr-FR" dirty="0"/>
              <a:t>Edge sur les concurrents</a:t>
            </a:r>
          </a:p>
          <a:p>
            <a:pPr rtl="0"/>
            <a:r>
              <a:rPr lang="fr-FR" dirty="0"/>
              <a:t>Conception axée sur l’utilisateur</a:t>
            </a:r>
          </a:p>
          <a:p>
            <a:pPr rtl="0"/>
            <a:r>
              <a:rPr lang="fr-FR" dirty="0"/>
              <a:t>Hiérarchise l’expérience utilisateur</a:t>
            </a:r>
          </a:p>
        </p:txBody>
      </p:sp>
    </p:spTree>
    <p:extLst>
      <p:ext uri="{BB962C8B-B14F-4D97-AF65-F5344CB8AC3E}">
        <p14:creationId xmlns:p14="http://schemas.microsoft.com/office/powerpoint/2010/main" val="349015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F6A38F-2E54-B8C3-32D6-B82FBE55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paysage concurrentiel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D3F4C-B10B-EE9D-B346-6E8645698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1DCEFEB-1585-A79E-1596-544DA25FAC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6726" y="2392441"/>
            <a:ext cx="5303523" cy="396779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Forte présence sur le marché</a:t>
            </a:r>
          </a:p>
          <a:p>
            <a:pPr rtl="0"/>
            <a:r>
              <a:rPr lang="fr-FR" dirty="0"/>
              <a:t>Positionné en tant que leader du marché</a:t>
            </a:r>
          </a:p>
          <a:p>
            <a:pPr rtl="0"/>
            <a:r>
              <a:rPr lang="fr-FR" dirty="0"/>
              <a:t>Tirer parti d’une infrastructure robuste</a:t>
            </a:r>
          </a:p>
          <a:p>
            <a:pPr rtl="0"/>
            <a:r>
              <a:rPr lang="fr-FR" dirty="0"/>
              <a:t>Équipe dédiée d’experts</a:t>
            </a:r>
          </a:p>
          <a:p>
            <a:pPr rtl="0"/>
            <a:r>
              <a:rPr lang="fr-FR" dirty="0"/>
              <a:t>Meilleures performances que les concurrents</a:t>
            </a:r>
          </a:p>
          <a:p>
            <a:pPr rtl="0"/>
            <a:r>
              <a:rPr lang="fr-FR" dirty="0"/>
              <a:t>Bonne reconnaissance du nom de la marque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2F355-2DA5-0DAD-E171-DA8479B652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67472" y="2392441"/>
            <a:ext cx="5303523" cy="396779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Besoin :</a:t>
            </a:r>
          </a:p>
          <a:p>
            <a:pPr lvl="1" rtl="0"/>
            <a:r>
              <a:rPr lang="fr-FR" dirty="0"/>
              <a:t>Plus d’agilité et d’adaptabilité</a:t>
            </a:r>
          </a:p>
          <a:p>
            <a:pPr lvl="1" rtl="0"/>
            <a:r>
              <a:rPr lang="fr-FR" dirty="0"/>
              <a:t>Un avantage concurrentiel plus fort</a:t>
            </a:r>
          </a:p>
          <a:p>
            <a:pPr lvl="1" rtl="0"/>
            <a:r>
              <a:rPr lang="fr-FR" dirty="0"/>
              <a:t>Capacité à s’adapter rapidement</a:t>
            </a:r>
          </a:p>
          <a:p>
            <a:pPr lvl="1" rtl="0"/>
            <a:r>
              <a:rPr lang="fr-FR" dirty="0"/>
              <a:t>Gardez une longueur d’avance</a:t>
            </a:r>
          </a:p>
          <a:p>
            <a:pPr lvl="1" rtl="0"/>
            <a:r>
              <a:rPr lang="fr-FR" dirty="0"/>
              <a:t>Améliorer en permanence les offres</a:t>
            </a:r>
          </a:p>
          <a:p>
            <a:pPr lvl="1" rtl="0"/>
            <a:r>
              <a:rPr lang="fr-FR" dirty="0"/>
              <a:t>Intégrer les commentaires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28426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95F52AC-D1B7-3CAE-FDB8-D58E1348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stratégie de croissance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38E51C-6FA8-41D1-2CB1-6C6F1121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66D0977-676F-26C4-0E60-0FFAF54E8B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1487" y="2392441"/>
            <a:ext cx="3456633" cy="4079797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sz="1900" dirty="0"/>
              <a:t>Développer la portée du marché par le biais de partenariats stratégiques</a:t>
            </a:r>
          </a:p>
          <a:p>
            <a:pPr rtl="0"/>
            <a:r>
              <a:rPr lang="fr-FR" sz="1900" dirty="0"/>
              <a:t>Améliorer les fonctionnalités du produit en fonction des commentaires des utilisateurs</a:t>
            </a:r>
          </a:p>
          <a:p>
            <a:pPr rtl="0"/>
            <a:r>
              <a:rPr lang="fr-FR" sz="1900" dirty="0"/>
              <a:t>Explorer les opportunités de marché international</a:t>
            </a:r>
          </a:p>
        </p:txBody>
      </p:sp>
      <p:graphicFrame>
        <p:nvGraphicFramePr>
          <p:cNvPr id="10" name="Espace réservé du contenu 4" descr="Chronologie">
            <a:extLst>
              <a:ext uri="{FF2B5EF4-FFF2-40B4-BE49-F238E27FC236}">
                <a16:creationId xmlns:a16="http://schemas.microsoft.com/office/drawing/2014/main" id="{F6F3185D-8404-C975-D1CB-2317C27345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79819824"/>
              </p:ext>
            </p:extLst>
          </p:nvPr>
        </p:nvGraphicFramePr>
        <p:xfrm>
          <a:off x="4702175" y="2392363"/>
          <a:ext cx="6969125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12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EA9EAE3-CC40-A890-5642-CE87AC2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traction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0B83C3-C7EF-4E6F-0F98-80C4061F7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4749A-73BD-9428-B01A-287E90D1BC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4358" y="2417765"/>
            <a:ext cx="6680202" cy="4190204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Lancement du produit</a:t>
            </a:r>
          </a:p>
          <a:p>
            <a:pPr lvl="1" rtl="0"/>
            <a:r>
              <a:rPr lang="fr-FR" dirty="0"/>
              <a:t>Introduction réussie de notre produit sur le marché</a:t>
            </a:r>
          </a:p>
          <a:p>
            <a:pPr rtl="0"/>
            <a:r>
              <a:rPr lang="fr-FR" dirty="0"/>
              <a:t>Jalon de 10 000 utilisateurs</a:t>
            </a:r>
          </a:p>
          <a:p>
            <a:pPr lvl="1" rtl="0"/>
            <a:r>
              <a:rPr lang="fr-FR" dirty="0"/>
              <a:t>Base d’utilisateurs importante, indiquant une demande croissante</a:t>
            </a:r>
          </a:p>
          <a:p>
            <a:pPr rtl="0"/>
            <a:r>
              <a:rPr lang="fr-FR" dirty="0"/>
              <a:t>Partenariat stratégique</a:t>
            </a:r>
          </a:p>
          <a:p>
            <a:pPr lvl="1" rtl="0"/>
            <a:r>
              <a:rPr lang="fr-FR" dirty="0"/>
              <a:t>Développement de la présence et des fonctionnalités sur le marché</a:t>
            </a:r>
          </a:p>
        </p:txBody>
      </p:sp>
      <p:graphicFrame>
        <p:nvGraphicFramePr>
          <p:cNvPr id="14" name="Espace réservé du tableau 2">
            <a:extLst>
              <a:ext uri="{FF2B5EF4-FFF2-40B4-BE49-F238E27FC236}">
                <a16:creationId xmlns:a16="http://schemas.microsoft.com/office/drawing/2014/main" id="{84645302-B82E-FEA3-61C4-745E3AD83CE8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016930761"/>
              </p:ext>
            </p:extLst>
          </p:nvPr>
        </p:nvGraphicFramePr>
        <p:xfrm>
          <a:off x="7823200" y="2417763"/>
          <a:ext cx="3820159" cy="3977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70634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Jalon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Trimestre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Lancement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Jalon de 10 000 utilisateurs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Partenariat stratégique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lvl="0" rt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Lancement de la campagne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0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52BFF60-B30F-FD20-126F-8716386C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finances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420A46-B1AC-439F-2C1A-17DFC862A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18</a:t>
            </a:fld>
            <a:endParaRPr lang="fr-FR" dirty="0"/>
          </a:p>
        </p:txBody>
      </p:sp>
      <p:graphicFrame>
        <p:nvGraphicFramePr>
          <p:cNvPr id="5" name="Espace réservé au tableau 3">
            <a:extLst>
              <a:ext uri="{FF2B5EF4-FFF2-40B4-BE49-F238E27FC236}">
                <a16:creationId xmlns:a16="http://schemas.microsoft.com/office/drawing/2014/main" id="{C993381A-5D4D-92FE-9748-B9798FD5F086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831261079"/>
              </p:ext>
            </p:extLst>
          </p:nvPr>
        </p:nvGraphicFramePr>
        <p:xfrm>
          <a:off x="566738" y="2417763"/>
          <a:ext cx="11094724" cy="3977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73681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773681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773681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773681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Trimestre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Chiffre d’affaires (€)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Dépenses (€)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Bénéfice net (€)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200 000 €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150 000 €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50 000 €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300 000 €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200 000 €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100 000 €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400 000 €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250 000 €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150 000 €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9557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300 000 €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200 000 €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100 000 €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2E1F745-DAE6-3A4C-3DBA-A67122F7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résumé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188F48-F416-610F-CCB3-B6671178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FAB114D-3819-F42C-85CA-B1A0D7AAC8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1487" y="2392441"/>
            <a:ext cx="6977073" cy="396779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Avec ce produit, </a:t>
            </a:r>
            <a:r>
              <a:rPr lang="fr-FR" dirty="0" err="1"/>
              <a:t>Adatum</a:t>
            </a:r>
            <a:r>
              <a:rPr lang="fr-FR" dirty="0"/>
              <a:t> Corporation est positionné pour réussir sur le marché dynamique. </a:t>
            </a:r>
          </a:p>
          <a:p>
            <a:pPr rtl="0"/>
            <a:r>
              <a:rPr lang="fr-FR" dirty="0"/>
              <a:t>En nous concentrant sur l’innovation, l’expérience utilisateur et la croissance stratégique, nous prévoyons d’atteindre de nouveaux sommets au cours de l’année à venir.</a:t>
            </a:r>
          </a:p>
          <a:p>
            <a:pPr rtl="0"/>
            <a:r>
              <a:rPr lang="fr-FR" dirty="0"/>
              <a:t>Notre engagement envers la satisfaction des utilisateurs souligne tous les aspects de nos opérations.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DA4C2-0601-5C29-9FD7-6F9155A652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05773" y="2392440"/>
            <a:ext cx="3655675" cy="396779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Positionnement du marché fort</a:t>
            </a:r>
          </a:p>
          <a:p>
            <a:pPr rtl="0"/>
            <a:r>
              <a:rPr lang="fr-FR" dirty="0"/>
              <a:t>Stratégie de croissance robuste</a:t>
            </a:r>
          </a:p>
          <a:p>
            <a:pPr rtl="0"/>
            <a:r>
              <a:rPr lang="fr-FR" dirty="0"/>
              <a:t>Développement de produits innovants</a:t>
            </a:r>
          </a:p>
          <a:p>
            <a:pPr rtl="0"/>
            <a:r>
              <a:rPr lang="fr-FR" dirty="0"/>
              <a:t>Engagement vis-à-vis de la satisfaction des utilisateurs</a:t>
            </a:r>
          </a:p>
        </p:txBody>
      </p:sp>
    </p:spTree>
    <p:extLst>
      <p:ext uri="{BB962C8B-B14F-4D97-AF65-F5344CB8AC3E}">
        <p14:creationId xmlns:p14="http://schemas.microsoft.com/office/powerpoint/2010/main" val="392230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6383005-6806-C93D-146B-7170E753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7472374" cy="19138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Qui suis-je?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FD055C-9390-5B99-3A56-16D5ABAC3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8866128-22F3-97E1-E322-94B23C649A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726" y="2054184"/>
            <a:ext cx="6977077" cy="32640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EL HANTI Fouad 30 ans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Conducteur de travaux FTTH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En transition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25056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DD60B-8B19-52A7-BC83-3566A4C8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07" y="1049447"/>
            <a:ext cx="5910270" cy="5094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C562B-F0B2-3D1D-DD60-885359F1EA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5077" y="1049447"/>
            <a:ext cx="4922837" cy="5094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Rémi Morris</a:t>
            </a:r>
          </a:p>
          <a:p>
            <a:pPr rtl="0"/>
            <a:r>
              <a:rPr lang="fr-FR" dirty="0"/>
              <a:t>remi@adatum.com</a:t>
            </a:r>
          </a:p>
          <a:p>
            <a:pPr rtl="0"/>
            <a:r>
              <a:rPr lang="fr-FR" dirty="0"/>
              <a:t>www.adatum.com</a:t>
            </a:r>
          </a:p>
        </p:txBody>
      </p:sp>
    </p:spTree>
    <p:extLst>
      <p:ext uri="{BB962C8B-B14F-4D97-AF65-F5344CB8AC3E}">
        <p14:creationId xmlns:p14="http://schemas.microsoft.com/office/powerpoint/2010/main" val="29159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74B515DA-B5BA-1D54-0138-5A9DBF40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010E8-1DAC-D1A8-367B-24A839DD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6D22F896-40B5-4ADD-8801-0D06FADFA095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61E1C258-AF5E-ED50-CD59-2A56B80D36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Qui suis-je?</a:t>
            </a:r>
          </a:p>
          <a:p>
            <a:pPr rtl="0"/>
            <a:r>
              <a:rPr lang="fr-FR" dirty="0"/>
              <a:t>Genèse du projet</a:t>
            </a:r>
          </a:p>
          <a:p>
            <a:pPr rtl="0"/>
            <a:r>
              <a:rPr lang="fr-FR" dirty="0"/>
              <a:t>Vue d’ensemble du marché</a:t>
            </a:r>
          </a:p>
          <a:p>
            <a:pPr rtl="0"/>
            <a:r>
              <a:rPr lang="fr-FR" dirty="0"/>
              <a:t>Stratégie de croissance</a:t>
            </a:r>
          </a:p>
          <a:p>
            <a:pPr rtl="0"/>
            <a:r>
              <a:rPr lang="fr-FR" dirty="0"/>
              <a:t>Résumé</a:t>
            </a:r>
          </a:p>
        </p:txBody>
      </p:sp>
    </p:spTree>
    <p:extLst>
      <p:ext uri="{BB962C8B-B14F-4D97-AF65-F5344CB8AC3E}">
        <p14:creationId xmlns:p14="http://schemas.microsoft.com/office/powerpoint/2010/main" val="208136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122" y="904513"/>
            <a:ext cx="5011113" cy="504897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400" dirty="0"/>
              <a:t>Genèse du projet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237" y="1629332"/>
            <a:ext cx="11104884" cy="5056747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Création d’un site internet de E-commerce pour la marque YOUNGBRIGHTHING</a:t>
            </a:r>
          </a:p>
          <a:p>
            <a:endParaRPr lang="fr-FR" dirty="0"/>
          </a:p>
          <a:p>
            <a:r>
              <a:rPr lang="fr-FR" dirty="0"/>
              <a:t>Marque d’un ami crée en 2018</a:t>
            </a:r>
          </a:p>
          <a:p>
            <a:endParaRPr lang="fr-FR" dirty="0"/>
          </a:p>
          <a:p>
            <a:r>
              <a:rPr lang="fr-FR" dirty="0"/>
              <a:t>En remplacement du site actuel utilisant </a:t>
            </a:r>
            <a:r>
              <a:rPr lang="fr-FR" dirty="0" err="1"/>
              <a:t>Shopify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75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5" y="1097237"/>
            <a:ext cx="11076631" cy="288563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Inconvenant du site précédant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3040" y="2540051"/>
            <a:ext cx="3379769" cy="3686087"/>
          </a:xfrm>
        </p:spPr>
        <p:txBody>
          <a:bodyPr/>
          <a:lstStyle/>
          <a:p>
            <a:r>
              <a:rPr lang="fr-FR" dirty="0"/>
              <a:t>Publicité intrusive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Bug d’affichage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02E3A-7B8E-987B-E5B1-CC362D57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3130"/>
            <a:ext cx="5048250" cy="18002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4819D0-918A-9184-2F5F-77ED618A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754" y="4507178"/>
            <a:ext cx="6066899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84" y="1097236"/>
            <a:ext cx="11076631" cy="762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Cahier des charges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3040" y="2540051"/>
            <a:ext cx="3379769" cy="368608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0A781-0CDC-46F5-A2FE-26569A4D0CCF}"/>
              </a:ext>
            </a:extLst>
          </p:cNvPr>
          <p:cNvSpPr txBox="1"/>
          <p:nvPr/>
        </p:nvSpPr>
        <p:spPr>
          <a:xfrm>
            <a:off x="473040" y="3016319"/>
            <a:ext cx="1151690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Site de E-commerce avec inscription obligatoire pour toute commande 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Direction artistique simple et minimalise avec couleurs neutre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Accès direct à la dernière collection 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680" y="254949"/>
            <a:ext cx="3570640" cy="762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Inspiration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3040" y="2540051"/>
            <a:ext cx="3379769" cy="368608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30A781-0CDC-46F5-A2FE-26569A4D0CCF}"/>
              </a:ext>
            </a:extLst>
          </p:cNvPr>
          <p:cNvSpPr txBox="1"/>
          <p:nvPr/>
        </p:nvSpPr>
        <p:spPr>
          <a:xfrm>
            <a:off x="473040" y="2968193"/>
            <a:ext cx="11516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DFD87D-EEE9-74C9-59F9-E763B899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61" y="1104764"/>
            <a:ext cx="6537360" cy="52769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D8CE37-901C-3AF1-1705-E2BE9311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306" y="1104763"/>
            <a:ext cx="4601504" cy="52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680" y="387029"/>
            <a:ext cx="3824640" cy="762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Wireframes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3040" y="2540051"/>
            <a:ext cx="3379769" cy="368608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41D188-62EF-9509-2283-618B2225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57" y="1550339"/>
            <a:ext cx="6623886" cy="46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5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r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376" y="397189"/>
            <a:ext cx="5239144" cy="7623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Langage utilisés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68C9AA-7C91-0A85-3AE6-97746A534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3040" y="2540051"/>
            <a:ext cx="3379769" cy="368608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587A03-E920-EF9C-44BB-9DAF5A707529}"/>
              </a:ext>
            </a:extLst>
          </p:cNvPr>
          <p:cNvSpPr txBox="1"/>
          <p:nvPr/>
        </p:nvSpPr>
        <p:spPr>
          <a:xfrm>
            <a:off x="1178560" y="1457336"/>
            <a:ext cx="326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Front-end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3C6A1F-1B24-0EE9-E437-295329E280F9}"/>
              </a:ext>
            </a:extLst>
          </p:cNvPr>
          <p:cNvSpPr txBox="1"/>
          <p:nvPr/>
        </p:nvSpPr>
        <p:spPr>
          <a:xfrm>
            <a:off x="7747600" y="1457336"/>
            <a:ext cx="326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Back-end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A8E956-24D5-CDAE-0890-947DEAEF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2354517"/>
            <a:ext cx="4951246" cy="25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72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D29"/>
      </a:dk2>
      <a:lt2>
        <a:srgbClr val="E6B32E"/>
      </a:lt2>
      <a:accent1>
        <a:srgbClr val="9F9CD8"/>
      </a:accent1>
      <a:accent2>
        <a:srgbClr val="ED95A2"/>
      </a:accent2>
      <a:accent3>
        <a:srgbClr val="8BB9E1"/>
      </a:accent3>
      <a:accent4>
        <a:srgbClr val="C33F51"/>
      </a:accent4>
      <a:accent5>
        <a:srgbClr val="004048"/>
      </a:accent5>
      <a:accent6>
        <a:srgbClr val="8EC0C1"/>
      </a:accent6>
      <a:hlink>
        <a:srgbClr val="6D9D9B"/>
      </a:hlink>
      <a:folHlink>
        <a:srgbClr val="6D8583"/>
      </a:folHlink>
    </a:clrScheme>
    <a:fontScheme name="Custom 116">
      <a:majorFont>
        <a:latin typeface="Kalinga"/>
        <a:ea typeface=""/>
        <a:cs typeface=""/>
      </a:majorFont>
      <a:minorFont>
        <a:latin typeface="Kalinga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9" id="{1C1685F1-2AF6-4AF8-B809-5763D0E52941}" vid="{50BDB98F-F06A-48E8-BE85-F709AAFF098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FDAA3C-64F6-49B0-A318-A9CB7B15C2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AB7AA-D5F0-4687-88B1-6639480A3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92A700-1F12-4B49-8B92-E46F65D7C54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491</Words>
  <Application>Microsoft Office PowerPoint</Application>
  <PresentationFormat>Grand écran</PresentationFormat>
  <Paragraphs>162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Kalinga</vt:lpstr>
      <vt:lpstr>Wingdings</vt:lpstr>
      <vt:lpstr>Madison</vt:lpstr>
      <vt:lpstr>Présentation DWWM</vt:lpstr>
      <vt:lpstr>Qui suis-je?</vt:lpstr>
      <vt:lpstr>Sommaire</vt:lpstr>
      <vt:lpstr>Genèse du projet</vt:lpstr>
      <vt:lpstr>Inconvenant du site précédant</vt:lpstr>
      <vt:lpstr>Cahier des charges</vt:lpstr>
      <vt:lpstr>Inspiration</vt:lpstr>
      <vt:lpstr>Wireframes </vt:lpstr>
      <vt:lpstr>Langage utilisés</vt:lpstr>
      <vt:lpstr>Outils utilisés </vt:lpstr>
      <vt:lpstr>Présentation PowerPoint</vt:lpstr>
      <vt:lpstr>Cahier des charges</vt:lpstr>
      <vt:lpstr>vue d’ensemble du marché</vt:lpstr>
      <vt:lpstr>comparaison de marché</vt:lpstr>
      <vt:lpstr>paysage concurrentiel </vt:lpstr>
      <vt:lpstr>stratégie de croissance</vt:lpstr>
      <vt:lpstr>traction</vt:lpstr>
      <vt:lpstr>finances</vt:lpstr>
      <vt:lpstr>résumé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Fouad EL HANTI</dc:creator>
  <cp:lastModifiedBy>Fouad EL HANTI</cp:lastModifiedBy>
  <cp:revision>1</cp:revision>
  <dcterms:created xsi:type="dcterms:W3CDTF">2024-01-29T19:41:45Z</dcterms:created>
  <dcterms:modified xsi:type="dcterms:W3CDTF">2024-08-13T12:23:41Z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