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FC4"/>
    <a:srgbClr val="A3B1B3"/>
    <a:srgbClr val="FFEC53"/>
    <a:srgbClr val="DBDFDE"/>
    <a:srgbClr val="6F5436"/>
    <a:srgbClr val="5FCBEF"/>
    <a:srgbClr val="C4F0F6"/>
    <a:srgbClr val="E60021"/>
    <a:srgbClr val="FFFC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52F33-3FED-479B-A803-C6C4A45F3C06}"/>
              </a:ext>
            </a:extLst>
          </p:cNvPr>
          <p:cNvSpPr>
            <a:spLocks noGrp="1"/>
          </p:cNvSpPr>
          <p:nvPr>
            <p:ph type="title"/>
          </p:nvPr>
        </p:nvSpPr>
        <p:spPr/>
        <p:txBody>
          <a:bodyPr>
            <a:normAutofit fontScale="90000"/>
          </a:bodyPr>
          <a:lstStyle/>
          <a:p>
            <a:pPr algn="ctr"/>
            <a:r>
              <a:rPr kumimoji="1" lang="en-US" altLang="ja-JP" sz="9600" dirty="0"/>
              <a:t>Web Design</a:t>
            </a:r>
            <a:endParaRPr kumimoji="1" lang="ja-JP" altLang="en-US" sz="9600" dirty="0"/>
          </a:p>
        </p:txBody>
      </p:sp>
      <p:sp>
        <p:nvSpPr>
          <p:cNvPr id="5" name="テキスト プレースホルダー 4">
            <a:extLst>
              <a:ext uri="{FF2B5EF4-FFF2-40B4-BE49-F238E27FC236}">
                <a16:creationId xmlns:a16="http://schemas.microsoft.com/office/drawing/2014/main" id="{7CA2FBB4-A127-4537-96BC-9A429C5C226E}"/>
              </a:ext>
            </a:extLst>
          </p:cNvPr>
          <p:cNvSpPr>
            <a:spLocks noGrp="1"/>
          </p:cNvSpPr>
          <p:nvPr>
            <p:ph type="body" idx="1"/>
          </p:nvPr>
        </p:nvSpPr>
        <p:spPr>
          <a:xfrm>
            <a:off x="790045" y="1968497"/>
            <a:ext cx="4185623" cy="576262"/>
          </a:xfrm>
        </p:spPr>
        <p:txBody>
          <a:bodyPr/>
          <a:lstStyle/>
          <a:p>
            <a:r>
              <a:rPr lang="ja-JP" altLang="en-US" dirty="0"/>
              <a:t>ふぇりかの旅</a:t>
            </a:r>
            <a:r>
              <a:rPr lang="en-US" altLang="ja-JP" sz="1800" dirty="0"/>
              <a:t>(</a:t>
            </a:r>
            <a:r>
              <a:rPr lang="ja-JP" altLang="en-US" sz="1800" dirty="0"/>
              <a:t>架空の旅行代理店</a:t>
            </a:r>
            <a:r>
              <a:rPr lang="en-US" altLang="ja-JP" sz="1800" dirty="0"/>
              <a:t>)</a:t>
            </a:r>
            <a:endParaRPr lang="ja-JP" altLang="en-US" sz="1800" dirty="0"/>
          </a:p>
        </p:txBody>
      </p:sp>
      <p:sp>
        <p:nvSpPr>
          <p:cNvPr id="6" name="コンテンツ プレースホルダー 5">
            <a:extLst>
              <a:ext uri="{FF2B5EF4-FFF2-40B4-BE49-F238E27FC236}">
                <a16:creationId xmlns:a16="http://schemas.microsoft.com/office/drawing/2014/main" id="{DF4E5665-2FD8-471D-82B1-BB527854A3CF}"/>
              </a:ext>
            </a:extLst>
          </p:cNvPr>
          <p:cNvSpPr>
            <a:spLocks noGrp="1"/>
          </p:cNvSpPr>
          <p:nvPr>
            <p:ph sz="half" idx="2"/>
          </p:nvPr>
        </p:nvSpPr>
        <p:spPr/>
        <p:txBody>
          <a:bodyPr>
            <a:normAutofit/>
          </a:bodyPr>
          <a:lstStyle/>
          <a:p>
            <a:endParaRPr lang="ja-JP" altLang="en-US"/>
          </a:p>
        </p:txBody>
      </p:sp>
      <p:sp>
        <p:nvSpPr>
          <p:cNvPr id="7" name="テキスト プレースホルダー 6">
            <a:extLst>
              <a:ext uri="{FF2B5EF4-FFF2-40B4-BE49-F238E27FC236}">
                <a16:creationId xmlns:a16="http://schemas.microsoft.com/office/drawing/2014/main" id="{13327CB6-1146-4A4F-99D3-AEF9459E23C3}"/>
              </a:ext>
            </a:extLst>
          </p:cNvPr>
          <p:cNvSpPr>
            <a:spLocks noGrp="1"/>
          </p:cNvSpPr>
          <p:nvPr>
            <p:ph type="body" sz="quarter" idx="3"/>
          </p:nvPr>
        </p:nvSpPr>
        <p:spPr>
          <a:xfrm>
            <a:off x="5298784" y="2045691"/>
            <a:ext cx="4393855" cy="576262"/>
          </a:xfrm>
        </p:spPr>
        <p:txBody>
          <a:bodyPr/>
          <a:lstStyle/>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都内観光バスツアーを主催する会社の訪日外国人向け</a:t>
            </a:r>
            <a:r>
              <a:rPr lang="ja-JP" altLang="en-US"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英語ツアー参加者募集サイト</a:t>
            </a:r>
          </a:p>
        </p:txBody>
      </p:sp>
      <p:sp>
        <p:nvSpPr>
          <p:cNvPr id="8" name="コンテンツ プレースホルダー 7">
            <a:extLst>
              <a:ext uri="{FF2B5EF4-FFF2-40B4-BE49-F238E27FC236}">
                <a16:creationId xmlns:a16="http://schemas.microsoft.com/office/drawing/2014/main" id="{BE611DFA-CC6D-48B2-B183-622D289D3403}"/>
              </a:ext>
            </a:extLst>
          </p:cNvPr>
          <p:cNvSpPr>
            <a:spLocks noGrp="1"/>
          </p:cNvSpPr>
          <p:nvPr>
            <p:ph sz="half" idx="4"/>
          </p:nvPr>
        </p:nvSpPr>
        <p:spPr>
          <a:xfrm>
            <a:off x="5316251" y="2872000"/>
            <a:ext cx="4585970" cy="3660879"/>
          </a:xfrm>
        </p:spPr>
        <p:txBody>
          <a:bodyPr>
            <a:normAutofit/>
          </a:bodyPr>
          <a:lstStyle/>
          <a:p>
            <a:pPr>
              <a:spcBef>
                <a:spcPts val="1200"/>
              </a:spcBef>
              <a:spcAft>
                <a:spcPts val="1200"/>
              </a:spcAft>
            </a:pPr>
            <a:r>
              <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サイト名　　　日本語 </a:t>
            </a:r>
            <a:r>
              <a:rPr lang="en-US" altLang="ja-JP"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 </a:t>
            </a:r>
            <a:r>
              <a:rPr lang="ja-JP" altLang="en-US" kern="0" dirty="0">
                <a:solidFill>
                  <a:srgbClr val="000000"/>
                </a:solidFill>
                <a:latin typeface="メイリオ 本文"/>
                <a:ea typeface="+mj-ea"/>
                <a:cs typeface="Arial" panose="020B0604020202020204" pitchFamily="34" charset="0"/>
              </a:rPr>
              <a:t>ふぇりかの旅</a:t>
            </a:r>
            <a:endParaRPr lang="en-US" altLang="ja-JP" kern="0" dirty="0">
              <a:solidFill>
                <a:srgbClr val="000000"/>
              </a:solidFill>
              <a:latin typeface="メイリオ 本文"/>
              <a:ea typeface="+mj-ea"/>
              <a:cs typeface="Arial" panose="020B0604020202020204" pitchFamily="34" charset="0"/>
            </a:endParaRPr>
          </a:p>
          <a:p>
            <a:pPr marL="0" indent="0">
              <a:spcBef>
                <a:spcPts val="1200"/>
              </a:spcBef>
              <a:spcAft>
                <a:spcPts val="1200"/>
              </a:spcAft>
              <a:buNone/>
            </a:pPr>
            <a:r>
              <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                            英語 </a:t>
            </a:r>
            <a:r>
              <a:rPr lang="en-US" altLang="ja-JP"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  Felica Tour </a:t>
            </a:r>
            <a:endParaRPr lang="ja-JP" altLang="en-US" kern="0" dirty="0">
              <a:solidFill>
                <a:srgbClr val="000000"/>
              </a:solidFill>
              <a:latin typeface="メイリオ 本文"/>
              <a:ea typeface="+mj-ea"/>
              <a:cs typeface="Arial" panose="020B0604020202020204" pitchFamily="34" charset="0"/>
            </a:endParaRPr>
          </a:p>
          <a:p>
            <a:pPr>
              <a:spcBef>
                <a:spcPts val="1200"/>
              </a:spcBef>
              <a:spcAft>
                <a:spcPts val="1200"/>
              </a:spcAft>
            </a:pPr>
            <a:r>
              <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制作時間　　 </a:t>
            </a:r>
            <a:r>
              <a:rPr lang="ja-JP" altLang="en-US" kern="0" dirty="0">
                <a:solidFill>
                  <a:srgbClr val="000000"/>
                </a:solidFill>
                <a:latin typeface="メイリオ 本文"/>
                <a:ea typeface="+mj-ea"/>
                <a:cs typeface="Arial" panose="020B0604020202020204" pitchFamily="34" charset="0"/>
              </a:rPr>
              <a:t>約</a:t>
            </a:r>
            <a:r>
              <a:rPr lang="en-US" altLang="ja-JP" kern="0" dirty="0">
                <a:solidFill>
                  <a:srgbClr val="000000"/>
                </a:solidFill>
                <a:latin typeface="メイリオ 本文"/>
                <a:ea typeface="+mj-ea"/>
                <a:cs typeface="Arial" panose="020B0604020202020204" pitchFamily="34" charset="0"/>
              </a:rPr>
              <a:t>2</a:t>
            </a:r>
            <a:r>
              <a:rPr lang="ja-JP" altLang="en-US" kern="0" dirty="0">
                <a:solidFill>
                  <a:srgbClr val="000000"/>
                </a:solidFill>
                <a:latin typeface="メイリオ 本文"/>
                <a:ea typeface="+mj-ea"/>
                <a:cs typeface="Arial" panose="020B0604020202020204" pitchFamily="34" charset="0"/>
              </a:rPr>
              <a:t>か月</a:t>
            </a:r>
            <a:endPar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endParaRPr>
          </a:p>
          <a:p>
            <a:pPr algn="l">
              <a:spcBef>
                <a:spcPts val="1200"/>
              </a:spcBef>
              <a:spcAft>
                <a:spcPts val="1200"/>
              </a:spcAft>
            </a:pPr>
            <a:r>
              <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クライアント　 </a:t>
            </a:r>
            <a:r>
              <a:rPr lang="ja-JP" altLang="en-US" kern="0" dirty="0">
                <a:solidFill>
                  <a:srgbClr val="000000"/>
                </a:solidFill>
                <a:latin typeface="メイリオ 本文"/>
                <a:ea typeface="+mj-ea"/>
                <a:cs typeface="Arial" panose="020B0604020202020204" pitchFamily="34" charset="0"/>
              </a:rPr>
              <a:t>株式会社ふぇりかの旅</a:t>
            </a:r>
          </a:p>
          <a:p>
            <a:pPr>
              <a:spcBef>
                <a:spcPts val="1200"/>
              </a:spcBef>
              <a:spcAft>
                <a:spcPts val="1200"/>
              </a:spcAft>
            </a:pPr>
            <a:r>
              <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rPr>
              <a:t>目的　　　　　・</a:t>
            </a:r>
            <a:r>
              <a:rPr lang="ja-JP" altLang="en-US" kern="0" dirty="0">
                <a:solidFill>
                  <a:srgbClr val="000000"/>
                </a:solidFill>
                <a:latin typeface="メイリオ 本文"/>
                <a:ea typeface="+mj-ea"/>
                <a:cs typeface="Arial" panose="020B0604020202020204" pitchFamily="34" charset="0"/>
              </a:rPr>
              <a:t>集客数の増加</a:t>
            </a:r>
            <a:endPar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endParaRPr>
          </a:p>
          <a:p>
            <a:pPr marL="0" indent="0">
              <a:spcBef>
                <a:spcPts val="1200"/>
              </a:spcBef>
              <a:spcAft>
                <a:spcPts val="1200"/>
              </a:spcAft>
              <a:buNone/>
            </a:pPr>
            <a:r>
              <a:rPr lang="ja-JP" altLang="en-US" kern="0" dirty="0">
                <a:solidFill>
                  <a:srgbClr val="000000"/>
                </a:solidFill>
                <a:latin typeface="メイリオ 本文"/>
                <a:ea typeface="+mj-ea"/>
                <a:cs typeface="Arial" panose="020B0604020202020204" pitchFamily="34" charset="0"/>
              </a:rPr>
              <a:t>　　　　　　  ・サービスの周知</a:t>
            </a:r>
          </a:p>
          <a:p>
            <a:pPr algn="l">
              <a:spcBef>
                <a:spcPts val="1200"/>
              </a:spcBef>
              <a:spcAft>
                <a:spcPts val="1200"/>
              </a:spcAft>
            </a:pPr>
            <a:endParaRPr lang="ja-JP" altLang="en-US" kern="0" dirty="0">
              <a:solidFill>
                <a:srgbClr val="000000"/>
              </a:solidFill>
              <a:latin typeface="游明朝" panose="02020400000000000000" pitchFamily="18" charset="-128"/>
              <a:ea typeface="ＭＳ Ｐゴシック" panose="020B0600070205080204" pitchFamily="50" charset="-128"/>
              <a:cs typeface="Arial" panose="020B0604020202020204" pitchFamily="34" charset="0"/>
            </a:endParaRPr>
          </a:p>
          <a:p>
            <a:pPr algn="l">
              <a:spcBef>
                <a:spcPts val="1200"/>
              </a:spcBef>
              <a:spcAft>
                <a:spcPts val="1200"/>
              </a:spcAft>
            </a:pPr>
            <a:endParaRPr lang="en-US" altLang="ja-JP" dirty="0"/>
          </a:p>
          <a:p>
            <a:endParaRPr lang="ja-JP" altLang="en-US" dirty="0"/>
          </a:p>
        </p:txBody>
      </p:sp>
      <p:pic>
        <p:nvPicPr>
          <p:cNvPr id="4" name="図 3">
            <a:extLst>
              <a:ext uri="{FF2B5EF4-FFF2-40B4-BE49-F238E27FC236}">
                <a16:creationId xmlns:a16="http://schemas.microsoft.com/office/drawing/2014/main" id="{D1449E1D-F931-4153-BE98-65FFA6A14775}"/>
              </a:ext>
            </a:extLst>
          </p:cNvPr>
          <p:cNvPicPr>
            <a:picLocks noChangeAspect="1"/>
          </p:cNvPicPr>
          <p:nvPr/>
        </p:nvPicPr>
        <p:blipFill>
          <a:blip r:embed="rId2"/>
          <a:stretch>
            <a:fillRect/>
          </a:stretch>
        </p:blipFill>
        <p:spPr>
          <a:xfrm>
            <a:off x="520776" y="2737245"/>
            <a:ext cx="4585970" cy="2807737"/>
          </a:xfrm>
          <a:prstGeom prst="rect">
            <a:avLst/>
          </a:prstGeom>
        </p:spPr>
      </p:pic>
    </p:spTree>
    <p:extLst>
      <p:ext uri="{BB962C8B-B14F-4D97-AF65-F5344CB8AC3E}">
        <p14:creationId xmlns:p14="http://schemas.microsoft.com/office/powerpoint/2010/main" val="427091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9BA2B-1442-4E59-9638-4D04049C3D1F}"/>
              </a:ext>
            </a:extLst>
          </p:cNvPr>
          <p:cNvSpPr>
            <a:spLocks noGrp="1"/>
          </p:cNvSpPr>
          <p:nvPr>
            <p:ph type="title"/>
          </p:nvPr>
        </p:nvSpPr>
        <p:spPr>
          <a:xfrm>
            <a:off x="677334" y="609600"/>
            <a:ext cx="8596668" cy="934720"/>
          </a:xfrm>
        </p:spPr>
        <p:txBody>
          <a:bodyPr>
            <a:normAutofit/>
          </a:bodyPr>
          <a:lstStyle/>
          <a:p>
            <a:r>
              <a:rPr kumimoji="1" lang="en-US" altLang="ja-JP" sz="4000" dirty="0"/>
              <a:t>3-4.</a:t>
            </a:r>
            <a:r>
              <a:rPr kumimoji="1" lang="ja-JP" altLang="en-US" sz="4000" dirty="0"/>
              <a:t>各ページのコンテンツ </a:t>
            </a:r>
            <a:r>
              <a:rPr kumimoji="1" lang="en-US" altLang="ja-JP" sz="4000" dirty="0"/>
              <a:t>- 3</a:t>
            </a:r>
            <a:endParaRPr kumimoji="1" lang="ja-JP" altLang="en-US" sz="4000" dirty="0"/>
          </a:p>
        </p:txBody>
      </p:sp>
      <p:sp>
        <p:nvSpPr>
          <p:cNvPr id="3" name="コンテンツ プレースホルダー 2">
            <a:extLst>
              <a:ext uri="{FF2B5EF4-FFF2-40B4-BE49-F238E27FC236}">
                <a16:creationId xmlns:a16="http://schemas.microsoft.com/office/drawing/2014/main" id="{CB86833C-1066-4222-A01A-EE6811F3FB1A}"/>
              </a:ext>
            </a:extLst>
          </p:cNvPr>
          <p:cNvSpPr>
            <a:spLocks noGrp="1"/>
          </p:cNvSpPr>
          <p:nvPr>
            <p:ph idx="1"/>
          </p:nvPr>
        </p:nvSpPr>
        <p:spPr>
          <a:xfrm>
            <a:off x="677334" y="1747521"/>
            <a:ext cx="8596668" cy="4293842"/>
          </a:xfrm>
        </p:spPr>
        <p:txBody>
          <a:bodyPr>
            <a:normAutofit/>
          </a:bodyPr>
          <a:lstStyle/>
          <a:p>
            <a:pPr indent="34925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INFO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ご利用ガイド</a:t>
            </a:r>
            <a:r>
              <a:rPr lang="ja-JP" altLang="ja-JP" sz="1800" b="1"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490855" algn="l">
              <a:spcBef>
                <a:spcPts val="1200"/>
              </a:spcBef>
              <a:spcAft>
                <a:spcPts val="1200"/>
              </a:spcAft>
            </a:pPr>
            <a:r>
              <a:rPr lang="en-US" altLang="ja-JP" sz="1800" b="1" kern="0" dirty="0">
                <a:solidFill>
                  <a:srgbClr val="000000"/>
                </a:solidFill>
                <a:effectLst/>
                <a:latin typeface="ＭＳ Ｐ明朝" panose="02020600040205080304" pitchFamily="18" charset="-128"/>
                <a:ea typeface="游明朝" panose="02020400000000000000" pitchFamily="18" charset="-128"/>
                <a:cs typeface="Arial" panose="020B0604020202020204" pitchFamily="34" charset="0"/>
              </a:rPr>
              <a:t>(</a:t>
            </a:r>
            <a:r>
              <a:rPr lang="en-US" altLang="ja-JP" sz="1800" kern="0" dirty="0">
                <a:solidFill>
                  <a:srgbClr val="000000"/>
                </a:solidFill>
                <a:effectLst/>
                <a:latin typeface="ＭＳ Ｐ明朝" panose="02020600040205080304" pitchFamily="18" charset="-128"/>
                <a:ea typeface="游明朝" panose="02020400000000000000" pitchFamily="18"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ご乗車までの流れ</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 / </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お支払いとキャンセル料</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 / </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お身体の不自由な方へ</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b="1"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乗り場ご案内</a:t>
            </a:r>
            <a:r>
              <a:rPr lang="en-US" altLang="ja-JP" sz="1800" b="1"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b="1"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お迎えサービスについて</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b="1"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b="1"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b="1"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FAQ</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b="1"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en-US" altLang="ja-JP" sz="1800" kern="0" dirty="0">
                <a:solidFill>
                  <a:srgbClr val="000000"/>
                </a:solidFill>
                <a:effectLst/>
                <a:latin typeface="ＭＳ Ｐゴシック" panose="020B0600070205080204" pitchFamily="50" charset="-128"/>
                <a:ea typeface="游明朝" panose="02020400000000000000" pitchFamily="18" charset="-128"/>
                <a:cs typeface="Arial" panose="020B0604020202020204" pitchFamily="34" charset="0"/>
              </a:rPr>
              <a:t>Footer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旅行条件書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旅行業約款</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トップページリンクボタン</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97035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B56E4-69B4-43E4-9A50-69A64CF90E91}"/>
              </a:ext>
            </a:extLst>
          </p:cNvPr>
          <p:cNvSpPr>
            <a:spLocks noGrp="1"/>
          </p:cNvSpPr>
          <p:nvPr>
            <p:ph type="title"/>
          </p:nvPr>
        </p:nvSpPr>
        <p:spPr>
          <a:xfrm>
            <a:off x="790049" y="480515"/>
            <a:ext cx="8596668" cy="792480"/>
          </a:xfrm>
        </p:spPr>
        <p:txBody>
          <a:bodyPr>
            <a:normAutofit/>
          </a:bodyPr>
          <a:lstStyle/>
          <a:p>
            <a:r>
              <a:rPr lang="en-US" altLang="ja-JP" sz="4000" dirty="0"/>
              <a:t>4.</a:t>
            </a:r>
            <a:r>
              <a:rPr lang="ja-JP" altLang="en-US" sz="4000" dirty="0"/>
              <a:t>ワイヤーフレーム</a:t>
            </a:r>
            <a:endParaRPr kumimoji="1" lang="ja-JP" altLang="en-US" sz="4000" dirty="0"/>
          </a:p>
        </p:txBody>
      </p:sp>
      <p:sp>
        <p:nvSpPr>
          <p:cNvPr id="12" name="テキスト プレースホルダー 11">
            <a:extLst>
              <a:ext uri="{FF2B5EF4-FFF2-40B4-BE49-F238E27FC236}">
                <a16:creationId xmlns:a16="http://schemas.microsoft.com/office/drawing/2014/main" id="{8F75A170-56FE-44EC-90F1-E8500DBF439D}"/>
              </a:ext>
            </a:extLst>
          </p:cNvPr>
          <p:cNvSpPr>
            <a:spLocks noGrp="1"/>
          </p:cNvSpPr>
          <p:nvPr>
            <p:ph type="body" idx="1"/>
          </p:nvPr>
        </p:nvSpPr>
        <p:spPr>
          <a:xfrm>
            <a:off x="825186" y="1473200"/>
            <a:ext cx="4783134" cy="457200"/>
          </a:xfrm>
        </p:spPr>
        <p:txBody>
          <a:bodyPr/>
          <a:lstStyle/>
          <a:p>
            <a:r>
              <a:rPr lang="ja-JP" altLang="en-US" dirty="0"/>
              <a:t>　</a:t>
            </a:r>
          </a:p>
        </p:txBody>
      </p:sp>
      <p:sp>
        <p:nvSpPr>
          <p:cNvPr id="3" name="コンテンツ プレースホルダー 2">
            <a:extLst>
              <a:ext uri="{FF2B5EF4-FFF2-40B4-BE49-F238E27FC236}">
                <a16:creationId xmlns:a16="http://schemas.microsoft.com/office/drawing/2014/main" id="{DC70AB69-3E8B-4D5E-9D78-0F78F398EA82}"/>
              </a:ext>
            </a:extLst>
          </p:cNvPr>
          <p:cNvSpPr>
            <a:spLocks noGrp="1"/>
          </p:cNvSpPr>
          <p:nvPr>
            <p:ph sz="half" idx="2"/>
          </p:nvPr>
        </p:nvSpPr>
        <p:spPr>
          <a:xfrm>
            <a:off x="677334" y="1209040"/>
            <a:ext cx="8405706" cy="4832323"/>
          </a:xfrm>
        </p:spPr>
        <p:txBody>
          <a:bodyPr/>
          <a:lstStyle/>
          <a:p>
            <a:pPr marL="0" indent="0">
              <a:buNone/>
            </a:pPr>
            <a:r>
              <a:rPr lang="ja-JP" altLang="en-US" dirty="0"/>
              <a:t>　　</a:t>
            </a:r>
            <a:r>
              <a:rPr kumimoji="1" lang="en-US" altLang="ja-JP" dirty="0"/>
              <a:t>TOP</a:t>
            </a:r>
            <a:r>
              <a:rPr kumimoji="1" lang="ja-JP" altLang="en-US" dirty="0"/>
              <a:t>ベージ</a:t>
            </a:r>
            <a:r>
              <a:rPr kumimoji="1" lang="en-US" altLang="ja-JP" dirty="0"/>
              <a:t>      </a:t>
            </a:r>
            <a:r>
              <a:rPr kumimoji="1" lang="ja-JP" altLang="en-US" dirty="0"/>
              <a:t>　　　　　　</a:t>
            </a:r>
            <a:r>
              <a:rPr kumimoji="1" lang="en-US" altLang="ja-JP" dirty="0"/>
              <a:t>TOUR</a:t>
            </a:r>
            <a:r>
              <a:rPr kumimoji="1" lang="ja-JP" altLang="en-US" dirty="0"/>
              <a:t>ページ　　　　　　</a:t>
            </a:r>
            <a:r>
              <a:rPr kumimoji="1" lang="en-US" altLang="ja-JP" dirty="0"/>
              <a:t>INFO</a:t>
            </a:r>
            <a:r>
              <a:rPr kumimoji="1" lang="ja-JP" altLang="en-US" dirty="0"/>
              <a:t>ページ</a:t>
            </a:r>
          </a:p>
        </p:txBody>
      </p:sp>
      <p:pic>
        <p:nvPicPr>
          <p:cNvPr id="9" name="図 8">
            <a:extLst>
              <a:ext uri="{FF2B5EF4-FFF2-40B4-BE49-F238E27FC236}">
                <a16:creationId xmlns:a16="http://schemas.microsoft.com/office/drawing/2014/main" id="{76FE5F90-5E50-4C91-934A-C0081F41C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8637" y="1701800"/>
            <a:ext cx="2065411" cy="3278581"/>
          </a:xfrm>
          <a:prstGeom prst="rect">
            <a:avLst/>
          </a:prstGeom>
        </p:spPr>
      </p:pic>
      <p:pic>
        <p:nvPicPr>
          <p:cNvPr id="10" name="コンテンツ プレースホルダー 9">
            <a:extLst>
              <a:ext uri="{FF2B5EF4-FFF2-40B4-BE49-F238E27FC236}">
                <a16:creationId xmlns:a16="http://schemas.microsoft.com/office/drawing/2014/main" id="{C121C155-3DC5-4382-9204-82125977290D}"/>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611137" y="1701800"/>
            <a:ext cx="2257564" cy="3210147"/>
          </a:xfrm>
          <a:prstGeom prst="rect">
            <a:avLst/>
          </a:prstGeom>
        </p:spPr>
      </p:pic>
      <p:sp>
        <p:nvSpPr>
          <p:cNvPr id="5" name="テキスト プレースホルダー 4">
            <a:extLst>
              <a:ext uri="{FF2B5EF4-FFF2-40B4-BE49-F238E27FC236}">
                <a16:creationId xmlns:a16="http://schemas.microsoft.com/office/drawing/2014/main" id="{8D32D03F-8EE5-4736-84C2-D61959BABE29}"/>
              </a:ext>
            </a:extLst>
          </p:cNvPr>
          <p:cNvSpPr>
            <a:spLocks noGrp="1"/>
          </p:cNvSpPr>
          <p:nvPr>
            <p:ph type="body" sz="quarter" idx="3"/>
          </p:nvPr>
        </p:nvSpPr>
        <p:spPr>
          <a:xfrm>
            <a:off x="5088383" y="1473201"/>
            <a:ext cx="4185618" cy="457199"/>
          </a:xfrm>
        </p:spPr>
        <p:txBody>
          <a:bodyPr/>
          <a:lstStyle/>
          <a:p>
            <a:r>
              <a:rPr lang="ja-JP" altLang="en-US" dirty="0"/>
              <a:t>　</a:t>
            </a:r>
          </a:p>
        </p:txBody>
      </p:sp>
      <p:pic>
        <p:nvPicPr>
          <p:cNvPr id="3074" name="Picture 2">
            <a:extLst>
              <a:ext uri="{FF2B5EF4-FFF2-40B4-BE49-F238E27FC236}">
                <a16:creationId xmlns:a16="http://schemas.microsoft.com/office/drawing/2014/main" id="{1EA280F9-7233-4DE2-B1A6-5B775DE9C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14" y="1609931"/>
            <a:ext cx="1767085" cy="502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69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B56E4-69B4-43E4-9A50-69A64CF90E91}"/>
              </a:ext>
            </a:extLst>
          </p:cNvPr>
          <p:cNvSpPr>
            <a:spLocks noGrp="1"/>
          </p:cNvSpPr>
          <p:nvPr>
            <p:ph type="title"/>
          </p:nvPr>
        </p:nvSpPr>
        <p:spPr>
          <a:xfrm>
            <a:off x="677334" y="609600"/>
            <a:ext cx="8596668" cy="817303"/>
          </a:xfrm>
        </p:spPr>
        <p:txBody>
          <a:bodyPr>
            <a:normAutofit/>
          </a:bodyPr>
          <a:lstStyle/>
          <a:p>
            <a:r>
              <a:rPr lang="en-US" altLang="ja-JP" sz="4000" dirty="0"/>
              <a:t>5. </a:t>
            </a:r>
            <a:r>
              <a:rPr lang="ja-JP" altLang="en-US" sz="4000" dirty="0"/>
              <a:t>デザインコンセプト</a:t>
            </a:r>
            <a:endParaRPr kumimoji="1" lang="ja-JP" altLang="en-US" sz="4000" dirty="0"/>
          </a:p>
        </p:txBody>
      </p:sp>
      <p:sp>
        <p:nvSpPr>
          <p:cNvPr id="3" name="コンテンツ プレースホルダー 2">
            <a:extLst>
              <a:ext uri="{FF2B5EF4-FFF2-40B4-BE49-F238E27FC236}">
                <a16:creationId xmlns:a16="http://schemas.microsoft.com/office/drawing/2014/main" id="{DC70AB69-3E8B-4D5E-9D78-0F78F398EA82}"/>
              </a:ext>
            </a:extLst>
          </p:cNvPr>
          <p:cNvSpPr>
            <a:spLocks noGrp="1"/>
          </p:cNvSpPr>
          <p:nvPr>
            <p:ph idx="1"/>
          </p:nvPr>
        </p:nvSpPr>
        <p:spPr>
          <a:xfrm>
            <a:off x="677334" y="1341121"/>
            <a:ext cx="8596668" cy="4700242"/>
          </a:xfrm>
        </p:spPr>
        <p:txBody>
          <a:bodyPr/>
          <a:lstStyle/>
          <a:p>
            <a:pPr rtl="0">
              <a:spcBef>
                <a:spcPts val="0"/>
              </a:spcBef>
              <a:spcAft>
                <a:spcPts val="1200"/>
              </a:spcAft>
            </a:pPr>
            <a:r>
              <a:rPr lang="ja-JP" altLang="en-US" sz="1800" b="0" i="0" u="none" strike="noStrike" dirty="0">
                <a:solidFill>
                  <a:srgbClr val="595959"/>
                </a:solidFill>
                <a:effectLst/>
                <a:latin typeface="Arial" panose="020B0604020202020204" pitchFamily="34" charset="0"/>
              </a:rPr>
              <a:t>コーポレートカラー</a:t>
            </a:r>
            <a:endParaRPr lang="ja-JP" altLang="en-US" b="0" dirty="0">
              <a:effectLst/>
            </a:endParaRPr>
          </a:p>
        </p:txBody>
      </p:sp>
      <p:sp>
        <p:nvSpPr>
          <p:cNvPr id="26" name="テキスト ボックス 25">
            <a:extLst>
              <a:ext uri="{FF2B5EF4-FFF2-40B4-BE49-F238E27FC236}">
                <a16:creationId xmlns:a16="http://schemas.microsoft.com/office/drawing/2014/main" id="{83713E29-E4E6-437C-901F-81BA949FEF12}"/>
              </a:ext>
            </a:extLst>
          </p:cNvPr>
          <p:cNvSpPr txBox="1"/>
          <p:nvPr/>
        </p:nvSpPr>
        <p:spPr>
          <a:xfrm>
            <a:off x="799254" y="1860344"/>
            <a:ext cx="9066106" cy="5693866"/>
          </a:xfrm>
          <a:prstGeom prst="rect">
            <a:avLst/>
          </a:prstGeom>
          <a:noFill/>
        </p:spPr>
        <p:txBody>
          <a:bodyPr wrap="square">
            <a:spAutoFit/>
          </a:bodyPr>
          <a:lstStyle/>
          <a:p>
            <a:pPr rtl="0">
              <a:spcBef>
                <a:spcPts val="0"/>
              </a:spcBef>
              <a:spcAft>
                <a:spcPts val="1200"/>
              </a:spcAft>
            </a:pPr>
            <a:r>
              <a:rPr lang="ja-JP" altLang="en-US" sz="2000" b="0" i="0" u="none" strike="noStrike" dirty="0">
                <a:solidFill>
                  <a:srgbClr val="595959"/>
                </a:solidFill>
                <a:effectLst/>
                <a:latin typeface="Arial" panose="020B0604020202020204" pitchFamily="34" charset="0"/>
              </a:rPr>
              <a:t>　</a:t>
            </a:r>
            <a:r>
              <a:rPr lang="ja-JP" altLang="en-US" sz="2000" b="0" i="0" u="none" strike="noStrike" dirty="0">
                <a:solidFill>
                  <a:srgbClr val="595959"/>
                </a:solidFill>
                <a:effectLst/>
                <a:latin typeface="+mn-ea"/>
              </a:rPr>
              <a:t>ベースカラー　</a:t>
            </a:r>
            <a:r>
              <a:rPr lang="en-US" altLang="ja-JP" sz="2000" b="0" i="0" u="none" strike="noStrike" dirty="0">
                <a:solidFill>
                  <a:srgbClr val="595959"/>
                </a:solidFill>
                <a:effectLst/>
                <a:latin typeface="+mn-ea"/>
              </a:rPr>
              <a:t>	  </a:t>
            </a:r>
            <a:r>
              <a:rPr lang="ja-JP" altLang="en-US" sz="2000" b="0" i="0" u="none" strike="noStrike" dirty="0">
                <a:solidFill>
                  <a:srgbClr val="000000"/>
                </a:solidFill>
                <a:effectLst/>
                <a:latin typeface="+mn-ea"/>
              </a:rPr>
              <a:t>    </a:t>
            </a:r>
            <a:r>
              <a:rPr lang="en-US" altLang="ja-JP" sz="2000" b="0" i="0" u="none" strike="noStrike" dirty="0">
                <a:solidFill>
                  <a:srgbClr val="0451A5"/>
                </a:solidFill>
                <a:effectLst/>
                <a:latin typeface="+mn-ea"/>
              </a:rPr>
              <a:t>#f8f9fa</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ほぼ白</a:t>
            </a:r>
            <a:r>
              <a:rPr lang="en-US" altLang="ja-JP" sz="2000" b="0" i="0" u="none" strike="noStrike" dirty="0">
                <a:solidFill>
                  <a:srgbClr val="000000"/>
                </a:solidFill>
                <a:effectLst/>
                <a:latin typeface="+mn-ea"/>
              </a:rPr>
              <a:t>)  </a:t>
            </a:r>
            <a:r>
              <a:rPr lang="ja-JP" altLang="en-US" sz="2000" b="0" dirty="0">
                <a:effectLst/>
                <a:latin typeface="+mn-ea"/>
              </a:rPr>
              <a:t> </a:t>
            </a:r>
            <a:endParaRPr lang="en-US" altLang="ja-JP" sz="2000" b="0" dirty="0">
              <a:effectLst/>
              <a:latin typeface="+mn-ea"/>
            </a:endParaRPr>
          </a:p>
          <a:p>
            <a:pPr>
              <a:spcAft>
                <a:spcPts val="1200"/>
              </a:spcAft>
            </a:pPr>
            <a:r>
              <a:rPr lang="ja-JP" altLang="en-US" sz="2000" dirty="0">
                <a:latin typeface="+mn-ea"/>
              </a:rPr>
              <a:t>　</a:t>
            </a:r>
            <a:r>
              <a:rPr lang="ja-JP" altLang="en-US" sz="2000" b="0" i="0" u="none" strike="noStrike" dirty="0">
                <a:solidFill>
                  <a:srgbClr val="595959"/>
                </a:solidFill>
                <a:effectLst/>
                <a:latin typeface="+mn-ea"/>
              </a:rPr>
              <a:t>ベースカラー</a:t>
            </a:r>
            <a:r>
              <a:rPr lang="en-US" altLang="ja-JP" sz="2000" b="0" i="0" u="none" strike="noStrike" dirty="0">
                <a:solidFill>
                  <a:srgbClr val="595959"/>
                </a:solidFill>
                <a:effectLst/>
                <a:latin typeface="+mn-ea"/>
              </a:rPr>
              <a:t>2</a:t>
            </a:r>
            <a:r>
              <a:rPr lang="ja-JP" altLang="en-US" sz="2000" b="0" i="0" u="none" strike="noStrike" dirty="0">
                <a:solidFill>
                  <a:srgbClr val="595959"/>
                </a:solidFill>
                <a:effectLst/>
                <a:latin typeface="+mn-ea"/>
              </a:rPr>
              <a:t>　</a:t>
            </a:r>
            <a:r>
              <a:rPr lang="en-US" altLang="ja-JP" sz="2000" b="0" i="0" u="none" strike="noStrike" dirty="0">
                <a:solidFill>
                  <a:srgbClr val="595959"/>
                </a:solidFill>
                <a:effectLst/>
                <a:latin typeface="+mn-ea"/>
              </a:rPr>
              <a:t>	  </a:t>
            </a:r>
            <a:r>
              <a:rPr lang="ja-JP" altLang="en-US" sz="2000" b="0" i="0" u="none" strike="noStrike" dirty="0">
                <a:solidFill>
                  <a:srgbClr val="000000"/>
                </a:solidFill>
                <a:effectLst/>
                <a:latin typeface="+mn-ea"/>
              </a:rPr>
              <a:t>    </a:t>
            </a:r>
            <a:r>
              <a:rPr lang="en-US" altLang="ja-JP" sz="2000" b="0" dirty="0">
                <a:solidFill>
                  <a:srgbClr val="0451A5"/>
                </a:solidFill>
                <a:effectLst/>
                <a:latin typeface="+mn-ea"/>
              </a:rPr>
              <a:t>#dbdfde</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薄いグレー</a:t>
            </a:r>
            <a:r>
              <a:rPr lang="en-US" altLang="ja-JP" sz="2000" b="0" i="0" u="none" strike="noStrike" dirty="0">
                <a:solidFill>
                  <a:srgbClr val="000000"/>
                </a:solidFill>
                <a:effectLst/>
                <a:latin typeface="+mn-ea"/>
              </a:rPr>
              <a:t>) </a:t>
            </a:r>
            <a:endParaRPr lang="en-US" altLang="ja-JP" sz="2000" b="0" dirty="0">
              <a:effectLst/>
              <a:latin typeface="+mn-ea"/>
            </a:endParaRPr>
          </a:p>
          <a:p>
            <a:pPr>
              <a:spcAft>
                <a:spcPts val="1200"/>
              </a:spcAft>
            </a:pPr>
            <a:r>
              <a:rPr lang="ja-JP" altLang="en-US" sz="2000" b="0" i="0" u="none" strike="noStrike" dirty="0">
                <a:solidFill>
                  <a:srgbClr val="000000"/>
                </a:solidFill>
                <a:effectLst/>
                <a:latin typeface="+mn-ea"/>
              </a:rPr>
              <a:t>　メインカラー　　       </a:t>
            </a:r>
            <a:r>
              <a:rPr lang="en-US" altLang="ja-JP" sz="2000" b="0" i="0" u="none" strike="noStrike" dirty="0">
                <a:solidFill>
                  <a:srgbClr val="0451A5"/>
                </a:solidFill>
                <a:effectLst/>
                <a:latin typeface="+mn-ea"/>
              </a:rPr>
              <a:t>#c4f0f6</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ライトブルー</a:t>
            </a:r>
            <a:r>
              <a:rPr lang="en-US" altLang="ja-JP" sz="2000" b="0" i="0" u="none" strike="noStrike" dirty="0">
                <a:solidFill>
                  <a:srgbClr val="000000"/>
                </a:solidFill>
                <a:effectLst/>
                <a:latin typeface="+mn-ea"/>
              </a:rPr>
              <a:t>)</a:t>
            </a:r>
          </a:p>
          <a:p>
            <a:pPr>
              <a:spcAft>
                <a:spcPts val="1200"/>
              </a:spcAft>
            </a:pPr>
            <a:r>
              <a:rPr lang="ja-JP" altLang="en-US" sz="2000" b="0" i="0" u="none" strike="noStrike" dirty="0">
                <a:solidFill>
                  <a:srgbClr val="000000"/>
                </a:solidFill>
                <a:effectLst/>
                <a:latin typeface="+mn-ea"/>
              </a:rPr>
              <a:t>   メインカラー </a:t>
            </a:r>
            <a:r>
              <a:rPr lang="en-US" altLang="ja-JP" sz="2000" dirty="0">
                <a:solidFill>
                  <a:srgbClr val="000000"/>
                </a:solidFill>
                <a:latin typeface="+mn-ea"/>
              </a:rPr>
              <a:t>2         </a:t>
            </a:r>
            <a:r>
              <a:rPr lang="en-US" altLang="ja-JP" sz="2000" b="0" dirty="0">
                <a:solidFill>
                  <a:srgbClr val="0451A5"/>
                </a:solidFill>
                <a:effectLst/>
                <a:latin typeface="+mn-ea"/>
              </a:rPr>
              <a:t>#076fc4(</a:t>
            </a:r>
            <a:r>
              <a:rPr lang="ja-JP" altLang="en-US" sz="2000" b="0" dirty="0">
                <a:effectLst/>
                <a:latin typeface="+mn-ea"/>
              </a:rPr>
              <a:t>濃いブルー</a:t>
            </a:r>
            <a:r>
              <a:rPr lang="en-US" altLang="ja-JP" sz="2000" b="0" dirty="0">
                <a:solidFill>
                  <a:srgbClr val="0451A5"/>
                </a:solidFill>
                <a:effectLst/>
                <a:latin typeface="+mn-ea"/>
              </a:rPr>
              <a:t>)</a:t>
            </a:r>
            <a:endParaRPr lang="en-US" altLang="ja-JP" sz="2000" b="0" dirty="0">
              <a:solidFill>
                <a:srgbClr val="000000"/>
              </a:solidFill>
              <a:effectLst/>
              <a:latin typeface="+mn-ea"/>
            </a:endParaRPr>
          </a:p>
          <a:p>
            <a:pPr rtl="0">
              <a:spcBef>
                <a:spcPts val="0"/>
              </a:spcBef>
              <a:spcAft>
                <a:spcPts val="1200"/>
              </a:spcAft>
            </a:pPr>
            <a:r>
              <a:rPr lang="ja-JP" altLang="en-US" sz="2000" b="0" i="0" u="none" strike="noStrike" dirty="0">
                <a:solidFill>
                  <a:srgbClr val="000000"/>
                </a:solidFill>
                <a:effectLst/>
                <a:latin typeface="+mn-ea"/>
              </a:rPr>
              <a:t>　サブカラー　　　       </a:t>
            </a:r>
            <a:r>
              <a:rPr lang="en-US" altLang="ja-JP" sz="2000" b="0" i="0" u="none" strike="noStrike" dirty="0">
                <a:solidFill>
                  <a:srgbClr val="0451A5"/>
                </a:solidFill>
                <a:effectLst/>
                <a:latin typeface="+mn-ea"/>
              </a:rPr>
              <a:t>#fffc80</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薄めの黄色</a:t>
            </a:r>
            <a:r>
              <a:rPr lang="en-US" altLang="ja-JP" sz="2000" b="0" i="0" u="none" strike="noStrike" dirty="0">
                <a:solidFill>
                  <a:srgbClr val="000000"/>
                </a:solidFill>
                <a:effectLst/>
                <a:latin typeface="+mn-ea"/>
              </a:rPr>
              <a:t>)</a:t>
            </a:r>
            <a:endParaRPr lang="ja-JP" altLang="en-US" sz="2000" b="0" dirty="0">
              <a:effectLst/>
              <a:latin typeface="+mn-ea"/>
            </a:endParaRPr>
          </a:p>
          <a:p>
            <a:pPr rtl="0">
              <a:spcBef>
                <a:spcPts val="1200"/>
              </a:spcBef>
              <a:spcAft>
                <a:spcPts val="1200"/>
              </a:spcAft>
            </a:pPr>
            <a:r>
              <a:rPr lang="ja-JP" altLang="en-US" sz="2000" b="0" i="0" u="none" strike="noStrike" dirty="0">
                <a:solidFill>
                  <a:srgbClr val="000000"/>
                </a:solidFill>
                <a:effectLst/>
                <a:latin typeface="+mn-ea"/>
              </a:rPr>
              <a:t>　アクセントカラー</a:t>
            </a:r>
            <a:r>
              <a:rPr lang="en-US" altLang="ja-JP" sz="2000" b="0" i="0" u="none" strike="noStrike" dirty="0">
                <a:solidFill>
                  <a:srgbClr val="000000"/>
                </a:solidFill>
                <a:effectLst/>
                <a:latin typeface="+mn-ea"/>
              </a:rPr>
              <a:t>1</a:t>
            </a:r>
            <a:r>
              <a:rPr lang="ja-JP" altLang="en-US" sz="2000" b="0" i="0" u="none" strike="noStrike" dirty="0">
                <a:solidFill>
                  <a:srgbClr val="000000"/>
                </a:solidFill>
                <a:effectLst/>
                <a:latin typeface="+mn-ea"/>
              </a:rPr>
              <a:t>　  </a:t>
            </a:r>
            <a:r>
              <a:rPr lang="en-US" altLang="ja-JP" sz="2000" b="0" i="0" u="none" strike="noStrike" dirty="0">
                <a:solidFill>
                  <a:srgbClr val="0451A5"/>
                </a:solidFill>
                <a:effectLst/>
                <a:latin typeface="+mn-ea"/>
              </a:rPr>
              <a:t>#ffec53</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ビビッドな黄色</a:t>
            </a:r>
            <a:r>
              <a:rPr lang="en-US" altLang="ja-JP" sz="2000" b="0" i="0" u="none" strike="noStrike" dirty="0">
                <a:solidFill>
                  <a:srgbClr val="000000"/>
                </a:solidFill>
                <a:effectLst/>
                <a:latin typeface="+mn-ea"/>
              </a:rPr>
              <a:t>) </a:t>
            </a:r>
            <a:r>
              <a:rPr lang="ja-JP" altLang="en-US" sz="2000" b="0" dirty="0">
                <a:effectLst/>
                <a:latin typeface="+mn-ea"/>
              </a:rPr>
              <a:t> </a:t>
            </a:r>
            <a:r>
              <a:rPr lang="ja-JP" altLang="en-US" sz="2000" b="0" i="0" u="none" strike="noStrike" dirty="0">
                <a:solidFill>
                  <a:srgbClr val="000000"/>
                </a:solidFill>
                <a:effectLst/>
                <a:latin typeface="+mn-ea"/>
              </a:rPr>
              <a:t>　</a:t>
            </a:r>
            <a:endParaRPr lang="en-US" altLang="ja-JP" sz="2000" b="0" i="0" u="none" strike="noStrike" dirty="0">
              <a:solidFill>
                <a:srgbClr val="000000"/>
              </a:solidFill>
              <a:effectLst/>
              <a:latin typeface="+mn-ea"/>
            </a:endParaRPr>
          </a:p>
          <a:p>
            <a:pPr>
              <a:spcAft>
                <a:spcPts val="1200"/>
              </a:spcAft>
            </a:pPr>
            <a:r>
              <a:rPr lang="en-US" altLang="ja-JP" sz="2000" dirty="0">
                <a:solidFill>
                  <a:srgbClr val="000000"/>
                </a:solidFill>
                <a:latin typeface="+mn-ea"/>
              </a:rPr>
              <a:t>   </a:t>
            </a:r>
            <a:r>
              <a:rPr lang="ja-JP" altLang="en-US" sz="2000" b="0" i="0" u="none" strike="noStrike" dirty="0">
                <a:solidFill>
                  <a:srgbClr val="000000"/>
                </a:solidFill>
                <a:effectLst/>
                <a:latin typeface="+mn-ea"/>
              </a:rPr>
              <a:t>アクセントカラー</a:t>
            </a:r>
            <a:r>
              <a:rPr lang="en-US" altLang="ja-JP" sz="2000" b="0" i="0" u="none" strike="noStrike" dirty="0">
                <a:solidFill>
                  <a:srgbClr val="000000"/>
                </a:solidFill>
                <a:effectLst/>
                <a:latin typeface="+mn-ea"/>
              </a:rPr>
              <a:t>2</a:t>
            </a:r>
            <a:r>
              <a:rPr lang="ja-JP" altLang="en-US" sz="2000" b="0" i="0" u="none" strike="noStrike" dirty="0">
                <a:solidFill>
                  <a:srgbClr val="0451A5"/>
                </a:solidFill>
                <a:effectLst/>
                <a:latin typeface="+mn-ea"/>
              </a:rPr>
              <a:t>    </a:t>
            </a:r>
            <a:r>
              <a:rPr lang="en-US" altLang="ja-JP" sz="2000" b="0" i="0" u="none" strike="noStrike" dirty="0">
                <a:solidFill>
                  <a:srgbClr val="0451A5"/>
                </a:solidFill>
                <a:effectLst/>
                <a:latin typeface="+mn-ea"/>
              </a:rPr>
              <a:t>#e60021</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少しだけ黒っぽい赤</a:t>
            </a:r>
            <a:r>
              <a:rPr lang="en-US" altLang="ja-JP" sz="2000" b="0" i="0" u="none" strike="noStrike" dirty="0">
                <a:solidFill>
                  <a:srgbClr val="000000"/>
                </a:solidFill>
                <a:effectLst/>
                <a:latin typeface="+mn-ea"/>
              </a:rPr>
              <a:t>)</a:t>
            </a:r>
            <a:endParaRPr lang="ja-JP" altLang="en-US" sz="2000" b="0" dirty="0">
              <a:effectLst/>
              <a:latin typeface="+mn-ea"/>
            </a:endParaRPr>
          </a:p>
          <a:p>
            <a:pPr rtl="0">
              <a:spcBef>
                <a:spcPts val="1200"/>
              </a:spcBef>
              <a:spcAft>
                <a:spcPts val="1200"/>
              </a:spcAft>
            </a:pPr>
            <a:r>
              <a:rPr lang="ja-JP" altLang="en-US" sz="2000" b="0" i="0" u="none" strike="noStrike" dirty="0">
                <a:solidFill>
                  <a:srgbClr val="000000"/>
                </a:solidFill>
                <a:effectLst/>
                <a:latin typeface="+mn-ea"/>
              </a:rPr>
              <a:t>　テキスト</a:t>
            </a:r>
            <a:r>
              <a:rPr lang="en-US" altLang="ja-JP" sz="2000" b="0" i="0" u="none" strike="noStrike" dirty="0">
                <a:solidFill>
                  <a:srgbClr val="000000"/>
                </a:solidFill>
                <a:effectLst/>
                <a:latin typeface="+mn-ea"/>
              </a:rPr>
              <a:t>1</a:t>
            </a:r>
            <a:r>
              <a:rPr lang="ja-JP" altLang="en-US" sz="2000" b="0" i="0" u="none" strike="noStrike" dirty="0">
                <a:solidFill>
                  <a:srgbClr val="000000"/>
                </a:solidFill>
                <a:effectLst/>
                <a:latin typeface="+mn-ea"/>
              </a:rPr>
              <a:t>　　　　　</a:t>
            </a:r>
            <a:r>
              <a:rPr lang="en-US" altLang="ja-JP" sz="2000" b="0" dirty="0">
                <a:solidFill>
                  <a:srgbClr val="0451A5"/>
                </a:solidFill>
                <a:effectLst/>
                <a:latin typeface="+mn-ea"/>
              </a:rPr>
              <a:t> #6f5436</a:t>
            </a:r>
            <a:r>
              <a:rPr lang="en-US" altLang="ja-JP" sz="2000" b="0" i="0" u="none" strike="noStrike" dirty="0">
                <a:solidFill>
                  <a:srgbClr val="000000"/>
                </a:solidFill>
                <a:effectLst/>
                <a:latin typeface="+mn-ea"/>
              </a:rPr>
              <a:t>(</a:t>
            </a:r>
            <a:r>
              <a:rPr lang="ja-JP" altLang="en-US" sz="2000" b="0" i="0" u="none" strike="noStrike" dirty="0">
                <a:solidFill>
                  <a:srgbClr val="000000"/>
                </a:solidFill>
                <a:effectLst/>
                <a:latin typeface="+mn-ea"/>
              </a:rPr>
              <a:t>ブラウン</a:t>
            </a:r>
            <a:r>
              <a:rPr lang="en-US" altLang="ja-JP" sz="2000" b="0" i="0" u="none" strike="noStrike" dirty="0">
                <a:solidFill>
                  <a:srgbClr val="000000"/>
                </a:solidFill>
                <a:effectLst/>
                <a:latin typeface="+mn-ea"/>
              </a:rPr>
              <a:t>)</a:t>
            </a:r>
            <a:endParaRPr lang="ja-JP" altLang="en-US" sz="2000" b="0" dirty="0">
              <a:effectLst/>
              <a:latin typeface="+mn-ea"/>
            </a:endParaRPr>
          </a:p>
          <a:p>
            <a:pPr>
              <a:spcAft>
                <a:spcPts val="1200"/>
              </a:spcAft>
            </a:pPr>
            <a:br>
              <a:rPr lang="ja-JP" altLang="en-US" sz="2000" b="0" dirty="0">
                <a:effectLst/>
                <a:latin typeface="+mn-ea"/>
              </a:rPr>
            </a:br>
            <a:br>
              <a:rPr lang="ja-JP" altLang="en-US" b="0" dirty="0">
                <a:effectLst/>
              </a:rPr>
            </a:br>
            <a:r>
              <a:rPr lang="ja-JP" altLang="en-US" sz="2000" b="0" i="0" u="none" strike="noStrike" dirty="0">
                <a:solidFill>
                  <a:srgbClr val="595959"/>
                </a:solidFill>
                <a:effectLst/>
                <a:latin typeface="Arial" panose="020B0604020202020204" pitchFamily="34" charset="0"/>
              </a:rPr>
              <a:t>　</a:t>
            </a:r>
            <a:endParaRPr lang="ja-JP" altLang="en-US" b="0" dirty="0">
              <a:effectLst/>
            </a:endParaRPr>
          </a:p>
          <a:p>
            <a:br>
              <a:rPr lang="ja-JP" altLang="en-US" dirty="0"/>
            </a:br>
            <a:endParaRPr lang="ja-JP" altLang="en-US" dirty="0"/>
          </a:p>
        </p:txBody>
      </p:sp>
      <p:sp>
        <p:nvSpPr>
          <p:cNvPr id="25" name="楕円 24">
            <a:extLst>
              <a:ext uri="{FF2B5EF4-FFF2-40B4-BE49-F238E27FC236}">
                <a16:creationId xmlns:a16="http://schemas.microsoft.com/office/drawing/2014/main" id="{2E083AF0-23D6-4145-AD75-A5E362D2E64C}"/>
              </a:ext>
            </a:extLst>
          </p:cNvPr>
          <p:cNvSpPr/>
          <p:nvPr/>
        </p:nvSpPr>
        <p:spPr>
          <a:xfrm>
            <a:off x="7566909" y="1829332"/>
            <a:ext cx="426720" cy="355600"/>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FF43D7F7-F058-4513-867E-308E87552BEB}"/>
              </a:ext>
            </a:extLst>
          </p:cNvPr>
          <p:cNvSpPr/>
          <p:nvPr/>
        </p:nvSpPr>
        <p:spPr>
          <a:xfrm>
            <a:off x="7566909" y="2279061"/>
            <a:ext cx="426720" cy="355600"/>
          </a:xfrm>
          <a:prstGeom prst="ellipse">
            <a:avLst/>
          </a:prstGeom>
          <a:solidFill>
            <a:srgbClr val="DBD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70B577FB-EAAA-4BCE-B75E-993A634CD944}"/>
              </a:ext>
            </a:extLst>
          </p:cNvPr>
          <p:cNvSpPr/>
          <p:nvPr/>
        </p:nvSpPr>
        <p:spPr>
          <a:xfrm rot="156454">
            <a:off x="7581651" y="3680816"/>
            <a:ext cx="426720" cy="355600"/>
          </a:xfrm>
          <a:prstGeom prst="ellipse">
            <a:avLst/>
          </a:prstGeom>
          <a:solidFill>
            <a:srgbClr val="FFF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16E5146-6DDA-4A50-9A1E-0504DB97BBAC}"/>
              </a:ext>
            </a:extLst>
          </p:cNvPr>
          <p:cNvSpPr/>
          <p:nvPr/>
        </p:nvSpPr>
        <p:spPr>
          <a:xfrm>
            <a:off x="7546589" y="4728941"/>
            <a:ext cx="426720" cy="355600"/>
          </a:xfrm>
          <a:prstGeom prst="ellipse">
            <a:avLst/>
          </a:prstGeom>
          <a:solidFill>
            <a:srgbClr val="E6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9D7C8F8-EA62-411E-ACFD-E4DE282D5281}"/>
              </a:ext>
            </a:extLst>
          </p:cNvPr>
          <p:cNvSpPr/>
          <p:nvPr/>
        </p:nvSpPr>
        <p:spPr>
          <a:xfrm>
            <a:off x="7556749" y="2720043"/>
            <a:ext cx="426720" cy="355600"/>
          </a:xfrm>
          <a:prstGeom prst="ellipse">
            <a:avLst/>
          </a:prstGeom>
          <a:solidFill>
            <a:srgbClr val="C4F0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EA35E87-4EE1-4C4D-A165-8E3D809297F3}"/>
              </a:ext>
            </a:extLst>
          </p:cNvPr>
          <p:cNvSpPr/>
          <p:nvPr/>
        </p:nvSpPr>
        <p:spPr>
          <a:xfrm>
            <a:off x="7574777" y="5396556"/>
            <a:ext cx="426720" cy="355600"/>
          </a:xfrm>
          <a:prstGeom prst="ellipse">
            <a:avLst/>
          </a:prstGeom>
          <a:solidFill>
            <a:srgbClr val="6F54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C298461-6843-4F1F-8975-890124DF6FB9}"/>
              </a:ext>
            </a:extLst>
          </p:cNvPr>
          <p:cNvSpPr/>
          <p:nvPr/>
        </p:nvSpPr>
        <p:spPr>
          <a:xfrm rot="156454">
            <a:off x="7574776" y="4209639"/>
            <a:ext cx="426720" cy="355600"/>
          </a:xfrm>
          <a:prstGeom prst="ellipse">
            <a:avLst/>
          </a:prstGeom>
          <a:solidFill>
            <a:srgbClr val="FFEC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D8BB206-9B38-46C8-82BC-D5BCC89978A2}"/>
              </a:ext>
            </a:extLst>
          </p:cNvPr>
          <p:cNvSpPr/>
          <p:nvPr/>
        </p:nvSpPr>
        <p:spPr>
          <a:xfrm>
            <a:off x="7546589" y="3204686"/>
            <a:ext cx="426720" cy="355600"/>
          </a:xfrm>
          <a:prstGeom prst="ellipse">
            <a:avLst/>
          </a:prstGeom>
          <a:solidFill>
            <a:srgbClr val="076F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34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9B735-B515-4042-AA56-D19F962F9713}"/>
              </a:ext>
            </a:extLst>
          </p:cNvPr>
          <p:cNvSpPr>
            <a:spLocks noGrp="1"/>
          </p:cNvSpPr>
          <p:nvPr>
            <p:ph type="title"/>
          </p:nvPr>
        </p:nvSpPr>
        <p:spPr>
          <a:xfrm>
            <a:off x="677334" y="609600"/>
            <a:ext cx="8596668" cy="873760"/>
          </a:xfrm>
        </p:spPr>
        <p:txBody>
          <a:bodyPr>
            <a:normAutofit/>
          </a:bodyPr>
          <a:lstStyle/>
          <a:p>
            <a:r>
              <a:rPr lang="en-US" altLang="ja-JP" sz="4000" dirty="0"/>
              <a:t>5-2. </a:t>
            </a:r>
            <a:r>
              <a:rPr lang="ja-JP" altLang="en-US" sz="4000" dirty="0"/>
              <a:t>デザインコンセプト</a:t>
            </a:r>
            <a:endParaRPr kumimoji="1" lang="ja-JP" altLang="en-US" sz="4000" dirty="0"/>
          </a:p>
        </p:txBody>
      </p:sp>
      <p:sp>
        <p:nvSpPr>
          <p:cNvPr id="3" name="コンテンツ プレースホルダー 2">
            <a:extLst>
              <a:ext uri="{FF2B5EF4-FFF2-40B4-BE49-F238E27FC236}">
                <a16:creationId xmlns:a16="http://schemas.microsoft.com/office/drawing/2014/main" id="{CE66EA09-628C-4EAA-A866-6B7CCCA40BEE}"/>
              </a:ext>
            </a:extLst>
          </p:cNvPr>
          <p:cNvSpPr>
            <a:spLocks noGrp="1"/>
          </p:cNvSpPr>
          <p:nvPr>
            <p:ph idx="1"/>
          </p:nvPr>
        </p:nvSpPr>
        <p:spPr>
          <a:xfrm>
            <a:off x="900854" y="1662749"/>
            <a:ext cx="8596668" cy="3880773"/>
          </a:xfrm>
        </p:spPr>
        <p:txBody>
          <a:bodyPr>
            <a:normAutofit/>
          </a:bodyPr>
          <a:lstStyle/>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フォント</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英語</a:t>
            </a:r>
            <a:r>
              <a:rPr lang="en-US" altLang="ja-JP" sz="1800" kern="0" dirty="0" err="1">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Meiryo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対応していない場合は</a:t>
            </a:r>
            <a:r>
              <a:rPr lang="en-US"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Monotype</a:t>
            </a:r>
            <a:r>
              <a:rPr lang="ja-JP"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または</a:t>
            </a:r>
            <a:r>
              <a:rPr lang="en-US"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Arial</a:t>
            </a:r>
            <a:r>
              <a:rPr lang="ja-JP"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で対応</a:t>
            </a:r>
            <a:r>
              <a:rPr lang="en-US"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err="1">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Meiryo</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ABCDE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日本語　</a:t>
            </a:r>
            <a:r>
              <a:rPr lang="en-US" altLang="ja-JP" sz="1800" kern="0" dirty="0">
                <a:solidFill>
                  <a:srgbClr val="000000"/>
                </a:solidFill>
                <a:effectLst/>
                <a:latin typeface="ＭＳ Ｐゴシック" panose="020B0600070205080204" pitchFamily="50" charset="-128"/>
                <a:ea typeface="游明朝" panose="02020400000000000000" pitchFamily="18" charset="-128"/>
                <a:cs typeface="Times New Roman" panose="02020603050405020304" pitchFamily="18" charset="0"/>
              </a:rPr>
              <a:t>MS P</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Times New Roman" panose="02020603050405020304" pitchFamily="18" charset="0"/>
              </a:rPr>
              <a:t>ゴシック</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408312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E2092-4C82-415E-A22F-F40392C75BC9}"/>
              </a:ext>
            </a:extLst>
          </p:cNvPr>
          <p:cNvSpPr>
            <a:spLocks noGrp="1"/>
          </p:cNvSpPr>
          <p:nvPr>
            <p:ph type="title"/>
          </p:nvPr>
        </p:nvSpPr>
        <p:spPr>
          <a:xfrm>
            <a:off x="677334" y="609600"/>
            <a:ext cx="8596668" cy="1036320"/>
          </a:xfrm>
        </p:spPr>
        <p:txBody>
          <a:bodyPr>
            <a:normAutofit/>
          </a:bodyPr>
          <a:lstStyle/>
          <a:p>
            <a:r>
              <a:rPr kumimoji="1" lang="en-US" altLang="ja-JP" sz="4000" dirty="0"/>
              <a:t>6.</a:t>
            </a:r>
            <a:r>
              <a:rPr kumimoji="1" lang="ja-JP" altLang="en-US" sz="4000" dirty="0"/>
              <a:t>パーツ</a:t>
            </a:r>
          </a:p>
        </p:txBody>
      </p:sp>
      <p:sp>
        <p:nvSpPr>
          <p:cNvPr id="3" name="コンテンツ プレースホルダー 2">
            <a:extLst>
              <a:ext uri="{FF2B5EF4-FFF2-40B4-BE49-F238E27FC236}">
                <a16:creationId xmlns:a16="http://schemas.microsoft.com/office/drawing/2014/main" id="{FC10B231-0608-451D-86CE-0EA4C8D41BEF}"/>
              </a:ext>
            </a:extLst>
          </p:cNvPr>
          <p:cNvSpPr>
            <a:spLocks noGrp="1"/>
          </p:cNvSpPr>
          <p:nvPr>
            <p:ph idx="1"/>
          </p:nvPr>
        </p:nvSpPr>
        <p:spPr>
          <a:xfrm>
            <a:off x="677334" y="1645921"/>
            <a:ext cx="8596668" cy="3241040"/>
          </a:xfrm>
        </p:spPr>
        <p:txBody>
          <a:bodyPr/>
          <a:lstStyle/>
          <a:p>
            <a:r>
              <a:rPr kumimoji="1" lang="ja-JP" altLang="en-US" dirty="0"/>
              <a:t>ファビコンとタッチアイコン</a:t>
            </a:r>
          </a:p>
          <a:p>
            <a:endParaRPr lang="ja-JP" altLang="en-US" dirty="0"/>
          </a:p>
          <a:p>
            <a:endParaRPr kumimoji="1" lang="ja-JP" altLang="en-US" dirty="0"/>
          </a:p>
        </p:txBody>
      </p:sp>
      <p:pic>
        <p:nvPicPr>
          <p:cNvPr id="7" name="図 6">
            <a:extLst>
              <a:ext uri="{FF2B5EF4-FFF2-40B4-BE49-F238E27FC236}">
                <a16:creationId xmlns:a16="http://schemas.microsoft.com/office/drawing/2014/main" id="{4C2F29D9-86D4-43EF-8BF6-2A3CCBD9C249}"/>
              </a:ext>
            </a:extLst>
          </p:cNvPr>
          <p:cNvPicPr>
            <a:picLocks noChangeAspect="1"/>
          </p:cNvPicPr>
          <p:nvPr/>
        </p:nvPicPr>
        <p:blipFill>
          <a:blip r:embed="rId2"/>
          <a:stretch>
            <a:fillRect/>
          </a:stretch>
        </p:blipFill>
        <p:spPr>
          <a:xfrm>
            <a:off x="2003598" y="2819400"/>
            <a:ext cx="1828800" cy="1828800"/>
          </a:xfrm>
          <a:prstGeom prst="rect">
            <a:avLst/>
          </a:prstGeom>
        </p:spPr>
      </p:pic>
      <p:pic>
        <p:nvPicPr>
          <p:cNvPr id="11" name="図 10">
            <a:extLst>
              <a:ext uri="{FF2B5EF4-FFF2-40B4-BE49-F238E27FC236}">
                <a16:creationId xmlns:a16="http://schemas.microsoft.com/office/drawing/2014/main" id="{81E4F92A-DA44-4245-9C6B-190FCAD46FD1}"/>
              </a:ext>
            </a:extLst>
          </p:cNvPr>
          <p:cNvPicPr>
            <a:picLocks noChangeAspect="1"/>
          </p:cNvPicPr>
          <p:nvPr/>
        </p:nvPicPr>
        <p:blipFill>
          <a:blip r:embed="rId2"/>
          <a:stretch>
            <a:fillRect/>
          </a:stretch>
        </p:blipFill>
        <p:spPr>
          <a:xfrm>
            <a:off x="4724400" y="3794760"/>
            <a:ext cx="853440" cy="853440"/>
          </a:xfrm>
          <a:prstGeom prst="rect">
            <a:avLst/>
          </a:prstGeom>
        </p:spPr>
      </p:pic>
      <p:sp>
        <p:nvSpPr>
          <p:cNvPr id="8" name="テキスト ボックス 7">
            <a:extLst>
              <a:ext uri="{FF2B5EF4-FFF2-40B4-BE49-F238E27FC236}">
                <a16:creationId xmlns:a16="http://schemas.microsoft.com/office/drawing/2014/main" id="{A7B5E823-2C4F-45E0-BEDF-CCBB5516F8DD}"/>
              </a:ext>
            </a:extLst>
          </p:cNvPr>
          <p:cNvSpPr txBox="1"/>
          <p:nvPr/>
        </p:nvSpPr>
        <p:spPr>
          <a:xfrm>
            <a:off x="2003598" y="4811514"/>
            <a:ext cx="1828800" cy="369332"/>
          </a:xfrm>
          <a:prstGeom prst="rect">
            <a:avLst/>
          </a:prstGeom>
          <a:noFill/>
        </p:spPr>
        <p:txBody>
          <a:bodyPr wrap="square">
            <a:spAutoFit/>
          </a:bodyPr>
          <a:lstStyle/>
          <a:p>
            <a:r>
              <a:rPr kumimoji="1" lang="en-US" altLang="ja-JP" dirty="0"/>
              <a:t>192px x 192px </a:t>
            </a:r>
            <a:endParaRPr lang="ja-JP" altLang="en-US" dirty="0"/>
          </a:p>
        </p:txBody>
      </p:sp>
      <p:sp>
        <p:nvSpPr>
          <p:cNvPr id="9" name="テキスト ボックス 8">
            <a:extLst>
              <a:ext uri="{FF2B5EF4-FFF2-40B4-BE49-F238E27FC236}">
                <a16:creationId xmlns:a16="http://schemas.microsoft.com/office/drawing/2014/main" id="{35B91FD9-D63C-4B4B-B1F6-55999AEF5551}"/>
              </a:ext>
            </a:extLst>
          </p:cNvPr>
          <p:cNvSpPr txBox="1"/>
          <p:nvPr/>
        </p:nvSpPr>
        <p:spPr>
          <a:xfrm>
            <a:off x="4570037" y="4788654"/>
            <a:ext cx="1430482" cy="369332"/>
          </a:xfrm>
          <a:prstGeom prst="rect">
            <a:avLst/>
          </a:prstGeom>
          <a:noFill/>
        </p:spPr>
        <p:txBody>
          <a:bodyPr wrap="square">
            <a:spAutoFit/>
          </a:bodyPr>
          <a:lstStyle/>
          <a:p>
            <a:r>
              <a:rPr kumimoji="1" lang="en-US" altLang="ja-JP" dirty="0"/>
              <a:t>32px x 32px </a:t>
            </a:r>
            <a:endParaRPr lang="ja-JP" altLang="en-US" dirty="0"/>
          </a:p>
        </p:txBody>
      </p:sp>
      <p:sp>
        <p:nvSpPr>
          <p:cNvPr id="10" name="テキスト ボックス 9">
            <a:extLst>
              <a:ext uri="{FF2B5EF4-FFF2-40B4-BE49-F238E27FC236}">
                <a16:creationId xmlns:a16="http://schemas.microsoft.com/office/drawing/2014/main" id="{FEF6CEF9-2ABB-44F6-9A78-09583FC9C163}"/>
              </a:ext>
            </a:extLst>
          </p:cNvPr>
          <p:cNvSpPr txBox="1"/>
          <p:nvPr/>
        </p:nvSpPr>
        <p:spPr>
          <a:xfrm>
            <a:off x="987598" y="2156183"/>
            <a:ext cx="6957522" cy="369332"/>
          </a:xfrm>
          <a:prstGeom prst="rect">
            <a:avLst/>
          </a:prstGeom>
          <a:noFill/>
        </p:spPr>
        <p:txBody>
          <a:bodyPr wrap="square">
            <a:spAutoFit/>
          </a:bodyPr>
          <a:lstStyle/>
          <a:p>
            <a:r>
              <a:rPr kumimoji="1" lang="ja-JP" altLang="en-US" dirty="0">
                <a:latin typeface="Meiryo UI" panose="020B0604030504040204" pitchFamily="50" charset="-128"/>
                <a:ea typeface="Meiryo UI" panose="020B0604030504040204" pitchFamily="50" charset="-128"/>
              </a:rPr>
              <a:t>東京のシンボル東京タワーと国花である桜の花を配置　</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395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331146BB-B14A-41A2-9297-0947ACF4CB5C}"/>
              </a:ext>
            </a:extLst>
          </p:cNvPr>
          <p:cNvSpPr>
            <a:spLocks noGrp="1"/>
          </p:cNvSpPr>
          <p:nvPr>
            <p:ph type="title"/>
          </p:nvPr>
        </p:nvSpPr>
        <p:spPr>
          <a:xfrm>
            <a:off x="677334" y="609600"/>
            <a:ext cx="8596668" cy="863600"/>
          </a:xfrm>
        </p:spPr>
        <p:txBody>
          <a:bodyPr>
            <a:normAutofit/>
          </a:bodyPr>
          <a:lstStyle/>
          <a:p>
            <a:r>
              <a:rPr lang="en-US" altLang="ja-JP" sz="4000" dirty="0"/>
              <a:t>1. </a:t>
            </a:r>
            <a:r>
              <a:rPr lang="ja-JP" altLang="en-US" sz="4000" dirty="0"/>
              <a:t>プロジェクト概要</a:t>
            </a:r>
          </a:p>
        </p:txBody>
      </p:sp>
      <p:sp>
        <p:nvSpPr>
          <p:cNvPr id="17" name="テキスト ボックス 16">
            <a:extLst>
              <a:ext uri="{FF2B5EF4-FFF2-40B4-BE49-F238E27FC236}">
                <a16:creationId xmlns:a16="http://schemas.microsoft.com/office/drawing/2014/main" id="{D717B435-3C28-4852-BB38-E17F81154CC1}"/>
              </a:ext>
            </a:extLst>
          </p:cNvPr>
          <p:cNvSpPr txBox="1"/>
          <p:nvPr/>
        </p:nvSpPr>
        <p:spPr>
          <a:xfrm>
            <a:off x="934720" y="1547008"/>
            <a:ext cx="7609840" cy="3877985"/>
          </a:xfrm>
          <a:prstGeom prst="rect">
            <a:avLst/>
          </a:prstGeom>
          <a:noFill/>
        </p:spPr>
        <p:txBody>
          <a:bodyPr wrap="square">
            <a:spAutoFit/>
          </a:bodyPr>
          <a:lstStyle/>
          <a:p>
            <a:pPr algn="l">
              <a:spcBef>
                <a:spcPts val="1200"/>
              </a:spcBef>
              <a:spcAft>
                <a:spcPts val="1200"/>
              </a:spcAft>
            </a:pPr>
            <a:r>
              <a:rPr lang="ja-JP" altLang="ja-JP"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ターゲット</a:t>
            </a:r>
            <a:r>
              <a:rPr lang="en-US" altLang="ja-JP"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en-US"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ペルソナ</a:t>
            </a:r>
            <a:r>
              <a:rPr lang="en-US" altLang="ja-JP"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公共交通機関を使わずに、効率よく日本の有名な観光地を訪れたい</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60</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75</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歳くらいの日本観光を予定している訪日外国人</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欧米の富裕層</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日本や東京に関する知識はぼんやりしたものしかないお客様</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できれば日本っぽい場所で買い物したい</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クライアント情報</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79400"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架空の旅行会社のインバウンド部門がコロナ収束後に事業を再開する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45344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C7ACE-E71E-4998-80CF-932C4BB06209}"/>
              </a:ext>
            </a:extLst>
          </p:cNvPr>
          <p:cNvSpPr>
            <a:spLocks noGrp="1"/>
          </p:cNvSpPr>
          <p:nvPr>
            <p:ph type="title"/>
          </p:nvPr>
        </p:nvSpPr>
        <p:spPr>
          <a:xfrm>
            <a:off x="951654" y="883920"/>
            <a:ext cx="8596668" cy="1320800"/>
          </a:xfrm>
        </p:spPr>
        <p:txBody>
          <a:bodyPr/>
          <a:lstStyle/>
          <a:p>
            <a:r>
              <a:rPr lang="en-US" altLang="ja-JP" dirty="0"/>
              <a:t>1-2. </a:t>
            </a:r>
            <a:r>
              <a:rPr lang="ja-JP" altLang="en-US" dirty="0"/>
              <a:t>サイト情報</a:t>
            </a:r>
          </a:p>
        </p:txBody>
      </p:sp>
      <p:sp>
        <p:nvSpPr>
          <p:cNvPr id="4" name="テキスト ボックス 3">
            <a:extLst>
              <a:ext uri="{FF2B5EF4-FFF2-40B4-BE49-F238E27FC236}">
                <a16:creationId xmlns:a16="http://schemas.microsoft.com/office/drawing/2014/main" id="{54077817-8F13-4E91-9645-4CEF7671F18E}"/>
              </a:ext>
            </a:extLst>
          </p:cNvPr>
          <p:cNvSpPr txBox="1"/>
          <p:nvPr/>
        </p:nvSpPr>
        <p:spPr>
          <a:xfrm>
            <a:off x="1211580" y="1841400"/>
            <a:ext cx="7749540" cy="2369880"/>
          </a:xfrm>
          <a:prstGeom prst="rect">
            <a:avLst/>
          </a:prstGeom>
          <a:noFill/>
        </p:spPr>
        <p:txBody>
          <a:bodyPr wrap="square">
            <a:spAutoFit/>
          </a:bodyPr>
          <a:lstStyle/>
          <a:p>
            <a:pPr algn="l">
              <a:spcBef>
                <a:spcPts val="1200"/>
              </a:spcBef>
              <a:spcAft>
                <a:spcPts val="1200"/>
              </a:spcAft>
            </a:pPr>
            <a:r>
              <a:rPr lang="ja-JP" altLang="ja-JP" sz="1800" b="1"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サイト情報</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79400" indent="-279400" algn="l">
              <a:spcBef>
                <a:spcPts val="1200"/>
              </a:spcBef>
              <a:spcAft>
                <a:spcPts val="1200"/>
              </a:spcAft>
            </a:pPr>
            <a:r>
              <a:rPr lang="en-US" altLang="ja-JP" sz="1800" kern="0" dirty="0">
                <a:solidFill>
                  <a:srgbClr val="000000"/>
                </a:solidFill>
                <a:effectLst/>
                <a:latin typeface="ＭＳ Ｐゴシック" panose="020B0600070205080204" pitchFamily="50" charset="-128"/>
                <a:ea typeface="游明朝" panose="02020400000000000000" pitchFamily="18"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東京タワー・浅草・皇居といった定番の東京都内観光</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(1</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日コース</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半日コース</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と都内近郊</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富士山や日光</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の英語で案内するツアーの募集サイト</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79400" indent="-279400"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季節によって、都内桜コース・伊豆コース</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春</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・長瀞コース</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夏</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・昇仙峡コース</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秋</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・イルミネーションツアー</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冬</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を募集する場合は、メインビジュアルに追加表示</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08279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4E05B-B90D-4D0B-9E18-432D00658BCA}"/>
              </a:ext>
            </a:extLst>
          </p:cNvPr>
          <p:cNvSpPr>
            <a:spLocks noGrp="1"/>
          </p:cNvSpPr>
          <p:nvPr>
            <p:ph type="title"/>
          </p:nvPr>
        </p:nvSpPr>
        <p:spPr>
          <a:xfrm>
            <a:off x="1043094" y="843280"/>
            <a:ext cx="8596668" cy="934720"/>
          </a:xfrm>
        </p:spPr>
        <p:txBody>
          <a:bodyPr>
            <a:normAutofit/>
          </a:bodyPr>
          <a:lstStyle/>
          <a:p>
            <a:r>
              <a:rPr lang="en-US" altLang="ja-JP" sz="4000" dirty="0"/>
              <a:t>2. </a:t>
            </a:r>
            <a:r>
              <a:rPr lang="ja-JP" altLang="en-US" sz="4000" dirty="0"/>
              <a:t>クライアントの要望</a:t>
            </a:r>
            <a:endParaRPr kumimoji="1" lang="ja-JP" altLang="en-US" sz="4000" dirty="0"/>
          </a:p>
        </p:txBody>
      </p:sp>
      <p:sp>
        <p:nvSpPr>
          <p:cNvPr id="4" name="テキスト ボックス 3">
            <a:extLst>
              <a:ext uri="{FF2B5EF4-FFF2-40B4-BE49-F238E27FC236}">
                <a16:creationId xmlns:a16="http://schemas.microsoft.com/office/drawing/2014/main" id="{CCD971E1-071A-4122-97EA-CFAED933D45D}"/>
              </a:ext>
            </a:extLst>
          </p:cNvPr>
          <p:cNvSpPr txBox="1"/>
          <p:nvPr/>
        </p:nvSpPr>
        <p:spPr>
          <a:xfrm>
            <a:off x="1496060" y="2039710"/>
            <a:ext cx="7871460" cy="3293209"/>
          </a:xfrm>
          <a:prstGeom prst="rect">
            <a:avLst/>
          </a:prstGeom>
          <a:noFill/>
        </p:spPr>
        <p:txBody>
          <a:bodyPr wrap="square">
            <a:spAutoFit/>
          </a:bodyPr>
          <a:lstStyle/>
          <a:p>
            <a:pPr algn="l">
              <a:spcBef>
                <a:spcPts val="1200"/>
              </a:spcBef>
              <a:spcAft>
                <a:spcPts val="1200"/>
              </a:spcAft>
            </a:pP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スマホ・</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PC</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慣れしていないお客様も多いので、とにかくわかりやすい</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en-US" altLang="ja-JP" sz="1800" kern="0" dirty="0">
                <a:solidFill>
                  <a:srgbClr val="000000"/>
                </a:solidFill>
                <a:effectLst/>
                <a:latin typeface="ＭＳ Ｐゴシック" panose="020B0600070205080204" pitchFamily="50" charset="-128"/>
                <a:ea typeface="游明朝" panose="02020400000000000000" pitchFamily="18"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日本に興味はあるものの、細かい情報は知らないお客様が多い</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ライバル会社との差別化をして予約に誘導したい</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79400" algn="l">
              <a:spcBef>
                <a:spcPts val="1200"/>
              </a:spcBef>
              <a:spcAft>
                <a:spcPts val="1200"/>
              </a:spcAft>
            </a:pP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スマホでも予約したくなる構成</a:t>
            </a:r>
            <a:r>
              <a:rPr lang="en-US"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デザイン</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年齢に関係なく予約しやすいサイト</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　解決策</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0620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B36F22-5364-4BE5-AAEB-35C6A5076049}"/>
              </a:ext>
            </a:extLst>
          </p:cNvPr>
          <p:cNvSpPr>
            <a:spLocks noGrp="1"/>
          </p:cNvSpPr>
          <p:nvPr>
            <p:ph type="title"/>
          </p:nvPr>
        </p:nvSpPr>
        <p:spPr>
          <a:xfrm>
            <a:off x="1297094" y="1046480"/>
            <a:ext cx="8596668" cy="853440"/>
          </a:xfrm>
        </p:spPr>
        <p:txBody>
          <a:bodyPr/>
          <a:lstStyle/>
          <a:p>
            <a:r>
              <a:rPr kumimoji="1" lang="ja-JP" altLang="en-US" dirty="0"/>
              <a:t>⇒解決策</a:t>
            </a:r>
          </a:p>
        </p:txBody>
      </p:sp>
      <p:sp>
        <p:nvSpPr>
          <p:cNvPr id="4" name="テキスト ボックス 3">
            <a:extLst>
              <a:ext uri="{FF2B5EF4-FFF2-40B4-BE49-F238E27FC236}">
                <a16:creationId xmlns:a16="http://schemas.microsoft.com/office/drawing/2014/main" id="{2BF421F7-3B53-4761-8F8A-AE944B2FFC23}"/>
              </a:ext>
            </a:extLst>
          </p:cNvPr>
          <p:cNvSpPr txBox="1"/>
          <p:nvPr/>
        </p:nvSpPr>
        <p:spPr>
          <a:xfrm>
            <a:off x="1574800" y="2249945"/>
            <a:ext cx="7863840" cy="2985433"/>
          </a:xfrm>
          <a:prstGeom prst="rect">
            <a:avLst/>
          </a:prstGeom>
          <a:noFill/>
        </p:spPr>
        <p:txBody>
          <a:bodyPr wrap="square">
            <a:spAutoFit/>
          </a:bodyPr>
          <a:lstStyle/>
          <a:p>
            <a:pPr marL="342900" lvl="0" indent="-342900" algn="l">
              <a:spcBef>
                <a:spcPts val="1200"/>
              </a:spcBef>
              <a:spcAft>
                <a:spcPts val="1200"/>
              </a:spcAft>
              <a:buFont typeface="+mj-ea"/>
              <a:buAutoNum type="circleNumDbPlain"/>
            </a:pP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日本・東京だとわかるようにメインビジュアルに代表的な観光地の画像</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1200"/>
              </a:spcBef>
              <a:spcAft>
                <a:spcPts val="1200"/>
              </a:spcAft>
            </a:pP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②</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他社にない魅力</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キャッシフレーズ</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を大き目サイズで強調</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70510" indent="-353060" algn="l">
              <a:spcBef>
                <a:spcPts val="1200"/>
              </a:spcBef>
              <a:spcAft>
                <a:spcPts val="1200"/>
              </a:spcAft>
            </a:pP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➂</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  TOUR</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ページのみならず</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Top</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Footer</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・お問い合わせなどあるゆる</a:t>
            </a:r>
            <a:endPar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endParaRPr>
          </a:p>
          <a:p>
            <a:pPr marL="270510" indent="-353060" algn="l">
              <a:spcBef>
                <a:spcPts val="1200"/>
              </a:spcBef>
              <a:spcAft>
                <a:spcPts val="1200"/>
              </a:spcAft>
            </a:pPr>
            <a:r>
              <a:rPr lang="en-US" altLang="ja-JP" kern="0" dirty="0">
                <a:solidFill>
                  <a:srgbClr val="000000"/>
                </a:solidFill>
                <a:latin typeface="游明朝" panose="02020400000000000000" pitchFamily="18" charset="-128"/>
                <a:ea typeface="ＭＳ Ｐ明朝" panose="02020600040205080304" pitchFamily="18"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予約フォーページからムにリンクさせる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66700" algn="l">
              <a:spcBef>
                <a:spcPts val="1200"/>
              </a:spcBef>
              <a:spcAft>
                <a:spcPts val="1200"/>
              </a:spcAft>
            </a:pPr>
            <a:r>
              <a:rPr lang="en-US" altLang="ja-JP" sz="1800" kern="0" dirty="0">
                <a:solidFill>
                  <a:srgbClr val="000000"/>
                </a:solidFill>
                <a:effectLst/>
                <a:latin typeface="ＭＳ Ｐ明朝" panose="02020600040205080304" pitchFamily="18" charset="-128"/>
                <a:ea typeface="游明朝" panose="02020400000000000000" pitchFamily="18" charset="-128"/>
                <a:cs typeface="Arial" panose="020B0604020202020204" pitchFamily="34" charset="0"/>
              </a:rPr>
              <a:t>(</a:t>
            </a:r>
            <a:r>
              <a:rPr lang="ja-JP"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予約フォーム内でもお客様が迷子にならないようにツアー番号やツアー名をプルダウンで選択できるようにする</a:t>
            </a:r>
            <a:r>
              <a:rPr lang="en-US" altLang="ja-JP" sz="1800" kern="0" dirty="0">
                <a:solidFill>
                  <a:srgbClr val="000000"/>
                </a:solidFill>
                <a:effectLst/>
                <a:latin typeface="游明朝" panose="02020400000000000000" pitchFamily="18" charset="-128"/>
                <a:ea typeface="ＭＳ Ｐ明朝" panose="02020600040205080304" pitchFamily="18" charset="-128"/>
                <a:cs typeface="Arial" panose="020B0604020202020204" pitchFamily="34" charset="0"/>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91960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FCD32E95-BB81-46A8-BD8A-C12286E71411}"/>
              </a:ext>
            </a:extLst>
          </p:cNvPr>
          <p:cNvSpPr>
            <a:spLocks noGrp="1"/>
          </p:cNvSpPr>
          <p:nvPr>
            <p:ph type="title"/>
          </p:nvPr>
        </p:nvSpPr>
        <p:spPr/>
        <p:txBody>
          <a:bodyPr>
            <a:normAutofit/>
          </a:bodyPr>
          <a:lstStyle/>
          <a:p>
            <a:r>
              <a:rPr lang="en-US" altLang="ja-JP" sz="4000" dirty="0"/>
              <a:t>3. </a:t>
            </a:r>
            <a:r>
              <a:rPr lang="ja-JP" altLang="en-US" sz="4000" dirty="0"/>
              <a:t>システム要件</a:t>
            </a:r>
          </a:p>
        </p:txBody>
      </p:sp>
      <p:sp>
        <p:nvSpPr>
          <p:cNvPr id="11" name="コンテンツ プレースホルダー 10">
            <a:extLst>
              <a:ext uri="{FF2B5EF4-FFF2-40B4-BE49-F238E27FC236}">
                <a16:creationId xmlns:a16="http://schemas.microsoft.com/office/drawing/2014/main" id="{BFC7E02C-CCDF-4A0B-AB0C-FA984E6F19E8}"/>
              </a:ext>
            </a:extLst>
          </p:cNvPr>
          <p:cNvSpPr>
            <a:spLocks noGrp="1"/>
          </p:cNvSpPr>
          <p:nvPr>
            <p:ph idx="1"/>
          </p:nvPr>
        </p:nvSpPr>
        <p:spPr>
          <a:xfrm>
            <a:off x="677334" y="1733869"/>
            <a:ext cx="8596668" cy="3880773"/>
          </a:xfrm>
        </p:spPr>
        <p:txBody>
          <a:bodyPr/>
          <a:lstStyle/>
          <a:p>
            <a:pPr indent="139700" algn="l">
              <a:spcBef>
                <a:spcPts val="1200"/>
              </a:spcBef>
              <a:spcAft>
                <a:spcPts val="1200"/>
              </a:spcAft>
            </a:pPr>
            <a:r>
              <a:rPr lang="ja-JP" altLang="ja-JP" sz="1800" u="sng"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ページ構成</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(3</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ページ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794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TOP</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ページ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CONCEPT / SERVICE / ABOUT/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ツアー概要</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794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TOUR</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794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INFO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en-US" dirty="0"/>
          </a:p>
        </p:txBody>
      </p:sp>
    </p:spTree>
    <p:extLst>
      <p:ext uri="{BB962C8B-B14F-4D97-AF65-F5344CB8AC3E}">
        <p14:creationId xmlns:p14="http://schemas.microsoft.com/office/powerpoint/2010/main" val="72042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3C5E3-0CCA-48C5-A243-47879F71621D}"/>
              </a:ext>
            </a:extLst>
          </p:cNvPr>
          <p:cNvSpPr>
            <a:spLocks noGrp="1"/>
          </p:cNvSpPr>
          <p:nvPr>
            <p:ph type="title"/>
          </p:nvPr>
        </p:nvSpPr>
        <p:spPr>
          <a:xfrm>
            <a:off x="858895" y="680720"/>
            <a:ext cx="8596668" cy="822960"/>
          </a:xfrm>
        </p:spPr>
        <p:txBody>
          <a:bodyPr/>
          <a:lstStyle/>
          <a:p>
            <a:r>
              <a:rPr kumimoji="1" lang="ja-JP" altLang="en-US" dirty="0"/>
              <a:t>サイトマップ</a:t>
            </a:r>
          </a:p>
        </p:txBody>
      </p:sp>
      <p:sp>
        <p:nvSpPr>
          <p:cNvPr id="3" name="コンテンツ プレースホルダー 2">
            <a:extLst>
              <a:ext uri="{FF2B5EF4-FFF2-40B4-BE49-F238E27FC236}">
                <a16:creationId xmlns:a16="http://schemas.microsoft.com/office/drawing/2014/main" id="{23A0DD38-F74E-463B-A530-089E0F786930}"/>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B6815A8B-86FF-42EF-807A-985A86F6E8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51280"/>
            <a:ext cx="8959790" cy="4897120"/>
          </a:xfrm>
          <a:prstGeom prst="rect">
            <a:avLst/>
          </a:prstGeom>
          <a:noFill/>
          <a:ln>
            <a:noFill/>
          </a:ln>
        </p:spPr>
      </p:pic>
    </p:spTree>
    <p:extLst>
      <p:ext uri="{BB962C8B-B14F-4D97-AF65-F5344CB8AC3E}">
        <p14:creationId xmlns:p14="http://schemas.microsoft.com/office/powerpoint/2010/main" val="406274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9BA2B-1442-4E59-9638-4D04049C3D1F}"/>
              </a:ext>
            </a:extLst>
          </p:cNvPr>
          <p:cNvSpPr>
            <a:spLocks noGrp="1"/>
          </p:cNvSpPr>
          <p:nvPr>
            <p:ph type="title"/>
          </p:nvPr>
        </p:nvSpPr>
        <p:spPr>
          <a:xfrm>
            <a:off x="677334" y="609600"/>
            <a:ext cx="8596668" cy="914400"/>
          </a:xfrm>
        </p:spPr>
        <p:txBody>
          <a:bodyPr>
            <a:normAutofit/>
          </a:bodyPr>
          <a:lstStyle/>
          <a:p>
            <a:r>
              <a:rPr kumimoji="1" lang="en-US" altLang="ja-JP" sz="4000" dirty="0"/>
              <a:t>3-2. </a:t>
            </a:r>
            <a:r>
              <a:rPr kumimoji="1" lang="ja-JP" altLang="en-US" sz="4000" dirty="0"/>
              <a:t>各ページのコンテンツ </a:t>
            </a:r>
            <a:r>
              <a:rPr kumimoji="1" lang="en-US" altLang="ja-JP" sz="4000" dirty="0"/>
              <a:t>- 1</a:t>
            </a:r>
            <a:endParaRPr kumimoji="1" lang="ja-JP" altLang="en-US" sz="4000" dirty="0"/>
          </a:p>
        </p:txBody>
      </p:sp>
      <p:sp>
        <p:nvSpPr>
          <p:cNvPr id="3" name="コンテンツ プレースホルダー 2">
            <a:extLst>
              <a:ext uri="{FF2B5EF4-FFF2-40B4-BE49-F238E27FC236}">
                <a16:creationId xmlns:a16="http://schemas.microsoft.com/office/drawing/2014/main" id="{CB86833C-1066-4222-A01A-EE6811F3FB1A}"/>
              </a:ext>
            </a:extLst>
          </p:cNvPr>
          <p:cNvSpPr>
            <a:spLocks noGrp="1"/>
          </p:cNvSpPr>
          <p:nvPr>
            <p:ph idx="1"/>
          </p:nvPr>
        </p:nvSpPr>
        <p:spPr>
          <a:xfrm>
            <a:off x="758614" y="1764349"/>
            <a:ext cx="8596668" cy="3880773"/>
          </a:xfrm>
        </p:spPr>
        <p:txBody>
          <a:bodyPr>
            <a:normAutofit fontScale="92500" lnSpcReduction="10000"/>
          </a:bodyPr>
          <a:lstStyle/>
          <a:p>
            <a:pPr indent="34925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TOP</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ページ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ロゴ</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グローバルナビゲーション</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SNS</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リンク</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キービジュアル</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画像</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3</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枚を</a:t>
            </a:r>
            <a:r>
              <a:rPr lang="en-US" altLang="ja-JP" sz="1800" kern="0" dirty="0" err="1">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BxSlider</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で</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CONCEPT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安全</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お迎えサービス</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ガイド付きツアー</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SERVICE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フリー</a:t>
            </a:r>
            <a:r>
              <a:rPr lang="en-US" altLang="ja-JP" sz="1800" kern="0" dirty="0" err="1">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Wifi</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利用可能</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USB</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コネクター完備</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ピックアップサービス</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ABOUT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会社紹介</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おすすめツアー</a:t>
            </a:r>
            <a:r>
              <a:rPr lang="en-US" altLang="ja-JP" sz="1800" kern="0" dirty="0">
                <a:solidFill>
                  <a:srgbClr val="1155CC"/>
                </a:solidFill>
                <a:effectLst/>
                <a:latin typeface="Arial" panose="020B0604020202020204" pitchFamily="34" charset="0"/>
                <a:ea typeface="ＭＳ Ｐゴシック" panose="020B0600070205080204" pitchFamily="50" charset="-128"/>
                <a:cs typeface="Times New Roman" panose="02020603050405020304" pitchFamily="18" charset="0"/>
              </a:rPr>
              <a:t> (2</a:t>
            </a:r>
            <a:r>
              <a:rPr lang="ja-JP" altLang="ja-JP" sz="1800" kern="0" dirty="0">
                <a:solidFill>
                  <a:srgbClr val="1155CC"/>
                </a:solidFill>
                <a:effectLst/>
                <a:latin typeface="Arial" panose="020B0604020202020204" pitchFamily="34" charset="0"/>
                <a:ea typeface="ＭＳ Ｐゴシック" panose="020B0600070205080204" pitchFamily="50" charset="-128"/>
                <a:cs typeface="Arial" panose="020B0604020202020204" pitchFamily="34" charset="0"/>
              </a:rPr>
              <a:t>ページ目にリンク</a:t>
            </a:r>
            <a:r>
              <a:rPr lang="en-US" altLang="ja-JP" sz="1800" kern="0" dirty="0">
                <a:solidFill>
                  <a:srgbClr val="1155CC"/>
                </a:solidFill>
                <a:effectLst/>
                <a:latin typeface="Arial" panose="020B0604020202020204" pitchFamily="34"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1155CC"/>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Footer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旅行条件書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旅行業約款</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トップページリンクボタン</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57930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9BA2B-1442-4E59-9638-4D04049C3D1F}"/>
              </a:ext>
            </a:extLst>
          </p:cNvPr>
          <p:cNvSpPr>
            <a:spLocks noGrp="1"/>
          </p:cNvSpPr>
          <p:nvPr>
            <p:ph type="title"/>
          </p:nvPr>
        </p:nvSpPr>
        <p:spPr>
          <a:xfrm>
            <a:off x="677334" y="609600"/>
            <a:ext cx="8596668" cy="833120"/>
          </a:xfrm>
        </p:spPr>
        <p:txBody>
          <a:bodyPr>
            <a:normAutofit/>
          </a:bodyPr>
          <a:lstStyle/>
          <a:p>
            <a:r>
              <a:rPr kumimoji="1" lang="en-US" altLang="ja-JP" sz="4000" dirty="0"/>
              <a:t>3-3. </a:t>
            </a:r>
            <a:r>
              <a:rPr kumimoji="1" lang="ja-JP" altLang="en-US" sz="4000" dirty="0"/>
              <a:t>各ページのコンテンツ </a:t>
            </a:r>
            <a:r>
              <a:rPr kumimoji="1" lang="en-US" altLang="ja-JP" sz="4000" dirty="0"/>
              <a:t>- 2</a:t>
            </a:r>
            <a:endParaRPr kumimoji="1" lang="ja-JP" altLang="en-US" sz="4000" dirty="0"/>
          </a:p>
        </p:txBody>
      </p:sp>
      <p:sp>
        <p:nvSpPr>
          <p:cNvPr id="3" name="コンテンツ プレースホルダー 2">
            <a:extLst>
              <a:ext uri="{FF2B5EF4-FFF2-40B4-BE49-F238E27FC236}">
                <a16:creationId xmlns:a16="http://schemas.microsoft.com/office/drawing/2014/main" id="{CB86833C-1066-4222-A01A-EE6811F3FB1A}"/>
              </a:ext>
            </a:extLst>
          </p:cNvPr>
          <p:cNvSpPr>
            <a:spLocks noGrp="1"/>
          </p:cNvSpPr>
          <p:nvPr>
            <p:ph idx="1"/>
          </p:nvPr>
        </p:nvSpPr>
        <p:spPr>
          <a:xfrm>
            <a:off x="677334" y="1727201"/>
            <a:ext cx="8596668" cy="4314162"/>
          </a:xfrm>
        </p:spPr>
        <p:txBody>
          <a:bodyPr>
            <a:normAutofit/>
          </a:bodyPr>
          <a:lstStyle/>
          <a:p>
            <a:pPr indent="34925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ツアーについて</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48895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都内半日ツアー</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(4</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ツアー</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都内</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1</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日ツアー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(2</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ツアー</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郊外ツアー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　</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富士山ツアー</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2</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ツアー</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日光と華厳の滝ツアー</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月・木のみ</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9700" algn="l">
              <a:spcBef>
                <a:spcPts val="1200"/>
              </a:spcBef>
              <a:spcAft>
                <a:spcPts val="1200"/>
              </a:spcAft>
            </a:pP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游明朝" panose="02020400000000000000" pitchFamily="18" charset="-128"/>
                <a:ea typeface="Arial" panose="020B0604020202020204" pitchFamily="34" charset="0"/>
                <a:cs typeface="Times New Roman" panose="02020603050405020304" pitchFamily="18" charset="0"/>
              </a:rPr>
              <a:t>  </a:t>
            </a:r>
            <a:r>
              <a:rPr lang="en-US" altLang="ja-JP" sz="1800" kern="0" dirty="0">
                <a:solidFill>
                  <a:srgbClr val="000000"/>
                </a:solidFill>
                <a:effectLst/>
                <a:latin typeface="ＭＳ Ｐゴシック" panose="020B0600070205080204" pitchFamily="50" charset="-128"/>
                <a:ea typeface="游明朝" panose="02020400000000000000" pitchFamily="18" charset="-128"/>
                <a:cs typeface="Arial" panose="020B0604020202020204" pitchFamily="34" charset="0"/>
              </a:rPr>
              <a:t>Footer</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旅行条件書</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旅行業約款</a:t>
            </a:r>
            <a:r>
              <a:rPr lang="en-US" altLang="ja-JP" sz="1800" kern="0" dirty="0">
                <a:solidFill>
                  <a:srgbClr val="000000"/>
                </a:solidFill>
                <a:effectLst/>
                <a:latin typeface="Arial" panose="020B0604020202020204" pitchFamily="34" charset="0"/>
                <a:ea typeface="ＭＳ Ｐゴシック" panose="020B0600070205080204" pitchFamily="50" charset="-128"/>
                <a:cs typeface="Times New Roman" panose="02020603050405020304" pitchFamily="18" charset="0"/>
              </a:rPr>
              <a:t> / </a:t>
            </a:r>
            <a:r>
              <a:rPr lang="ja-JP" altLang="ja-JP" sz="1800" kern="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トップページリンクボタン</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4239718508"/>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155</TotalTime>
  <Words>726</Words>
  <Application>Microsoft Office PowerPoint</Application>
  <PresentationFormat>ワイド画面</PresentationFormat>
  <Paragraphs>90</Paragraphs>
  <Slides>14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Meiryo UI</vt:lpstr>
      <vt:lpstr>ＭＳ Ｐゴシック</vt:lpstr>
      <vt:lpstr>ＭＳ Ｐ明朝</vt:lpstr>
      <vt:lpstr>メイリオ</vt:lpstr>
      <vt:lpstr>メイリオ 本文</vt:lpstr>
      <vt:lpstr>游明朝</vt:lpstr>
      <vt:lpstr>Arial</vt:lpstr>
      <vt:lpstr>Times New Roman</vt:lpstr>
      <vt:lpstr>Trebuchet MS</vt:lpstr>
      <vt:lpstr>Wingdings 3</vt:lpstr>
      <vt:lpstr>ファセット</vt:lpstr>
      <vt:lpstr>Web Design</vt:lpstr>
      <vt:lpstr>1. プロジェクト概要</vt:lpstr>
      <vt:lpstr>1-2. サイト情報</vt:lpstr>
      <vt:lpstr>2. クライアントの要望</vt:lpstr>
      <vt:lpstr>⇒解決策</vt:lpstr>
      <vt:lpstr>3. システム要件</vt:lpstr>
      <vt:lpstr>サイトマップ</vt:lpstr>
      <vt:lpstr>3-2. 各ページのコンテンツ - 1</vt:lpstr>
      <vt:lpstr>3-3. 各ページのコンテンツ - 2</vt:lpstr>
      <vt:lpstr>3-4.各ページのコンテンツ - 3</vt:lpstr>
      <vt:lpstr>4.ワイヤーフレーム</vt:lpstr>
      <vt:lpstr>5. デザインコンセプト</vt:lpstr>
      <vt:lpstr>5-2. デザインコンセプト</vt:lpstr>
      <vt:lpstr>6.パーツ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Nancy 10</dc:creator>
  <cp:lastModifiedBy>Nancy 10</cp:lastModifiedBy>
  <cp:revision>5</cp:revision>
  <dcterms:created xsi:type="dcterms:W3CDTF">2022-04-17T15:41:48Z</dcterms:created>
  <dcterms:modified xsi:type="dcterms:W3CDTF">2022-04-30T04:53:07Z</dcterms:modified>
</cp:coreProperties>
</file>